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</p:sldIdLst>
  <p:sldSz cx="9601200" cy="12801600" type="A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20" d="100"/>
          <a:sy n="20" d="100"/>
        </p:scale>
        <p:origin x="2136" y="536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4226-934B-4B0A-927D-54ED01233B16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9639-740D-4E9B-AD2A-134020423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800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4226-934B-4B0A-927D-54ED01233B16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9639-740D-4E9B-AD2A-134020423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666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4226-934B-4B0A-927D-54ED01233B16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9639-740D-4E9B-AD2A-134020423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154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4226-934B-4B0A-927D-54ED01233B16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9639-740D-4E9B-AD2A-134020423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649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>
                    <a:tint val="82000"/>
                  </a:schemeClr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82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82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82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82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82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82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82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4226-934B-4B0A-927D-54ED01233B16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9639-740D-4E9B-AD2A-134020423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26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4226-934B-4B0A-927D-54ED01233B16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9639-740D-4E9B-AD2A-134020423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647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4226-934B-4B0A-927D-54ED01233B16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9639-740D-4E9B-AD2A-134020423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74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4226-934B-4B0A-927D-54ED01233B16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9639-740D-4E9B-AD2A-134020423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721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4226-934B-4B0A-927D-54ED01233B16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9639-740D-4E9B-AD2A-134020423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120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4226-934B-4B0A-927D-54ED01233B16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9639-740D-4E9B-AD2A-134020423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110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4226-934B-4B0A-927D-54ED01233B16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9639-740D-4E9B-AD2A-134020423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351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2B4226-934B-4B0A-927D-54ED01233B16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B659639-740D-4E9B-AD2A-134020423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665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595906" y="322817"/>
            <a:ext cx="8405115" cy="172328"/>
          </a:xfrm>
          <a:prstGeom prst="rect">
            <a:avLst/>
          </a:prstGeom>
          <a:solidFill>
            <a:srgbClr val="005AA9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de-DE" sz="538"/>
          </a:p>
        </p:txBody>
      </p:sp>
      <p:sp>
        <p:nvSpPr>
          <p:cNvPr id="18" name="Flussdiagramm: Magnetplattenspeicher 17"/>
          <p:cNvSpPr/>
          <p:nvPr/>
        </p:nvSpPr>
        <p:spPr bwMode="auto">
          <a:xfrm>
            <a:off x="4729026" y="1873966"/>
            <a:ext cx="883273" cy="774912"/>
          </a:xfrm>
          <a:prstGeom prst="flowChartMagneticDisk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7345" tIns="13672" rIns="27345" bIns="13672" numCol="1" rtlCol="0" anchor="ctr" anchorCtr="0" compatLnSpc="1">
            <a:prstTxWarp prst="textNoShape">
              <a:avLst/>
            </a:prstTxWarp>
          </a:bodyPr>
          <a:lstStyle/>
          <a:p>
            <a:pPr algn="ctr" defTabSz="1248362"/>
            <a:r>
              <a:rPr lang="en-US" sz="837" b="1" dirty="0" err="1"/>
              <a:t>Objetivos</a:t>
            </a:r>
            <a:r>
              <a:rPr lang="en-US" sz="837" b="1" dirty="0"/>
              <a:t> &amp; </a:t>
            </a:r>
            <a:r>
              <a:rPr lang="en-US" sz="837" b="1" dirty="0" err="1"/>
              <a:t>Perguntas</a:t>
            </a:r>
            <a:endParaRPr lang="en-US" sz="837" b="1" dirty="0"/>
          </a:p>
        </p:txBody>
      </p:sp>
      <p:sp>
        <p:nvSpPr>
          <p:cNvPr id="72" name="Flussdiagramm: Magnetplattenspeicher 71"/>
          <p:cNvSpPr/>
          <p:nvPr/>
        </p:nvSpPr>
        <p:spPr bwMode="auto">
          <a:xfrm>
            <a:off x="5497477" y="4404104"/>
            <a:ext cx="883273" cy="774912"/>
          </a:xfrm>
          <a:prstGeom prst="flowChartMagneticDisk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7345" tIns="13672" rIns="27345" bIns="13672" numCol="1" rtlCol="0" anchor="t" anchorCtr="0" compatLnSpc="1">
            <a:prstTxWarp prst="textNoShape">
              <a:avLst/>
            </a:prstTxWarp>
          </a:bodyPr>
          <a:lstStyle/>
          <a:p>
            <a:pPr algn="ctr" defTabSz="1248362"/>
            <a:r>
              <a:rPr lang="pt-BR" sz="837" b="1" dirty="0"/>
              <a:t>Conhecimento especializado específico do domínio</a:t>
            </a:r>
            <a:endParaRPr lang="en-US" sz="837" b="1" dirty="0"/>
          </a:p>
        </p:txBody>
      </p:sp>
      <p:sp>
        <p:nvSpPr>
          <p:cNvPr id="34" name="Flussdiagramm: Daten 33">
            <a:extLst>
              <a:ext uri="{FF2B5EF4-FFF2-40B4-BE49-F238E27FC236}">
                <a16:creationId xmlns:a16="http://schemas.microsoft.com/office/drawing/2014/main" id="{5FB9A11E-F187-366C-02A1-75DE570527BB}"/>
              </a:ext>
            </a:extLst>
          </p:cNvPr>
          <p:cNvSpPr/>
          <p:nvPr/>
        </p:nvSpPr>
        <p:spPr bwMode="auto">
          <a:xfrm>
            <a:off x="4339012" y="971137"/>
            <a:ext cx="2069502" cy="440582"/>
          </a:xfrm>
          <a:prstGeom prst="flowChartInputOutpu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7345" tIns="13672" rIns="27345" bIns="13672" numCol="1" rtlCol="0" anchor="t" anchorCtr="0" compatLnSpc="1">
            <a:prstTxWarp prst="textNoShape">
              <a:avLst/>
            </a:prstTxWarp>
          </a:bodyPr>
          <a:lstStyle/>
          <a:p>
            <a:pPr algn="ctr" defTabSz="1248362"/>
            <a:r>
              <a:rPr lang="pt-BR" sz="837" b="1" dirty="0">
                <a:latin typeface="Arial" panose="020B0604020202020204" pitchFamily="34" charset="0"/>
                <a:cs typeface="Arial" panose="020B0604020202020204" pitchFamily="34" charset="0"/>
              </a:rPr>
              <a:t>Definição do sistema-alvo &amp; Objetivo da modelagem</a:t>
            </a:r>
            <a:endParaRPr lang="en-US" sz="837" dirty="0">
              <a:latin typeface="Charter" pitchFamily="2" charset="0"/>
              <a:cs typeface="Arial" charset="0"/>
            </a:endParaRPr>
          </a:p>
        </p:txBody>
      </p:sp>
      <p:sp>
        <p:nvSpPr>
          <p:cNvPr id="35" name="Flussdiagramm: Daten 34">
            <a:extLst>
              <a:ext uri="{FF2B5EF4-FFF2-40B4-BE49-F238E27FC236}">
                <a16:creationId xmlns:a16="http://schemas.microsoft.com/office/drawing/2014/main" id="{B8CAC215-1674-B3FF-8AA5-1687E88E515D}"/>
              </a:ext>
            </a:extLst>
          </p:cNvPr>
          <p:cNvSpPr/>
          <p:nvPr/>
        </p:nvSpPr>
        <p:spPr bwMode="auto">
          <a:xfrm>
            <a:off x="2670706" y="971137"/>
            <a:ext cx="2069502" cy="440582"/>
          </a:xfrm>
          <a:prstGeom prst="flowChartInputOutpu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7345" tIns="13672" rIns="27345" bIns="13672" numCol="1" rtlCol="0" anchor="ctr" anchorCtr="0" compatLnSpc="1">
            <a:prstTxWarp prst="textNoShape">
              <a:avLst/>
            </a:prstTxWarp>
          </a:bodyPr>
          <a:lstStyle/>
          <a:p>
            <a:pPr algn="ctr" defTabSz="1248362"/>
            <a:r>
              <a:rPr lang="en-US" sz="837" b="1" dirty="0" err="1">
                <a:latin typeface="Arial" panose="020B0604020202020204" pitchFamily="34" charset="0"/>
                <a:cs typeface="Arial" panose="020B0604020202020204" pitchFamily="34" charset="0"/>
              </a:rPr>
              <a:t>Modelo</a:t>
            </a:r>
            <a:r>
              <a:rPr lang="en-US" sz="837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37" b="1" dirty="0" err="1">
                <a:latin typeface="Arial" panose="020B0604020202020204" pitchFamily="34" charset="0"/>
                <a:cs typeface="Arial" panose="020B0604020202020204" pitchFamily="34" charset="0"/>
              </a:rPr>
              <a:t>geométrico</a:t>
            </a:r>
            <a:r>
              <a:rPr lang="en-US" sz="837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837" b="1" dirty="0" err="1">
                <a:latin typeface="Arial" panose="020B0604020202020204" pitchFamily="34" charset="0"/>
                <a:cs typeface="Arial" panose="020B0604020202020204" pitchFamily="34" charset="0"/>
              </a:rPr>
              <a:t>sistema-alvo</a:t>
            </a:r>
            <a:endParaRPr lang="en-US" sz="837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27800916-1279-8089-98AE-016F5E7A0049}"/>
              </a:ext>
            </a:extLst>
          </p:cNvPr>
          <p:cNvCxnSpPr>
            <a:cxnSpLocks/>
            <a:stCxn id="34" idx="3"/>
            <a:endCxn id="18" idx="1"/>
          </p:cNvCxnSpPr>
          <p:nvPr/>
        </p:nvCxnSpPr>
        <p:spPr bwMode="auto">
          <a:xfrm>
            <a:off x="5166813" y="1411719"/>
            <a:ext cx="3850" cy="46224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0" name="Flussdiagramm: Grenzstelle 49">
            <a:extLst>
              <a:ext uri="{FF2B5EF4-FFF2-40B4-BE49-F238E27FC236}">
                <a16:creationId xmlns:a16="http://schemas.microsoft.com/office/drawing/2014/main" id="{3A0D0F7B-A879-6366-396F-9F43535C74E7}"/>
              </a:ext>
            </a:extLst>
          </p:cNvPr>
          <p:cNvSpPr/>
          <p:nvPr/>
        </p:nvSpPr>
        <p:spPr bwMode="auto">
          <a:xfrm>
            <a:off x="2744065" y="2642230"/>
            <a:ext cx="1950879" cy="560973"/>
          </a:xfrm>
          <a:prstGeom prst="flowChartTerminator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7345" tIns="13672" rIns="27345" bIns="13672" numCol="1" rtlCol="0" anchor="ctr" anchorCtr="0" compatLnSpc="1">
            <a:prstTxWarp prst="textNoShape">
              <a:avLst/>
            </a:prstTxWarp>
          </a:bodyPr>
          <a:lstStyle/>
          <a:p>
            <a:pPr algn="ctr" defTabSz="1248362"/>
            <a:r>
              <a:rPr lang="pt-BR" sz="1196" b="1" dirty="0"/>
              <a:t>Início do processo de modelagem</a:t>
            </a:r>
            <a:endParaRPr lang="en-US" sz="1196" dirty="0">
              <a:latin typeface="Charter" pitchFamily="2" charset="0"/>
              <a:cs typeface="Arial" charset="0"/>
            </a:endParaRPr>
          </a:p>
        </p:txBody>
      </p:sp>
      <p:cxnSp>
        <p:nvCxnSpPr>
          <p:cNvPr id="56" name="Verbinder: gewinkelt 55">
            <a:extLst>
              <a:ext uri="{FF2B5EF4-FFF2-40B4-BE49-F238E27FC236}">
                <a16:creationId xmlns:a16="http://schemas.microsoft.com/office/drawing/2014/main" id="{8930CCB4-D7DF-7A03-AA46-97B4A7DF0FA5}"/>
              </a:ext>
            </a:extLst>
          </p:cNvPr>
          <p:cNvCxnSpPr>
            <a:cxnSpLocks/>
            <a:stCxn id="18" idx="2"/>
            <a:endCxn id="50" idx="0"/>
          </p:cNvCxnSpPr>
          <p:nvPr/>
        </p:nvCxnSpPr>
        <p:spPr bwMode="auto">
          <a:xfrm rot="10800000" flipV="1">
            <a:off x="3719505" y="2261422"/>
            <a:ext cx="1009522" cy="380808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3" name="Gerade Verbindung mit Pfeil 62">
            <a:extLst>
              <a:ext uri="{FF2B5EF4-FFF2-40B4-BE49-F238E27FC236}">
                <a16:creationId xmlns:a16="http://schemas.microsoft.com/office/drawing/2014/main" id="{D4F7563D-B8E8-BA84-EBBD-85513CB142C2}"/>
              </a:ext>
            </a:extLst>
          </p:cNvPr>
          <p:cNvCxnSpPr>
            <a:cxnSpLocks/>
            <a:stCxn id="35" idx="4"/>
            <a:endCxn id="50" idx="0"/>
          </p:cNvCxnSpPr>
          <p:nvPr/>
        </p:nvCxnSpPr>
        <p:spPr bwMode="auto">
          <a:xfrm>
            <a:off x="3705457" y="1411719"/>
            <a:ext cx="14047" cy="12305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11" name="Flussdiagramm: Prozess 2310">
            <a:extLst>
              <a:ext uri="{FF2B5EF4-FFF2-40B4-BE49-F238E27FC236}">
                <a16:creationId xmlns:a16="http://schemas.microsoft.com/office/drawing/2014/main" id="{3D16C8AD-A235-28DF-8B56-01A8AA1C7EC4}"/>
              </a:ext>
            </a:extLst>
          </p:cNvPr>
          <p:cNvSpPr/>
          <p:nvPr/>
        </p:nvSpPr>
        <p:spPr bwMode="auto">
          <a:xfrm>
            <a:off x="2744065" y="3982229"/>
            <a:ext cx="1940546" cy="739739"/>
          </a:xfrm>
          <a:prstGeom prst="flowChartProcess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7345" tIns="13672" rIns="27345" bIns="13672" numCol="1" rtlCol="0" anchor="t" anchorCtr="0" compatLnSpc="1">
            <a:prstTxWarp prst="textNoShape">
              <a:avLst/>
            </a:prstTxWarp>
          </a:bodyPr>
          <a:lstStyle/>
          <a:p>
            <a:pPr defTabSz="1248362" fontAlgn="base">
              <a:spcBef>
                <a:spcPct val="0"/>
              </a:spcBef>
              <a:spcAft>
                <a:spcPct val="0"/>
              </a:spcAft>
            </a:pPr>
            <a:r>
              <a:rPr lang="en-US" sz="837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Qualitativo</a:t>
            </a:r>
            <a:r>
              <a:rPr lang="en-US" sz="837" b="1" u="sng" dirty="0">
                <a:latin typeface="Arial" panose="020B0604020202020204" pitchFamily="34" charset="0"/>
                <a:cs typeface="Arial" panose="020B0604020202020204" pitchFamily="34" charset="0"/>
              </a:rPr>
              <a:t> Working Space Model</a:t>
            </a:r>
          </a:p>
          <a:p>
            <a:pPr defTabSz="1248362" fontAlgn="base">
              <a:spcBef>
                <a:spcPct val="0"/>
              </a:spcBef>
              <a:spcAft>
                <a:spcPct val="0"/>
              </a:spcAft>
            </a:pPr>
            <a:endParaRPr lang="en-US" sz="419" b="1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defTabSz="1248362" fontAlgn="base">
              <a:spcBef>
                <a:spcPct val="0"/>
              </a:spcBef>
              <a:spcAft>
                <a:spcPct val="0"/>
              </a:spcAft>
            </a:pPr>
            <a:r>
              <a:rPr lang="pt-BR" sz="837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Defina:</a:t>
            </a:r>
          </a:p>
          <a:p>
            <a:pPr marL="136703" indent="-136703" defTabSz="1248362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sz="837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Working Spaces</a:t>
            </a:r>
          </a:p>
          <a:p>
            <a:pPr marL="136703" indent="-136703" defTabSz="1248362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sz="837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Working Surface Pairs</a:t>
            </a:r>
          </a:p>
          <a:p>
            <a:pPr marL="136703" indent="-136703" defTabSz="1248362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sz="837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Working Surfaces</a:t>
            </a:r>
            <a:endParaRPr lang="en-US" sz="837" b="1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2312" name="Flussdiagramm: Prozess 2311">
            <a:extLst>
              <a:ext uri="{FF2B5EF4-FFF2-40B4-BE49-F238E27FC236}">
                <a16:creationId xmlns:a16="http://schemas.microsoft.com/office/drawing/2014/main" id="{A79DFC71-9A0B-4E58-325A-2845577840EE}"/>
              </a:ext>
            </a:extLst>
          </p:cNvPr>
          <p:cNvSpPr/>
          <p:nvPr/>
        </p:nvSpPr>
        <p:spPr bwMode="auto">
          <a:xfrm>
            <a:off x="2744065" y="4861152"/>
            <a:ext cx="1940547" cy="465388"/>
          </a:xfrm>
          <a:prstGeom prst="flowChartProcess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7345" tIns="13672" rIns="27345" bIns="13672" numCol="1" rtlCol="0" anchor="t" anchorCtr="0" compatLnSpc="1">
            <a:prstTxWarp prst="textNoShape">
              <a:avLst/>
            </a:prstTxWarp>
          </a:bodyPr>
          <a:lstStyle/>
          <a:p>
            <a:pPr defTabSz="1248362" fontAlgn="base">
              <a:spcBef>
                <a:spcPct val="0"/>
              </a:spcBef>
              <a:spcAft>
                <a:spcPct val="0"/>
              </a:spcAft>
            </a:pPr>
            <a:r>
              <a:rPr lang="en-US" sz="837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Qualitativo</a:t>
            </a:r>
            <a:r>
              <a:rPr lang="en-US" sz="837" b="1" u="sng" dirty="0">
                <a:latin typeface="Arial" panose="020B0604020202020204" pitchFamily="34" charset="0"/>
                <a:cs typeface="Arial" panose="020B0604020202020204" pitchFamily="34" charset="0"/>
              </a:rPr>
              <a:t> Working Space Model</a:t>
            </a:r>
          </a:p>
          <a:p>
            <a:pPr defTabSz="1248362" fontAlgn="base">
              <a:spcBef>
                <a:spcPct val="0"/>
              </a:spcBef>
              <a:spcAft>
                <a:spcPct val="0"/>
              </a:spcAft>
            </a:pPr>
            <a:endParaRPr lang="en-US" sz="419" b="1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defTabSz="1248362" fontAlgn="base">
              <a:spcBef>
                <a:spcPct val="0"/>
              </a:spcBef>
              <a:spcAft>
                <a:spcPct val="0"/>
              </a:spcAft>
            </a:pPr>
            <a:r>
              <a:rPr lang="en-US" sz="837" b="1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Identifique</a:t>
            </a:r>
            <a:r>
              <a:rPr lang="en-US" sz="837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</a:t>
            </a:r>
          </a:p>
          <a:p>
            <a:pPr marL="136703" indent="-136703" defTabSz="1248362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837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Working Spaces </a:t>
            </a:r>
            <a:r>
              <a:rPr lang="en-US" sz="837" b="1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críticos</a:t>
            </a:r>
            <a:endParaRPr lang="en-US" sz="837" b="1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15" name="Flussdiagramm: Daten 2314">
                <a:extLst>
                  <a:ext uri="{FF2B5EF4-FFF2-40B4-BE49-F238E27FC236}">
                    <a16:creationId xmlns:a16="http://schemas.microsoft.com/office/drawing/2014/main" id="{B7D301B2-A5BD-09EB-72C2-E7A91AD62981}"/>
                  </a:ext>
                </a:extLst>
              </p:cNvPr>
              <p:cNvSpPr/>
              <p:nvPr/>
            </p:nvSpPr>
            <p:spPr bwMode="auto">
              <a:xfrm>
                <a:off x="2744065" y="5535161"/>
                <a:ext cx="1950878" cy="388693"/>
              </a:xfrm>
              <a:prstGeom prst="flowChartInputOutpu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27345" tIns="13672" rIns="27345" bIns="13672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1248362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837" b="1" i="1">
                              <a:latin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de-DE" sz="837" b="1" i="1">
                              <a:latin typeface="Cambria Math" panose="02040503050406030204" pitchFamily="18" charset="0"/>
                              <a:cs typeface="Arial" charset="0"/>
                            </a:rPr>
                            <m:t>𝑾𝑺𝑴</m:t>
                          </m:r>
                        </m:e>
                        <m:sub>
                          <m:r>
                            <a:rPr lang="de-DE" sz="837" b="1" i="1">
                              <a:latin typeface="Cambria Math" panose="02040503050406030204" pitchFamily="18" charset="0"/>
                              <a:cs typeface="Arial" charset="0"/>
                            </a:rPr>
                            <m:t>𝒊</m:t>
                          </m:r>
                        </m:sub>
                      </m:sSub>
                    </m:oMath>
                  </m:oMathPara>
                </a14:m>
                <a:endParaRPr lang="en-US" sz="837" b="1" dirty="0">
                  <a:cs typeface="Arial" charset="0"/>
                </a:endParaRPr>
              </a:p>
            </p:txBody>
          </p:sp>
        </mc:Choice>
        <mc:Fallback>
          <p:sp>
            <p:nvSpPr>
              <p:cNvPr id="2315" name="Flussdiagramm: Daten 2314">
                <a:extLst>
                  <a:ext uri="{FF2B5EF4-FFF2-40B4-BE49-F238E27FC236}">
                    <a16:creationId xmlns:a16="http://schemas.microsoft.com/office/drawing/2014/main" id="{B7D301B2-A5BD-09EB-72C2-E7A91AD6298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44065" y="5535161"/>
                <a:ext cx="1950878" cy="388693"/>
              </a:xfrm>
              <a:prstGeom prst="flowChartInputOutput">
                <a:avLst/>
              </a:prstGeom>
              <a:blipFill>
                <a:blip r:embed="rId2"/>
                <a:stretch>
                  <a:fillRect/>
                </a:stretch>
              </a:blip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17" name="Flussdiagramm: Magnetplattenspeicher 2316">
            <a:extLst>
              <a:ext uri="{FF2B5EF4-FFF2-40B4-BE49-F238E27FC236}">
                <a16:creationId xmlns:a16="http://schemas.microsoft.com/office/drawing/2014/main" id="{A3AFF306-A6FE-61CE-5C81-A70358CA8856}"/>
              </a:ext>
            </a:extLst>
          </p:cNvPr>
          <p:cNvSpPr/>
          <p:nvPr/>
        </p:nvSpPr>
        <p:spPr bwMode="auto">
          <a:xfrm>
            <a:off x="1672172" y="5342051"/>
            <a:ext cx="883273" cy="774912"/>
          </a:xfrm>
          <a:prstGeom prst="flowChartMagneticDisk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7345" tIns="13672" rIns="27345" bIns="13672" numCol="1" rtlCol="0" anchor="ctr" anchorCtr="0" compatLnSpc="1">
            <a:prstTxWarp prst="textNoShape">
              <a:avLst/>
            </a:prstTxWarp>
          </a:bodyPr>
          <a:lstStyle/>
          <a:p>
            <a:pPr algn="ctr" defTabSz="1248362"/>
            <a:r>
              <a:rPr lang="en-US" sz="837" b="1" dirty="0"/>
              <a:t>WSM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23" name="Flussdiagramm: Prozess 2322">
                <a:extLst>
                  <a:ext uri="{FF2B5EF4-FFF2-40B4-BE49-F238E27FC236}">
                    <a16:creationId xmlns:a16="http://schemas.microsoft.com/office/drawing/2014/main" id="{A4BD88B4-7A21-D30E-76CC-3D6B23E96BF0}"/>
                  </a:ext>
                </a:extLst>
              </p:cNvPr>
              <p:cNvSpPr/>
              <p:nvPr/>
            </p:nvSpPr>
            <p:spPr bwMode="auto">
              <a:xfrm>
                <a:off x="3259818" y="3455423"/>
                <a:ext cx="905326" cy="391457"/>
              </a:xfrm>
              <a:prstGeom prst="flowChartProcess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27345" tIns="13672" rIns="27345" bIns="13672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1248362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837" b="1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𝒊</m:t>
                      </m:r>
                      <m:r>
                        <a:rPr lang="de-DE" sz="837" b="1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≔</m:t>
                      </m:r>
                      <m:r>
                        <a:rPr lang="de-DE" sz="837" b="1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</m:oMath>
                  </m:oMathPara>
                </a14:m>
                <a:endParaRPr lang="en-US" sz="837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 defTabSz="1248362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837" b="1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𝒋</m:t>
                      </m:r>
                      <m:r>
                        <a:rPr lang="de-DE" sz="837" b="1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≔</m:t>
                      </m:r>
                      <m:r>
                        <a:rPr lang="de-DE" sz="837" b="1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</m:oMath>
                  </m:oMathPara>
                </a14:m>
                <a:endParaRPr lang="en-US" sz="837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323" name="Flussdiagramm: Prozess 2322">
                <a:extLst>
                  <a:ext uri="{FF2B5EF4-FFF2-40B4-BE49-F238E27FC236}">
                    <a16:creationId xmlns:a16="http://schemas.microsoft.com/office/drawing/2014/main" id="{A4BD88B4-7A21-D30E-76CC-3D6B23E96B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59818" y="3455423"/>
                <a:ext cx="905326" cy="391457"/>
              </a:xfrm>
              <a:prstGeom prst="flowChartProcess">
                <a:avLst/>
              </a:prstGeom>
              <a:blipFill>
                <a:blip r:embed="rId3"/>
                <a:stretch>
                  <a:fillRect/>
                </a:stretch>
              </a:blip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32" name="Flussdiagramm: Prozess 2331">
            <a:extLst>
              <a:ext uri="{FF2B5EF4-FFF2-40B4-BE49-F238E27FC236}">
                <a16:creationId xmlns:a16="http://schemas.microsoft.com/office/drawing/2014/main" id="{C963CEB9-0673-ABC7-876D-14461D4AB3A9}"/>
              </a:ext>
            </a:extLst>
          </p:cNvPr>
          <p:cNvSpPr/>
          <p:nvPr/>
        </p:nvSpPr>
        <p:spPr bwMode="auto">
          <a:xfrm>
            <a:off x="4981107" y="5367201"/>
            <a:ext cx="1916013" cy="731613"/>
          </a:xfrm>
          <a:prstGeom prst="flowChartProcess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7345" tIns="13672" rIns="27345" bIns="13672" numCol="1" rtlCol="0" anchor="t" anchorCtr="0" compatLnSpc="1">
            <a:prstTxWarp prst="textNoShape">
              <a:avLst/>
            </a:prstTxWarp>
          </a:bodyPr>
          <a:lstStyle/>
          <a:p>
            <a:pPr defTabSz="1248362" fontAlgn="base">
              <a:spcBef>
                <a:spcPct val="0"/>
              </a:spcBef>
              <a:spcAft>
                <a:spcPct val="0"/>
              </a:spcAft>
            </a:pPr>
            <a:r>
              <a:rPr lang="en-US" sz="837" b="1" u="sng" dirty="0">
                <a:latin typeface="Arial" panose="020B0604020202020204" pitchFamily="34" charset="0"/>
                <a:cs typeface="Arial" panose="020B0604020202020204" pitchFamily="34" charset="0"/>
              </a:rPr>
              <a:t>Quantitative Working Space Model</a:t>
            </a:r>
          </a:p>
          <a:p>
            <a:pPr defTabSz="1248362" fontAlgn="base">
              <a:spcBef>
                <a:spcPct val="0"/>
              </a:spcBef>
              <a:spcAft>
                <a:spcPct val="0"/>
              </a:spcAft>
            </a:pPr>
            <a:endParaRPr lang="en-US" sz="538" b="1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defTabSz="1248362" fontAlgn="base">
              <a:spcBef>
                <a:spcPct val="0"/>
              </a:spcBef>
              <a:spcAft>
                <a:spcPct val="0"/>
              </a:spcAft>
            </a:pPr>
            <a:r>
              <a:rPr lang="pt-BR" sz="837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Quantifique:</a:t>
            </a:r>
          </a:p>
          <a:p>
            <a:pPr marL="136703" indent="-136703" defTabSz="1248362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sz="837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Comportamento dos </a:t>
            </a:r>
          </a:p>
          <a:p>
            <a:pPr marL="273406" lvl="1" indent="-136703" defTabSz="1248362">
              <a:buFont typeface="Arial" panose="020B0604020202020204" pitchFamily="34" charset="0"/>
              <a:buChar char="•"/>
            </a:pPr>
            <a:r>
              <a:rPr lang="pt-BR" sz="837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Working spaces e</a:t>
            </a:r>
          </a:p>
          <a:p>
            <a:pPr marL="273406" lvl="1" indent="-136703" defTabSz="1248362">
              <a:buFont typeface="Arial" panose="020B0604020202020204" pitchFamily="34" charset="0"/>
              <a:buChar char="•"/>
            </a:pPr>
            <a:r>
              <a:rPr lang="pt-BR" sz="837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working surface pairs</a:t>
            </a:r>
            <a:endParaRPr lang="en-US" sz="837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34" name="Flussdiagramm: Daten 2333">
                <a:extLst>
                  <a:ext uri="{FF2B5EF4-FFF2-40B4-BE49-F238E27FC236}">
                    <a16:creationId xmlns:a16="http://schemas.microsoft.com/office/drawing/2014/main" id="{0561B572-AAC8-88CC-EE76-2D3E3615BC54}"/>
                  </a:ext>
                </a:extLst>
              </p:cNvPr>
              <p:cNvSpPr/>
              <p:nvPr/>
            </p:nvSpPr>
            <p:spPr bwMode="auto">
              <a:xfrm>
                <a:off x="4981107" y="6351925"/>
                <a:ext cx="1910076" cy="370328"/>
              </a:xfrm>
              <a:prstGeom prst="flowChartInputOutpu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27345" tIns="13672" rIns="27345" bIns="13672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1248362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837" b="1" i="1">
                              <a:latin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de-DE" sz="837" b="1" i="1">
                              <a:latin typeface="Cambria Math" panose="02040503050406030204" pitchFamily="18" charset="0"/>
                              <a:cs typeface="Arial" charset="0"/>
                            </a:rPr>
                            <m:t>𝒒𝑾𝑺𝑴</m:t>
                          </m:r>
                        </m:e>
                        <m:sub>
                          <m:r>
                            <a:rPr lang="de-DE" sz="837" b="1" i="1">
                              <a:latin typeface="Cambria Math" panose="02040503050406030204" pitchFamily="18" charset="0"/>
                              <a:cs typeface="Arial" charset="0"/>
                            </a:rPr>
                            <m:t>𝒋</m:t>
                          </m:r>
                        </m:sub>
                      </m:sSub>
                    </m:oMath>
                  </m:oMathPara>
                </a14:m>
                <a:endParaRPr lang="en-US" sz="837" b="1" dirty="0">
                  <a:cs typeface="Arial" charset="0"/>
                </a:endParaRPr>
              </a:p>
            </p:txBody>
          </p:sp>
        </mc:Choice>
        <mc:Fallback>
          <p:sp>
            <p:nvSpPr>
              <p:cNvPr id="2334" name="Flussdiagramm: Daten 2333">
                <a:extLst>
                  <a:ext uri="{FF2B5EF4-FFF2-40B4-BE49-F238E27FC236}">
                    <a16:creationId xmlns:a16="http://schemas.microsoft.com/office/drawing/2014/main" id="{0561B572-AAC8-88CC-EE76-2D3E3615BC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81107" y="6351925"/>
                <a:ext cx="1910076" cy="370328"/>
              </a:xfrm>
              <a:prstGeom prst="flowChartInputOutput">
                <a:avLst/>
              </a:prstGeom>
              <a:blipFill>
                <a:blip r:embed="rId4"/>
                <a:stretch>
                  <a:fillRect/>
                </a:stretch>
              </a:blip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35" name="Flussdiagramm: Magnetplattenspeicher 2334">
            <a:extLst>
              <a:ext uri="{FF2B5EF4-FFF2-40B4-BE49-F238E27FC236}">
                <a16:creationId xmlns:a16="http://schemas.microsoft.com/office/drawing/2014/main" id="{601D641B-40D9-2BA1-7103-0AA8089E0F70}"/>
              </a:ext>
            </a:extLst>
          </p:cNvPr>
          <p:cNvSpPr/>
          <p:nvPr/>
        </p:nvSpPr>
        <p:spPr bwMode="auto">
          <a:xfrm>
            <a:off x="5497477" y="6881941"/>
            <a:ext cx="883273" cy="774912"/>
          </a:xfrm>
          <a:prstGeom prst="flowChartMagneticDisk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7345" tIns="13672" rIns="27345" bIns="13672" numCol="1" rtlCol="0" anchor="ctr" anchorCtr="0" compatLnSpc="1">
            <a:prstTxWarp prst="textNoShape">
              <a:avLst/>
            </a:prstTxWarp>
          </a:bodyPr>
          <a:lstStyle/>
          <a:p>
            <a:pPr algn="ctr" defTabSz="1248362"/>
            <a:r>
              <a:rPr lang="en-US" sz="837" b="1"/>
              <a:t>qWSM</a:t>
            </a:r>
            <a:endParaRPr lang="en-US" sz="837" b="1" dirty="0"/>
          </a:p>
        </p:txBody>
      </p:sp>
      <p:sp>
        <p:nvSpPr>
          <p:cNvPr id="2336" name="Flussdiagramm: Prozess 2335">
            <a:extLst>
              <a:ext uri="{FF2B5EF4-FFF2-40B4-BE49-F238E27FC236}">
                <a16:creationId xmlns:a16="http://schemas.microsoft.com/office/drawing/2014/main" id="{EBC2C357-8253-8325-E25C-E6AAB3F0313D}"/>
              </a:ext>
            </a:extLst>
          </p:cNvPr>
          <p:cNvSpPr/>
          <p:nvPr/>
        </p:nvSpPr>
        <p:spPr bwMode="auto">
          <a:xfrm>
            <a:off x="2754474" y="6171612"/>
            <a:ext cx="1938362" cy="730954"/>
          </a:xfrm>
          <a:prstGeom prst="flowChartProcess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7345" tIns="13672" rIns="27345" bIns="13672" numCol="1" rtlCol="0" anchor="t" anchorCtr="0" compatLnSpc="1">
            <a:prstTxWarp prst="textNoShape">
              <a:avLst/>
            </a:prstTxWarp>
          </a:bodyPr>
          <a:lstStyle/>
          <a:p>
            <a:pPr defTabSz="1248362" fontAlgn="base">
              <a:spcBef>
                <a:spcPct val="0"/>
              </a:spcBef>
              <a:spcAft>
                <a:spcPct val="0"/>
              </a:spcAft>
            </a:pPr>
            <a:r>
              <a:rPr lang="en-US" sz="837" b="1" u="sng" dirty="0">
                <a:latin typeface="Arial" panose="020B0604020202020204" pitchFamily="34" charset="0"/>
                <a:cs typeface="Arial" panose="020B0604020202020204" pitchFamily="34" charset="0"/>
              </a:rPr>
              <a:t>Analise de </a:t>
            </a:r>
            <a:r>
              <a:rPr lang="en-US" sz="837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qWRM</a:t>
            </a:r>
            <a:r>
              <a:rPr lang="en-US" sz="837" b="1" u="sng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defTabSz="1248362" fontAlgn="base">
              <a:spcBef>
                <a:spcPct val="0"/>
              </a:spcBef>
              <a:spcAft>
                <a:spcPct val="0"/>
              </a:spcAft>
            </a:pPr>
            <a:endParaRPr lang="en-US" sz="419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1248362" fontAlgn="base">
              <a:spcBef>
                <a:spcPct val="0"/>
              </a:spcBef>
              <a:spcAft>
                <a:spcPct val="0"/>
              </a:spcAft>
            </a:pPr>
            <a:r>
              <a:rPr lang="pt-BR" sz="837" b="1" dirty="0">
                <a:latin typeface="Arial" panose="020B0604020202020204" pitchFamily="34" charset="0"/>
                <a:cs typeface="Arial" panose="020B0604020202020204" pitchFamily="34" charset="0"/>
              </a:rPr>
              <a:t>Verifique:</a:t>
            </a:r>
          </a:p>
          <a:p>
            <a:pPr marL="136703" indent="-136703" defTabSz="1248362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sz="837" dirty="0">
                <a:latin typeface="Arial" panose="020B0604020202020204" pitchFamily="34" charset="0"/>
                <a:cs typeface="Arial" panose="020B0604020202020204" pitchFamily="34" charset="0"/>
              </a:rPr>
              <a:t>Estrutura do WRM;</a:t>
            </a:r>
          </a:p>
          <a:p>
            <a:pPr marL="136703" indent="-136703" defTabSz="1248362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sz="837" dirty="0">
                <a:latin typeface="Arial" panose="020B0604020202020204" pitchFamily="34" charset="0"/>
                <a:cs typeface="Arial" panose="020B0604020202020204" pitchFamily="34" charset="0"/>
              </a:rPr>
              <a:t>Descritibilidade das inter-relações de atuação e função</a:t>
            </a:r>
            <a:endParaRPr lang="en-US" sz="83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37" name="Flussdiagramm: Verzweigung 2336">
            <a:extLst>
              <a:ext uri="{FF2B5EF4-FFF2-40B4-BE49-F238E27FC236}">
                <a16:creationId xmlns:a16="http://schemas.microsoft.com/office/drawing/2014/main" id="{CCD064D5-DE46-0AE5-675F-2CB839BFF323}"/>
              </a:ext>
            </a:extLst>
          </p:cNvPr>
          <p:cNvSpPr/>
          <p:nvPr/>
        </p:nvSpPr>
        <p:spPr bwMode="auto">
          <a:xfrm>
            <a:off x="2744064" y="7146363"/>
            <a:ext cx="1950879" cy="910318"/>
          </a:xfrm>
          <a:prstGeom prst="flowChartDecisi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7345" tIns="13672" rIns="27345" bIns="13672" numCol="1" rtlCol="0" anchor="ctr" anchorCtr="0" compatLnSpc="1">
            <a:prstTxWarp prst="textNoShape">
              <a:avLst/>
            </a:prstTxWarp>
          </a:bodyPr>
          <a:lstStyle/>
          <a:p>
            <a:pPr algn="ctr" defTabSz="1248362"/>
            <a:r>
              <a:rPr lang="pt-BR" sz="837" b="1" dirty="0">
                <a:latin typeface="Arial" panose="020B0604020202020204" pitchFamily="34" charset="0"/>
                <a:cs typeface="Arial" panose="020B0604020202020204" pitchFamily="34" charset="0"/>
              </a:rPr>
              <a:t>Grau de detalhamento geométrico é adequado?</a:t>
            </a:r>
            <a:endParaRPr lang="en-US" sz="837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39" name="Flussdiagramm: Prozess 2338">
                <a:extLst>
                  <a:ext uri="{FF2B5EF4-FFF2-40B4-BE49-F238E27FC236}">
                    <a16:creationId xmlns:a16="http://schemas.microsoft.com/office/drawing/2014/main" id="{97B481F7-15C7-5DF6-D6BE-667894E2539F}"/>
                  </a:ext>
                </a:extLst>
              </p:cNvPr>
              <p:cNvSpPr/>
              <p:nvPr/>
            </p:nvSpPr>
            <p:spPr bwMode="auto">
              <a:xfrm>
                <a:off x="799218" y="7436988"/>
                <a:ext cx="1004937" cy="329068"/>
              </a:xfrm>
              <a:prstGeom prst="flowChartProcess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27345" tIns="13672" rIns="27345" bIns="13672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1248362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837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𝒊</m:t>
                      </m:r>
                      <m:r>
                        <a:rPr lang="en-US" sz="837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≐</m:t>
                      </m:r>
                      <m:r>
                        <a:rPr lang="de-DE" sz="837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𝒊</m:t>
                      </m:r>
                      <m:r>
                        <a:rPr lang="de-DE" sz="837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de-DE" sz="837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  <m:oMath xmlns:m="http://schemas.openxmlformats.org/officeDocument/2006/math">
                      <m:r>
                        <a:rPr lang="de-DE" sz="837" b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𝐣</m:t>
                      </m:r>
                      <m:r>
                        <a:rPr lang="en-US" sz="837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≐</m:t>
                      </m:r>
                      <m:r>
                        <a:rPr lang="de-DE" sz="837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𝒋</m:t>
                      </m:r>
                      <m:r>
                        <a:rPr lang="de-DE" sz="837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de-DE" sz="837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en-US" sz="837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339" name="Flussdiagramm: Prozess 2338">
                <a:extLst>
                  <a:ext uri="{FF2B5EF4-FFF2-40B4-BE49-F238E27FC236}">
                    <a16:creationId xmlns:a16="http://schemas.microsoft.com/office/drawing/2014/main" id="{97B481F7-15C7-5DF6-D6BE-667894E253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99218" y="7436988"/>
                <a:ext cx="1004937" cy="329068"/>
              </a:xfrm>
              <a:prstGeom prst="flowChartProcess">
                <a:avLst/>
              </a:prstGeom>
              <a:blipFill>
                <a:blip r:embed="rId5"/>
                <a:stretch>
                  <a:fillRect b="-3571"/>
                </a:stretch>
              </a:blip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43" name="Flussdiagramm: Verzweigung 2342">
            <a:extLst>
              <a:ext uri="{FF2B5EF4-FFF2-40B4-BE49-F238E27FC236}">
                <a16:creationId xmlns:a16="http://schemas.microsoft.com/office/drawing/2014/main" id="{77DD6804-1189-FB08-5B8F-79ECD1DEEE27}"/>
              </a:ext>
            </a:extLst>
          </p:cNvPr>
          <p:cNvSpPr/>
          <p:nvPr/>
        </p:nvSpPr>
        <p:spPr bwMode="auto">
          <a:xfrm>
            <a:off x="2754474" y="8294868"/>
            <a:ext cx="1930138" cy="910318"/>
          </a:xfrm>
          <a:prstGeom prst="flowChartDecisi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7345" tIns="13672" rIns="27345" bIns="13672" numCol="1" rtlCol="0" anchor="ctr" anchorCtr="0" compatLnSpc="1">
            <a:prstTxWarp prst="textNoShape">
              <a:avLst/>
            </a:prstTxWarp>
          </a:bodyPr>
          <a:lstStyle/>
          <a:p>
            <a:pPr algn="ctr" defTabSz="1248362"/>
            <a:r>
              <a:rPr lang="pt-BR" sz="837" b="1" dirty="0">
                <a:latin typeface="Arial" panose="020B0604020202020204" pitchFamily="34" charset="0"/>
                <a:cs typeface="Arial" panose="020B0604020202020204" pitchFamily="34" charset="0"/>
              </a:rPr>
              <a:t>Comportamento da variável de estado é quantificável</a:t>
            </a:r>
            <a:endParaRPr lang="en-US" sz="837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44" name="Flussdiagramm: Prozess 2343">
                <a:extLst>
                  <a:ext uri="{FF2B5EF4-FFF2-40B4-BE49-F238E27FC236}">
                    <a16:creationId xmlns:a16="http://schemas.microsoft.com/office/drawing/2014/main" id="{100D2619-A8B9-225B-05B7-875762E14A71}"/>
                  </a:ext>
                </a:extLst>
              </p:cNvPr>
              <p:cNvSpPr/>
              <p:nvPr/>
            </p:nvSpPr>
            <p:spPr bwMode="auto">
              <a:xfrm>
                <a:off x="6333509" y="8585433"/>
                <a:ext cx="1004937" cy="329068"/>
              </a:xfrm>
              <a:prstGeom prst="flowChartProcess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27345" tIns="13672" rIns="27345" bIns="13672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1248362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837" b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𝐣</m:t>
                      </m:r>
                      <m:r>
                        <a:rPr lang="en-US" sz="837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≐</m:t>
                      </m:r>
                      <m:r>
                        <a:rPr lang="de-DE" sz="837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𝒋</m:t>
                      </m:r>
                      <m:r>
                        <a:rPr lang="de-DE" sz="837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de-DE" sz="837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de-DE" sz="837" b="1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344" name="Flussdiagramm: Prozess 2343">
                <a:extLst>
                  <a:ext uri="{FF2B5EF4-FFF2-40B4-BE49-F238E27FC236}">
                    <a16:creationId xmlns:a16="http://schemas.microsoft.com/office/drawing/2014/main" id="{100D2619-A8B9-225B-05B7-875762E14A7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33509" y="8585433"/>
                <a:ext cx="1004937" cy="329068"/>
              </a:xfrm>
              <a:prstGeom prst="flowChartProcess">
                <a:avLst/>
              </a:prstGeom>
              <a:blipFill>
                <a:blip r:embed="rId6"/>
                <a:stretch>
                  <a:fillRect/>
                </a:stretch>
              </a:blip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45" name="Flussdiagramm: Verzweigung 2344">
            <a:extLst>
              <a:ext uri="{FF2B5EF4-FFF2-40B4-BE49-F238E27FC236}">
                <a16:creationId xmlns:a16="http://schemas.microsoft.com/office/drawing/2014/main" id="{3491C525-3EF9-0FA3-0374-7186AF8253D6}"/>
              </a:ext>
            </a:extLst>
          </p:cNvPr>
          <p:cNvSpPr/>
          <p:nvPr/>
        </p:nvSpPr>
        <p:spPr bwMode="auto">
          <a:xfrm>
            <a:off x="2744064" y="9395158"/>
            <a:ext cx="1956824" cy="910318"/>
          </a:xfrm>
          <a:prstGeom prst="flowChartDecisi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7345" tIns="13672" rIns="27345" bIns="13672" numCol="1" rtlCol="0" anchor="ctr" anchorCtr="0" compatLnSpc="1">
            <a:prstTxWarp prst="textNoShape">
              <a:avLst/>
            </a:prstTxWarp>
          </a:bodyPr>
          <a:lstStyle/>
          <a:p>
            <a:pPr algn="ctr" defTabSz="1248362"/>
            <a:r>
              <a:rPr lang="pt-BR" sz="837" b="1" dirty="0">
                <a:latin typeface="Arial" panose="020B0604020202020204" pitchFamily="34" charset="0"/>
                <a:cs typeface="Arial" panose="020B0604020202020204" pitchFamily="34" charset="0"/>
              </a:rPr>
              <a:t>Comportamento da variável de estado responde as preguntas?</a:t>
            </a:r>
            <a:endParaRPr lang="en-US" sz="837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6" name="Flussdiagramm: Prozess 2345">
            <a:extLst>
              <a:ext uri="{FF2B5EF4-FFF2-40B4-BE49-F238E27FC236}">
                <a16:creationId xmlns:a16="http://schemas.microsoft.com/office/drawing/2014/main" id="{84F1C095-F822-C196-53FA-C490CD74C909}"/>
              </a:ext>
            </a:extLst>
          </p:cNvPr>
          <p:cNvSpPr/>
          <p:nvPr/>
        </p:nvSpPr>
        <p:spPr bwMode="auto">
          <a:xfrm>
            <a:off x="2744262" y="10569699"/>
            <a:ext cx="1948574" cy="730954"/>
          </a:xfrm>
          <a:prstGeom prst="flowChartProcess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7345" tIns="13672" rIns="27345" bIns="13672" numCol="1" rtlCol="0" anchor="ctr" anchorCtr="0" compatLnSpc="1">
            <a:prstTxWarp prst="textNoShape">
              <a:avLst/>
            </a:prstTxWarp>
          </a:bodyPr>
          <a:lstStyle/>
          <a:p>
            <a:pPr algn="ctr" defTabSz="1248362" fontAlgn="base">
              <a:spcBef>
                <a:spcPct val="0"/>
              </a:spcBef>
              <a:spcAft>
                <a:spcPct val="0"/>
              </a:spcAft>
            </a:pPr>
            <a:r>
              <a:rPr lang="en-US" sz="837" b="1" dirty="0">
                <a:latin typeface="Arial" panose="020B0604020202020204" pitchFamily="34" charset="0"/>
                <a:cs typeface="Arial" panose="020B0604020202020204" pitchFamily="34" charset="0"/>
              </a:rPr>
              <a:t>Responder </a:t>
            </a:r>
            <a:r>
              <a:rPr lang="en-US" sz="837" b="1" dirty="0" err="1">
                <a:latin typeface="Arial" panose="020B0604020202020204" pitchFamily="34" charset="0"/>
                <a:cs typeface="Arial" panose="020B0604020202020204" pitchFamily="34" charset="0"/>
              </a:rPr>
              <a:t>perguntas</a:t>
            </a:r>
            <a:endParaRPr lang="en-US" sz="83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47" name="Flussdiagramm: Daten 2346">
                <a:extLst>
                  <a:ext uri="{FF2B5EF4-FFF2-40B4-BE49-F238E27FC236}">
                    <a16:creationId xmlns:a16="http://schemas.microsoft.com/office/drawing/2014/main" id="{E651FF94-607C-E112-936D-5ABEFB5A69AC}"/>
                  </a:ext>
                </a:extLst>
              </p:cNvPr>
              <p:cNvSpPr/>
              <p:nvPr/>
            </p:nvSpPr>
            <p:spPr bwMode="auto">
              <a:xfrm>
                <a:off x="645370" y="10750012"/>
                <a:ext cx="1910076" cy="370328"/>
              </a:xfrm>
              <a:prstGeom prst="flowChartInputOutpu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27345" tIns="13672" rIns="27345" bIns="13672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1248362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96" i="1">
                              <a:latin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de-DE" sz="1196" i="1">
                              <a:latin typeface="Cambria Math" panose="02040503050406030204" pitchFamily="18" charset="0"/>
                              <a:cs typeface="Arial" charset="0"/>
                            </a:rPr>
                            <m:t>𝑞𝑊𝑅𝑀</m:t>
                          </m:r>
                        </m:e>
                        <m:sub>
                          <m:r>
                            <a:rPr lang="de-DE" sz="1196" i="1">
                              <a:latin typeface="Cambria Math" panose="02040503050406030204" pitchFamily="18" charset="0"/>
                              <a:cs typeface="Arial" charset="0"/>
                            </a:rPr>
                            <m:t>𝑓𝑖𝑛𝑎𝑙</m:t>
                          </m:r>
                        </m:sub>
                      </m:sSub>
                    </m:oMath>
                  </m:oMathPara>
                </a14:m>
                <a:endParaRPr lang="en-US" sz="1196" dirty="0">
                  <a:latin typeface="Charter" pitchFamily="2" charset="0"/>
                  <a:cs typeface="Arial" charset="0"/>
                </a:endParaRPr>
              </a:p>
            </p:txBody>
          </p:sp>
        </mc:Choice>
        <mc:Fallback>
          <p:sp>
            <p:nvSpPr>
              <p:cNvPr id="2347" name="Flussdiagramm: Daten 2346">
                <a:extLst>
                  <a:ext uri="{FF2B5EF4-FFF2-40B4-BE49-F238E27FC236}">
                    <a16:creationId xmlns:a16="http://schemas.microsoft.com/office/drawing/2014/main" id="{E651FF94-607C-E112-936D-5ABEFB5A69A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5370" y="10750012"/>
                <a:ext cx="1910076" cy="370328"/>
              </a:xfrm>
              <a:prstGeom prst="flowChartInputOutput">
                <a:avLst/>
              </a:prstGeom>
              <a:blipFill>
                <a:blip r:embed="rId7"/>
                <a:stretch>
                  <a:fillRect/>
                </a:stretch>
              </a:blip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48" name="Flussdiagramm: Grenzstelle 2347">
            <a:extLst>
              <a:ext uri="{FF2B5EF4-FFF2-40B4-BE49-F238E27FC236}">
                <a16:creationId xmlns:a16="http://schemas.microsoft.com/office/drawing/2014/main" id="{345F1B6C-5B95-CFE0-8BA8-A398495F5E45}"/>
              </a:ext>
            </a:extLst>
          </p:cNvPr>
          <p:cNvSpPr/>
          <p:nvPr/>
        </p:nvSpPr>
        <p:spPr bwMode="auto">
          <a:xfrm>
            <a:off x="2744064" y="11633357"/>
            <a:ext cx="1963155" cy="560973"/>
          </a:xfrm>
          <a:prstGeom prst="flowChartTerminator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7345" tIns="13672" rIns="27345" bIns="13672" numCol="1" rtlCol="0" anchor="ctr" anchorCtr="0" compatLnSpc="1">
            <a:prstTxWarp prst="textNoShape">
              <a:avLst/>
            </a:prstTxWarp>
          </a:bodyPr>
          <a:lstStyle/>
          <a:p>
            <a:pPr algn="ctr" defTabSz="1248362"/>
            <a:endParaRPr lang="en-US" sz="1196" b="1" dirty="0"/>
          </a:p>
          <a:p>
            <a:pPr algn="ctr" defTabSz="1248362"/>
            <a:r>
              <a:rPr lang="pt-BR" sz="1196" b="1" dirty="0"/>
              <a:t>Fim do processo de modelagem</a:t>
            </a:r>
            <a:endParaRPr lang="en-US" sz="1196" dirty="0">
              <a:latin typeface="Charter" pitchFamily="2" charset="0"/>
              <a:cs typeface="Arial" charset="0"/>
            </a:endParaRPr>
          </a:p>
          <a:p>
            <a:pPr defTabSz="1248362" fontAlgn="base">
              <a:spcBef>
                <a:spcPct val="0"/>
              </a:spcBef>
              <a:spcAft>
                <a:spcPct val="0"/>
              </a:spcAft>
            </a:pPr>
            <a:endParaRPr lang="en-US" sz="1196" dirty="0">
              <a:latin typeface="Charter" pitchFamily="2" charset="0"/>
              <a:cs typeface="Arial" charset="0"/>
            </a:endParaRPr>
          </a:p>
        </p:txBody>
      </p:sp>
      <p:cxnSp>
        <p:nvCxnSpPr>
          <p:cNvPr id="2350" name="Gerade Verbindung mit Pfeil 2349">
            <a:extLst>
              <a:ext uri="{FF2B5EF4-FFF2-40B4-BE49-F238E27FC236}">
                <a16:creationId xmlns:a16="http://schemas.microsoft.com/office/drawing/2014/main" id="{BAFF3F7C-93E9-53D6-7E5D-DE8FD6C835EC}"/>
              </a:ext>
            </a:extLst>
          </p:cNvPr>
          <p:cNvCxnSpPr>
            <a:cxnSpLocks/>
            <a:stCxn id="50" idx="2"/>
            <a:endCxn id="2323" idx="0"/>
          </p:cNvCxnSpPr>
          <p:nvPr/>
        </p:nvCxnSpPr>
        <p:spPr bwMode="auto">
          <a:xfrm flipH="1">
            <a:off x="3712481" y="3203203"/>
            <a:ext cx="7024" cy="2522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52" name="Gerade Verbindung mit Pfeil 2351">
            <a:extLst>
              <a:ext uri="{FF2B5EF4-FFF2-40B4-BE49-F238E27FC236}">
                <a16:creationId xmlns:a16="http://schemas.microsoft.com/office/drawing/2014/main" id="{57B57AA8-B467-DC36-146B-A583CBC443D9}"/>
              </a:ext>
            </a:extLst>
          </p:cNvPr>
          <p:cNvCxnSpPr>
            <a:cxnSpLocks/>
            <a:stCxn id="2323" idx="2"/>
            <a:endCxn id="2311" idx="0"/>
          </p:cNvCxnSpPr>
          <p:nvPr/>
        </p:nvCxnSpPr>
        <p:spPr bwMode="auto">
          <a:xfrm>
            <a:off x="3712480" y="3846880"/>
            <a:ext cx="1858" cy="13534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36FA179B-9C6E-959D-9D9D-499C8AAE2555}"/>
              </a:ext>
            </a:extLst>
          </p:cNvPr>
          <p:cNvCxnSpPr>
            <a:stCxn id="2311" idx="2"/>
            <a:endCxn id="2312" idx="0"/>
          </p:cNvCxnSpPr>
          <p:nvPr/>
        </p:nvCxnSpPr>
        <p:spPr bwMode="auto">
          <a:xfrm>
            <a:off x="3714338" y="4721968"/>
            <a:ext cx="0" cy="13918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A4C1C1F4-6A2D-9D0A-CC87-225FC5DF2A88}"/>
              </a:ext>
            </a:extLst>
          </p:cNvPr>
          <p:cNvCxnSpPr>
            <a:stCxn id="2312" idx="2"/>
          </p:cNvCxnSpPr>
          <p:nvPr/>
        </p:nvCxnSpPr>
        <p:spPr bwMode="auto">
          <a:xfrm>
            <a:off x="3714338" y="5326540"/>
            <a:ext cx="5166" cy="2086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0" name="Gerade Verbindung mit Pfeil 69">
            <a:extLst>
              <a:ext uri="{FF2B5EF4-FFF2-40B4-BE49-F238E27FC236}">
                <a16:creationId xmlns:a16="http://schemas.microsoft.com/office/drawing/2014/main" id="{BB858ABF-953F-5536-6CC2-46FAE5899B7F}"/>
              </a:ext>
            </a:extLst>
          </p:cNvPr>
          <p:cNvCxnSpPr>
            <a:stCxn id="2315" idx="2"/>
            <a:endCxn id="2317" idx="4"/>
          </p:cNvCxnSpPr>
          <p:nvPr/>
        </p:nvCxnSpPr>
        <p:spPr bwMode="auto">
          <a:xfrm flipH="1">
            <a:off x="2555446" y="5729507"/>
            <a:ext cx="38370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3ACC7B1D-6DBE-BA36-0B82-ADB8DEE80A4F}"/>
              </a:ext>
            </a:extLst>
          </p:cNvPr>
          <p:cNvCxnSpPr>
            <a:stCxn id="2315" idx="5"/>
            <a:endCxn id="2332" idx="1"/>
          </p:cNvCxnSpPr>
          <p:nvPr/>
        </p:nvCxnSpPr>
        <p:spPr bwMode="auto">
          <a:xfrm>
            <a:off x="4499855" y="5729507"/>
            <a:ext cx="481251" cy="35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6" name="Gerade Verbindung mit Pfeil 75">
            <a:extLst>
              <a:ext uri="{FF2B5EF4-FFF2-40B4-BE49-F238E27FC236}">
                <a16:creationId xmlns:a16="http://schemas.microsoft.com/office/drawing/2014/main" id="{E164EF49-CEAF-9CAA-4F37-3A5CCA2712FE}"/>
              </a:ext>
            </a:extLst>
          </p:cNvPr>
          <p:cNvCxnSpPr>
            <a:stCxn id="72" idx="3"/>
            <a:endCxn id="2332" idx="0"/>
          </p:cNvCxnSpPr>
          <p:nvPr/>
        </p:nvCxnSpPr>
        <p:spPr bwMode="auto">
          <a:xfrm>
            <a:off x="5939113" y="5179015"/>
            <a:ext cx="0" cy="18818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9" name="Gerade Verbindung mit Pfeil 78">
            <a:extLst>
              <a:ext uri="{FF2B5EF4-FFF2-40B4-BE49-F238E27FC236}">
                <a16:creationId xmlns:a16="http://schemas.microsoft.com/office/drawing/2014/main" id="{2749F3F4-F78A-E99E-FC30-FEC579D8E5E4}"/>
              </a:ext>
            </a:extLst>
          </p:cNvPr>
          <p:cNvCxnSpPr>
            <a:stCxn id="2332" idx="2"/>
            <a:endCxn id="2334" idx="1"/>
          </p:cNvCxnSpPr>
          <p:nvPr/>
        </p:nvCxnSpPr>
        <p:spPr bwMode="auto">
          <a:xfrm flipH="1">
            <a:off x="5936145" y="6098814"/>
            <a:ext cx="2968" cy="2531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0EBB2CA0-D1C1-C568-4E7B-AF8F314B2E45}"/>
              </a:ext>
            </a:extLst>
          </p:cNvPr>
          <p:cNvCxnSpPr>
            <a:stCxn id="2334" idx="4"/>
            <a:endCxn id="2335" idx="1"/>
          </p:cNvCxnSpPr>
          <p:nvPr/>
        </p:nvCxnSpPr>
        <p:spPr bwMode="auto">
          <a:xfrm>
            <a:off x="5936145" y="6722253"/>
            <a:ext cx="2968" cy="1596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5" name="Gerade Verbindung mit Pfeil 84">
            <a:extLst>
              <a:ext uri="{FF2B5EF4-FFF2-40B4-BE49-F238E27FC236}">
                <a16:creationId xmlns:a16="http://schemas.microsoft.com/office/drawing/2014/main" id="{DB02A773-4DA3-A57E-1CD7-BB9CE74653A4}"/>
              </a:ext>
            </a:extLst>
          </p:cNvPr>
          <p:cNvCxnSpPr>
            <a:cxnSpLocks/>
            <a:stCxn id="2334" idx="2"/>
            <a:endCxn id="2336" idx="3"/>
          </p:cNvCxnSpPr>
          <p:nvPr/>
        </p:nvCxnSpPr>
        <p:spPr bwMode="auto">
          <a:xfrm flipH="1">
            <a:off x="4692836" y="6537089"/>
            <a:ext cx="47927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9" name="Gerade Verbindung mit Pfeil 88">
            <a:extLst>
              <a:ext uri="{FF2B5EF4-FFF2-40B4-BE49-F238E27FC236}">
                <a16:creationId xmlns:a16="http://schemas.microsoft.com/office/drawing/2014/main" id="{8763C85B-1F02-0706-F196-77F993D3C251}"/>
              </a:ext>
            </a:extLst>
          </p:cNvPr>
          <p:cNvCxnSpPr>
            <a:cxnSpLocks/>
            <a:stCxn id="2336" idx="2"/>
            <a:endCxn id="2337" idx="0"/>
          </p:cNvCxnSpPr>
          <p:nvPr/>
        </p:nvCxnSpPr>
        <p:spPr bwMode="auto">
          <a:xfrm flipH="1">
            <a:off x="3719504" y="6902566"/>
            <a:ext cx="4151" cy="24379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2" name="Gerade Verbindung mit Pfeil 91">
            <a:extLst>
              <a:ext uri="{FF2B5EF4-FFF2-40B4-BE49-F238E27FC236}">
                <a16:creationId xmlns:a16="http://schemas.microsoft.com/office/drawing/2014/main" id="{28E1F8C2-BB8B-3E5C-422F-14294222C909}"/>
              </a:ext>
            </a:extLst>
          </p:cNvPr>
          <p:cNvCxnSpPr>
            <a:cxnSpLocks/>
            <a:stCxn id="2337" idx="1"/>
            <a:endCxn id="2339" idx="3"/>
          </p:cNvCxnSpPr>
          <p:nvPr/>
        </p:nvCxnSpPr>
        <p:spPr bwMode="auto">
          <a:xfrm flipH="1">
            <a:off x="1804155" y="7601522"/>
            <a:ext cx="93991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1E1D5E53-0F20-21C9-7AEF-5A35A75E081F}"/>
              </a:ext>
            </a:extLst>
          </p:cNvPr>
          <p:cNvCxnSpPr>
            <a:stCxn id="2337" idx="2"/>
            <a:endCxn id="2343" idx="0"/>
          </p:cNvCxnSpPr>
          <p:nvPr/>
        </p:nvCxnSpPr>
        <p:spPr bwMode="auto">
          <a:xfrm>
            <a:off x="3719504" y="8056682"/>
            <a:ext cx="39" cy="2381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8" name="Gerade Verbindung mit Pfeil 97">
            <a:extLst>
              <a:ext uri="{FF2B5EF4-FFF2-40B4-BE49-F238E27FC236}">
                <a16:creationId xmlns:a16="http://schemas.microsoft.com/office/drawing/2014/main" id="{DD082581-0D6F-C35E-F889-321CFF317C0C}"/>
              </a:ext>
            </a:extLst>
          </p:cNvPr>
          <p:cNvCxnSpPr>
            <a:stCxn id="2343" idx="3"/>
            <a:endCxn id="2344" idx="1"/>
          </p:cNvCxnSpPr>
          <p:nvPr/>
        </p:nvCxnSpPr>
        <p:spPr bwMode="auto">
          <a:xfrm flipV="1">
            <a:off x="4684612" y="8749967"/>
            <a:ext cx="1648897" cy="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1" name="Gerade Verbindung mit Pfeil 100">
            <a:extLst>
              <a:ext uri="{FF2B5EF4-FFF2-40B4-BE49-F238E27FC236}">
                <a16:creationId xmlns:a16="http://schemas.microsoft.com/office/drawing/2014/main" id="{19D848D1-73DB-174E-5A94-1AF3F7C3B3C2}"/>
              </a:ext>
            </a:extLst>
          </p:cNvPr>
          <p:cNvCxnSpPr>
            <a:cxnSpLocks/>
            <a:stCxn id="2343" idx="2"/>
            <a:endCxn id="2345" idx="0"/>
          </p:cNvCxnSpPr>
          <p:nvPr/>
        </p:nvCxnSpPr>
        <p:spPr bwMode="auto">
          <a:xfrm>
            <a:off x="3719542" y="9205186"/>
            <a:ext cx="2934" cy="1899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3" name="Flussdiagramm: Prozess 102">
            <a:extLst>
              <a:ext uri="{FF2B5EF4-FFF2-40B4-BE49-F238E27FC236}">
                <a16:creationId xmlns:a16="http://schemas.microsoft.com/office/drawing/2014/main" id="{C8D9481B-F87D-5EF9-95D2-DF687C605DDD}"/>
              </a:ext>
            </a:extLst>
          </p:cNvPr>
          <p:cNvSpPr/>
          <p:nvPr/>
        </p:nvSpPr>
        <p:spPr bwMode="auto">
          <a:xfrm>
            <a:off x="5877971" y="9484840"/>
            <a:ext cx="1916013" cy="730954"/>
          </a:xfrm>
          <a:prstGeom prst="flowChartProcess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7345" tIns="13672" rIns="27345" bIns="13672" numCol="1" rtlCol="0" anchor="ctr" anchorCtr="0" compatLnSpc="1">
            <a:prstTxWarp prst="textNoShape">
              <a:avLst/>
            </a:prstTxWarp>
          </a:bodyPr>
          <a:lstStyle/>
          <a:p>
            <a:pPr algn="ctr" defTabSz="1248362" fontAlgn="base">
              <a:spcBef>
                <a:spcPct val="0"/>
              </a:spcBef>
              <a:spcAft>
                <a:spcPct val="0"/>
              </a:spcAft>
            </a:pPr>
            <a:r>
              <a:rPr lang="en-US" sz="837" b="1" dirty="0" err="1">
                <a:latin typeface="Arial" panose="020B0604020202020204" pitchFamily="34" charset="0"/>
                <a:cs typeface="Arial" panose="020B0604020202020204" pitchFamily="34" charset="0"/>
              </a:rPr>
              <a:t>Clarfificar</a:t>
            </a:r>
            <a:r>
              <a:rPr lang="en-US" sz="837" b="1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sz="837" b="1" dirty="0" err="1">
                <a:latin typeface="Arial" panose="020B0604020202020204" pitchFamily="34" charset="0"/>
                <a:cs typeface="Arial" panose="020B0604020202020204" pitchFamily="34" charset="0"/>
              </a:rPr>
              <a:t>iterar</a:t>
            </a:r>
            <a:r>
              <a:rPr lang="en-US" sz="837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37" b="1" dirty="0" err="1">
                <a:latin typeface="Arial" panose="020B0604020202020204" pitchFamily="34" charset="0"/>
                <a:cs typeface="Arial" panose="020B0604020202020204" pitchFamily="34" charset="0"/>
              </a:rPr>
              <a:t>perguntas</a:t>
            </a:r>
            <a:endParaRPr lang="en-US" sz="83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5" name="Gerade Verbindung mit Pfeil 104">
            <a:extLst>
              <a:ext uri="{FF2B5EF4-FFF2-40B4-BE49-F238E27FC236}">
                <a16:creationId xmlns:a16="http://schemas.microsoft.com/office/drawing/2014/main" id="{C3654A18-1465-0C7D-806B-21E125E66C5B}"/>
              </a:ext>
            </a:extLst>
          </p:cNvPr>
          <p:cNvCxnSpPr>
            <a:stCxn id="2345" idx="3"/>
            <a:endCxn id="103" idx="1"/>
          </p:cNvCxnSpPr>
          <p:nvPr/>
        </p:nvCxnSpPr>
        <p:spPr bwMode="auto">
          <a:xfrm>
            <a:off x="4700888" y="9850317"/>
            <a:ext cx="117708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7" name="Gerade Verbindung mit Pfeil 106">
            <a:extLst>
              <a:ext uri="{FF2B5EF4-FFF2-40B4-BE49-F238E27FC236}">
                <a16:creationId xmlns:a16="http://schemas.microsoft.com/office/drawing/2014/main" id="{8261921E-A998-7AA3-27A8-5FE0C65BE588}"/>
              </a:ext>
            </a:extLst>
          </p:cNvPr>
          <p:cNvCxnSpPr>
            <a:cxnSpLocks/>
            <a:stCxn id="2345" idx="2"/>
            <a:endCxn id="2346" idx="0"/>
          </p:cNvCxnSpPr>
          <p:nvPr/>
        </p:nvCxnSpPr>
        <p:spPr bwMode="auto">
          <a:xfrm flipH="1">
            <a:off x="3718549" y="10305477"/>
            <a:ext cx="3927" cy="2642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1" name="Gerade Verbindung mit Pfeil 110">
            <a:extLst>
              <a:ext uri="{FF2B5EF4-FFF2-40B4-BE49-F238E27FC236}">
                <a16:creationId xmlns:a16="http://schemas.microsoft.com/office/drawing/2014/main" id="{6C32C26F-F36E-3A22-D769-8F18256607C8}"/>
              </a:ext>
            </a:extLst>
          </p:cNvPr>
          <p:cNvCxnSpPr>
            <a:stCxn id="2346" idx="1"/>
            <a:endCxn id="2347" idx="5"/>
          </p:cNvCxnSpPr>
          <p:nvPr/>
        </p:nvCxnSpPr>
        <p:spPr bwMode="auto">
          <a:xfrm flipH="1">
            <a:off x="2364438" y="10935176"/>
            <a:ext cx="37982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3" name="Gerade Verbindung mit Pfeil 112">
            <a:extLst>
              <a:ext uri="{FF2B5EF4-FFF2-40B4-BE49-F238E27FC236}">
                <a16:creationId xmlns:a16="http://schemas.microsoft.com/office/drawing/2014/main" id="{123BA866-9A52-6625-2E83-939A7AF44C02}"/>
              </a:ext>
            </a:extLst>
          </p:cNvPr>
          <p:cNvCxnSpPr>
            <a:cxnSpLocks/>
            <a:stCxn id="2346" idx="2"/>
            <a:endCxn id="2348" idx="0"/>
          </p:cNvCxnSpPr>
          <p:nvPr/>
        </p:nvCxnSpPr>
        <p:spPr bwMode="auto">
          <a:xfrm>
            <a:off x="3718549" y="11300653"/>
            <a:ext cx="7092" cy="3327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6" name="Verbinder: gewinkelt 115">
            <a:extLst>
              <a:ext uri="{FF2B5EF4-FFF2-40B4-BE49-F238E27FC236}">
                <a16:creationId xmlns:a16="http://schemas.microsoft.com/office/drawing/2014/main" id="{46E9CBDD-2F6E-E3E0-7E89-58C86FBD1EC0}"/>
              </a:ext>
            </a:extLst>
          </p:cNvPr>
          <p:cNvCxnSpPr>
            <a:stCxn id="2344" idx="3"/>
            <a:endCxn id="2332" idx="3"/>
          </p:cNvCxnSpPr>
          <p:nvPr/>
        </p:nvCxnSpPr>
        <p:spPr bwMode="auto">
          <a:xfrm flipH="1" flipV="1">
            <a:off x="6897120" y="5733007"/>
            <a:ext cx="441326" cy="3016960"/>
          </a:xfrm>
          <a:prstGeom prst="bentConnector3">
            <a:avLst>
              <a:gd name="adj1" fmla="val -1549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8" name="Verbinder: gewinkelt 117">
            <a:extLst>
              <a:ext uri="{FF2B5EF4-FFF2-40B4-BE49-F238E27FC236}">
                <a16:creationId xmlns:a16="http://schemas.microsoft.com/office/drawing/2014/main" id="{55EE3991-F7D2-387A-0F9E-10619AB3EBA0}"/>
              </a:ext>
            </a:extLst>
          </p:cNvPr>
          <p:cNvCxnSpPr>
            <a:cxnSpLocks/>
            <a:stCxn id="2339" idx="0"/>
            <a:endCxn id="2311" idx="1"/>
          </p:cNvCxnSpPr>
          <p:nvPr/>
        </p:nvCxnSpPr>
        <p:spPr bwMode="auto">
          <a:xfrm rot="5400000" flipH="1" flipV="1">
            <a:off x="480431" y="5173354"/>
            <a:ext cx="3084890" cy="1442379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2" name="Verbinder: gewinkelt 121">
            <a:extLst>
              <a:ext uri="{FF2B5EF4-FFF2-40B4-BE49-F238E27FC236}">
                <a16:creationId xmlns:a16="http://schemas.microsoft.com/office/drawing/2014/main" id="{15C3FC56-B947-6E83-8453-09E9F49D563A}"/>
              </a:ext>
            </a:extLst>
          </p:cNvPr>
          <p:cNvCxnSpPr>
            <a:cxnSpLocks/>
            <a:endCxn id="18" idx="4"/>
          </p:cNvCxnSpPr>
          <p:nvPr/>
        </p:nvCxnSpPr>
        <p:spPr bwMode="auto">
          <a:xfrm rot="16200000" flipV="1">
            <a:off x="2908997" y="4964725"/>
            <a:ext cx="7627203" cy="2220597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9F4876C1-0990-972C-E8E0-31254C3C1F1F}"/>
              </a:ext>
            </a:extLst>
          </p:cNvPr>
          <p:cNvSpPr txBox="1"/>
          <p:nvPr/>
        </p:nvSpPr>
        <p:spPr>
          <a:xfrm>
            <a:off x="3808799" y="8056682"/>
            <a:ext cx="350852" cy="175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38" dirty="0"/>
              <a:t>Sim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2DCBD1C-A7A8-ED8A-D11A-4E0FA3FF8463}"/>
              </a:ext>
            </a:extLst>
          </p:cNvPr>
          <p:cNvSpPr txBox="1"/>
          <p:nvPr/>
        </p:nvSpPr>
        <p:spPr>
          <a:xfrm>
            <a:off x="3808799" y="9194328"/>
            <a:ext cx="350852" cy="175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38" dirty="0"/>
              <a:t>Sim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EEDC7FE-CA42-83AC-6BF6-DA9FA83DF243}"/>
              </a:ext>
            </a:extLst>
          </p:cNvPr>
          <p:cNvSpPr txBox="1"/>
          <p:nvPr/>
        </p:nvSpPr>
        <p:spPr>
          <a:xfrm>
            <a:off x="3808799" y="10302794"/>
            <a:ext cx="350852" cy="175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38" dirty="0"/>
              <a:t>Sim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22DDA10-3EEF-54C1-D1B2-36AD5BC07DAC}"/>
              </a:ext>
            </a:extLst>
          </p:cNvPr>
          <p:cNvSpPr txBox="1"/>
          <p:nvPr/>
        </p:nvSpPr>
        <p:spPr>
          <a:xfrm>
            <a:off x="4729026" y="9672686"/>
            <a:ext cx="350852" cy="175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38" dirty="0" err="1"/>
              <a:t>Não</a:t>
            </a:r>
            <a:endParaRPr lang="en-US" sz="538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325EF81-026B-BA92-40CD-3C16C3556290}"/>
              </a:ext>
            </a:extLst>
          </p:cNvPr>
          <p:cNvSpPr txBox="1"/>
          <p:nvPr/>
        </p:nvSpPr>
        <p:spPr>
          <a:xfrm>
            <a:off x="4729026" y="8543670"/>
            <a:ext cx="350852" cy="175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38" dirty="0" err="1"/>
              <a:t>Não</a:t>
            </a:r>
            <a:endParaRPr lang="en-US" sz="538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1E1FEB1-2D7E-DAEC-2574-FC995D9BE946}"/>
              </a:ext>
            </a:extLst>
          </p:cNvPr>
          <p:cNvSpPr txBox="1"/>
          <p:nvPr/>
        </p:nvSpPr>
        <p:spPr>
          <a:xfrm>
            <a:off x="2431262" y="7603282"/>
            <a:ext cx="350852" cy="175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38" dirty="0" err="1"/>
              <a:t>Não</a:t>
            </a:r>
            <a:endParaRPr lang="en-US" sz="538" dirty="0"/>
          </a:p>
        </p:txBody>
      </p:sp>
    </p:spTree>
    <p:extLst>
      <p:ext uri="{BB962C8B-B14F-4D97-AF65-F5344CB8AC3E}">
        <p14:creationId xmlns:p14="http://schemas.microsoft.com/office/powerpoint/2010/main" val="3262291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Office PowerPoint</Application>
  <PresentationFormat>A3-Papier (297 x 420 mm)</PresentationFormat>
  <Paragraphs>48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Cambria Math</vt:lpstr>
      <vt:lpstr>Charter</vt:lpstr>
      <vt:lpstr>Office</vt:lpstr>
      <vt:lpstr>PowerPoint-Präsentation</vt:lpstr>
    </vt:vector>
  </TitlesOfParts>
  <Company>TU Darmstadt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Florian Schmitt</dc:creator>
  <cp:lastModifiedBy>Florian Schmitt</cp:lastModifiedBy>
  <cp:revision>1</cp:revision>
  <dcterms:created xsi:type="dcterms:W3CDTF">2024-10-02T11:16:09Z</dcterms:created>
  <dcterms:modified xsi:type="dcterms:W3CDTF">2024-10-02T11:24:29Z</dcterms:modified>
</cp:coreProperties>
</file>