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handoutMasterIdLst>
    <p:handoutMasterId r:id="rId21"/>
  </p:handoutMasterIdLst>
  <p:sldIdLst>
    <p:sldId id="264" r:id="rId2"/>
    <p:sldId id="267" r:id="rId3"/>
    <p:sldId id="270" r:id="rId4"/>
    <p:sldId id="269" r:id="rId5"/>
    <p:sldId id="268" r:id="rId6"/>
    <p:sldId id="271" r:id="rId7"/>
    <p:sldId id="273" r:id="rId8"/>
    <p:sldId id="274" r:id="rId9"/>
    <p:sldId id="275" r:id="rId10"/>
    <p:sldId id="281" r:id="rId11"/>
    <p:sldId id="282" r:id="rId12"/>
    <p:sldId id="286" r:id="rId13"/>
    <p:sldId id="283" r:id="rId14"/>
    <p:sldId id="277" r:id="rId15"/>
    <p:sldId id="287" r:id="rId16"/>
    <p:sldId id="278" r:id="rId17"/>
    <p:sldId id="285" r:id="rId18"/>
    <p:sldId id="284"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1D79834-E7DA-47D8-A35F-970B39D9C849}">
          <p14:sldIdLst>
            <p14:sldId id="264"/>
            <p14:sldId id="267"/>
            <p14:sldId id="270"/>
            <p14:sldId id="269"/>
            <p14:sldId id="268"/>
            <p14:sldId id="271"/>
            <p14:sldId id="273"/>
            <p14:sldId id="274"/>
          </p14:sldIdLst>
        </p14:section>
        <p14:section name="Appendix" id="{1C300593-AD38-4F96-9539-66B4683D8BB9}">
          <p14:sldIdLst>
            <p14:sldId id="275"/>
            <p14:sldId id="281"/>
            <p14:sldId id="282"/>
            <p14:sldId id="286"/>
            <p14:sldId id="283"/>
            <p14:sldId id="277"/>
            <p14:sldId id="287"/>
            <p14:sldId id="278"/>
            <p14:sldId id="285"/>
            <p14:sldId id="28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FFFFFF"/>
    <a:srgbClr val="FF0000"/>
    <a:srgbClr val="0000FF"/>
    <a:srgbClr val="D8D8FF"/>
    <a:srgbClr val="898989"/>
    <a:srgbClr val="B90F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43" d="100"/>
          <a:sy n="143" d="100"/>
        </p:scale>
        <p:origin x="204" y="126"/>
      </p:cViewPr>
      <p:guideLst>
        <p:guide orient="horz" pos="2160"/>
        <p:guide pos="3840"/>
      </p:guideLst>
    </p:cSldViewPr>
  </p:slideViewPr>
  <p:notesTextViewPr>
    <p:cViewPr>
      <p:scale>
        <a:sx n="3" d="2"/>
        <a:sy n="3" d="2"/>
      </p:scale>
      <p:origin x="0" y="0"/>
    </p:cViewPr>
  </p:notesTextViewPr>
  <p:notesViewPr>
    <p:cSldViewPr snapToGrid="0" showGuides="1">
      <p:cViewPr varScale="1">
        <p:scale>
          <a:sx n="140" d="100"/>
          <a:sy n="140" d="100"/>
        </p:scale>
        <p:origin x="3596" y="108"/>
      </p:cViewPr>
      <p:guideLst/>
    </p:cSldViewPr>
  </p:notes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31A78A55-3702-A9DD-485B-6C2348BAE62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2903E01-EAFE-473E-9404-4EBCA1BD0397}" type="datetime1">
              <a:rPr lang="de-DE" smtClean="0">
                <a:solidFill>
                  <a:srgbClr val="898989"/>
                </a:solidFill>
              </a:rPr>
              <a:t>16.11.2023</a:t>
            </a:fld>
            <a:endParaRPr lang="de-DE" dirty="0">
              <a:solidFill>
                <a:srgbClr val="898989"/>
              </a:solidFill>
            </a:endParaRPr>
          </a:p>
        </p:txBody>
      </p:sp>
      <p:sp>
        <p:nvSpPr>
          <p:cNvPr id="4" name="Fußzeilenplatzhalter 3">
            <a:extLst>
              <a:ext uri="{FF2B5EF4-FFF2-40B4-BE49-F238E27FC236}">
                <a16:creationId xmlns:a16="http://schemas.microsoft.com/office/drawing/2014/main" id="{A3380354-33AD-CAA5-CECB-C976388172E2}"/>
              </a:ext>
            </a:extLst>
          </p:cNvPr>
          <p:cNvSpPr>
            <a:spLocks noGrp="1"/>
          </p:cNvSpPr>
          <p:nvPr>
            <p:ph type="ftr" sz="quarter" idx="2"/>
          </p:nvPr>
        </p:nvSpPr>
        <p:spPr>
          <a:xfrm>
            <a:off x="-1895" y="7812000"/>
            <a:ext cx="2971800" cy="458787"/>
          </a:xfrm>
          <a:prstGeom prst="rect">
            <a:avLst/>
          </a:prstGeom>
        </p:spPr>
        <p:txBody>
          <a:bodyPr vert="horz" lIns="91440" tIns="45720" rIns="91440" bIns="45720" rtlCol="0" anchor="b"/>
          <a:lstStyle>
            <a:lvl1pPr algn="l">
              <a:defRPr sz="1200"/>
            </a:lvl1pPr>
          </a:lstStyle>
          <a:p>
            <a:r>
              <a:rPr lang="de-DE" dirty="0">
                <a:solidFill>
                  <a:srgbClr val="898989"/>
                </a:solidFill>
              </a:rPr>
              <a:t>Fachbereich | Institut | Person</a:t>
            </a:r>
          </a:p>
        </p:txBody>
      </p:sp>
      <p:sp>
        <p:nvSpPr>
          <p:cNvPr id="5" name="Foliennummernplatzhalter 4">
            <a:extLst>
              <a:ext uri="{FF2B5EF4-FFF2-40B4-BE49-F238E27FC236}">
                <a16:creationId xmlns:a16="http://schemas.microsoft.com/office/drawing/2014/main" id="{D3AF8F44-7C9B-FC9C-954B-B3100F2B9A68}"/>
              </a:ext>
            </a:extLst>
          </p:cNvPr>
          <p:cNvSpPr>
            <a:spLocks noGrp="1"/>
          </p:cNvSpPr>
          <p:nvPr>
            <p:ph type="sldNum" sz="quarter" idx="3"/>
          </p:nvPr>
        </p:nvSpPr>
        <p:spPr>
          <a:xfrm>
            <a:off x="3882718" y="7812000"/>
            <a:ext cx="2971800" cy="458787"/>
          </a:xfrm>
          <a:prstGeom prst="rect">
            <a:avLst/>
          </a:prstGeom>
        </p:spPr>
        <p:txBody>
          <a:bodyPr vert="horz" lIns="91440" tIns="45720" rIns="91440" bIns="45720" rtlCol="0" anchor="b"/>
          <a:lstStyle>
            <a:lvl1pPr algn="r">
              <a:defRPr sz="1200"/>
            </a:lvl1pPr>
          </a:lstStyle>
          <a:p>
            <a:fld id="{1CA7D0D7-CB1E-4E76-B87A-A5F3A360A4B8}" type="slidenum">
              <a:rPr lang="de-DE" smtClean="0">
                <a:solidFill>
                  <a:srgbClr val="898989"/>
                </a:solidFill>
              </a:rPr>
              <a:t>‹#›</a:t>
            </a:fld>
            <a:endParaRPr lang="de-DE">
              <a:solidFill>
                <a:srgbClr val="898989"/>
              </a:solidFill>
            </a:endParaRPr>
          </a:p>
        </p:txBody>
      </p:sp>
      <p:grpSp>
        <p:nvGrpSpPr>
          <p:cNvPr id="6" name="TU Da Logo">
            <a:extLst>
              <a:ext uri="{FF2B5EF4-FFF2-40B4-BE49-F238E27FC236}">
                <a16:creationId xmlns:a16="http://schemas.microsoft.com/office/drawing/2014/main" id="{1B2B06D3-8753-5133-9188-AE459F7AD654}"/>
              </a:ext>
            </a:extLst>
          </p:cNvPr>
          <p:cNvGrpSpPr/>
          <p:nvPr/>
        </p:nvGrpSpPr>
        <p:grpSpPr>
          <a:xfrm>
            <a:off x="119822" y="137059"/>
            <a:ext cx="1396524" cy="559248"/>
            <a:chOff x="7454900" y="306388"/>
            <a:chExt cx="1704610" cy="682624"/>
          </a:xfrm>
        </p:grpSpPr>
        <p:sp>
          <p:nvSpPr>
            <p:cNvPr id="7" name="AutoShape 3">
              <a:extLst>
                <a:ext uri="{FF2B5EF4-FFF2-40B4-BE49-F238E27FC236}">
                  <a16:creationId xmlns:a16="http://schemas.microsoft.com/office/drawing/2014/main" id="{0D839F9D-D886-2326-7EDA-CFF7F40AFE0E}"/>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8" name="Freeform 5">
              <a:extLst>
                <a:ext uri="{FF2B5EF4-FFF2-40B4-BE49-F238E27FC236}">
                  <a16:creationId xmlns:a16="http://schemas.microsoft.com/office/drawing/2014/main" id="{A88F50A3-1558-A807-1966-87F4BFE9FA81}"/>
                </a:ext>
              </a:extLst>
            </p:cNvPr>
            <p:cNvSpPr>
              <a:spLocks/>
            </p:cNvSpPr>
            <p:nvPr userDrawn="1"/>
          </p:nvSpPr>
          <p:spPr bwMode="auto">
            <a:xfrm>
              <a:off x="7473585" y="306388"/>
              <a:ext cx="1685925"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9" name="Freeform 6">
              <a:extLst>
                <a:ext uri="{FF2B5EF4-FFF2-40B4-BE49-F238E27FC236}">
                  <a16:creationId xmlns:a16="http://schemas.microsoft.com/office/drawing/2014/main" id="{3D601C6E-9093-8CBD-FD59-89128CE6AC77}"/>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0" name="Freeform 7">
              <a:extLst>
                <a:ext uri="{FF2B5EF4-FFF2-40B4-BE49-F238E27FC236}">
                  <a16:creationId xmlns:a16="http://schemas.microsoft.com/office/drawing/2014/main" id="{0F27C1C5-EE32-79B6-CC5B-76E0A46695BB}"/>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1" name="Freeform 8">
              <a:extLst>
                <a:ext uri="{FF2B5EF4-FFF2-40B4-BE49-F238E27FC236}">
                  <a16:creationId xmlns:a16="http://schemas.microsoft.com/office/drawing/2014/main" id="{DCA98B89-C06C-1AFA-6046-473CE330AD79}"/>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2" name="Freeform 9">
              <a:extLst>
                <a:ext uri="{FF2B5EF4-FFF2-40B4-BE49-F238E27FC236}">
                  <a16:creationId xmlns:a16="http://schemas.microsoft.com/office/drawing/2014/main" id="{6CE97323-EA31-B978-ED66-B1F83219FC68}"/>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10">
              <a:extLst>
                <a:ext uri="{FF2B5EF4-FFF2-40B4-BE49-F238E27FC236}">
                  <a16:creationId xmlns:a16="http://schemas.microsoft.com/office/drawing/2014/main" id="{88BFE13B-74F5-DD35-6914-A8A6E24A024E}"/>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11">
              <a:extLst>
                <a:ext uri="{FF2B5EF4-FFF2-40B4-BE49-F238E27FC236}">
                  <a16:creationId xmlns:a16="http://schemas.microsoft.com/office/drawing/2014/main" id="{00CFEF3E-A6FE-E8FE-10F8-3ED6C3F212C3}"/>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2">
              <a:extLst>
                <a:ext uri="{FF2B5EF4-FFF2-40B4-BE49-F238E27FC236}">
                  <a16:creationId xmlns:a16="http://schemas.microsoft.com/office/drawing/2014/main" id="{70B05B52-12B6-944D-AC1A-F00C2F4E2E2D}"/>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3">
              <a:extLst>
                <a:ext uri="{FF2B5EF4-FFF2-40B4-BE49-F238E27FC236}">
                  <a16:creationId xmlns:a16="http://schemas.microsoft.com/office/drawing/2014/main" id="{1E356202-0A47-80E7-90B0-E97229222D10}"/>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4">
              <a:extLst>
                <a:ext uri="{FF2B5EF4-FFF2-40B4-BE49-F238E27FC236}">
                  <a16:creationId xmlns:a16="http://schemas.microsoft.com/office/drawing/2014/main" id="{BB654D27-05C8-139B-EB9C-5F888F7226FF}"/>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Tree>
    <p:extLst>
      <p:ext uri="{BB962C8B-B14F-4D97-AF65-F5344CB8AC3E}">
        <p14:creationId xmlns:p14="http://schemas.microsoft.com/office/powerpoint/2010/main" val="1810847879"/>
      </p:ext>
    </p:extLst>
  </p:cSld>
  <p:clrMap bg1="lt1" tx1="dk1" bg2="lt2" tx2="dk2" accent1="accent1" accent2="accent2" accent3="accent3" accent4="accent4" accent5="accent5" accent6="accent6" hlink="hlink" folHlink="folHlink"/>
  <p:hf hdr="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solidFill>
                  <a:srgbClr val="898989"/>
                </a:solidFill>
              </a:defRPr>
            </a:lvl1pPr>
          </a:lstStyle>
          <a:p>
            <a:fld id="{2E5FE76A-232E-43B6-A07F-38DA957E2F7C}" type="datetime1">
              <a:rPr lang="de-DE" smtClean="0"/>
              <a:t>16.11.2023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solidFill>
                  <a:srgbClr val="898989"/>
                </a:solidFill>
              </a:defRPr>
            </a:lvl1pPr>
          </a:lstStyle>
          <a:p>
            <a:r>
              <a:rPr lang="de-DE"/>
              <a:t>Fachbereich | Institut | Person</a:t>
            </a:r>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solidFill>
                  <a:srgbClr val="898989"/>
                </a:solidFill>
              </a:defRPr>
            </a:lvl1pPr>
          </a:lstStyle>
          <a:p>
            <a:fld id="{0A89A431-735D-4157-B499-868DAC0D551C}" type="slidenum">
              <a:rPr lang="de-DE" smtClean="0"/>
              <a:pPr/>
              <a:t>‹#›</a:t>
            </a:fld>
            <a:endParaRPr lang="de-DE"/>
          </a:p>
        </p:txBody>
      </p:sp>
      <p:grpSp>
        <p:nvGrpSpPr>
          <p:cNvPr id="8" name="TU Da Logo">
            <a:extLst>
              <a:ext uri="{FF2B5EF4-FFF2-40B4-BE49-F238E27FC236}">
                <a16:creationId xmlns:a16="http://schemas.microsoft.com/office/drawing/2014/main" id="{96C9F426-C331-5A79-76DF-05A5F9463BF3}"/>
              </a:ext>
            </a:extLst>
          </p:cNvPr>
          <p:cNvGrpSpPr/>
          <p:nvPr/>
        </p:nvGrpSpPr>
        <p:grpSpPr>
          <a:xfrm>
            <a:off x="0" y="0"/>
            <a:ext cx="1396524" cy="559248"/>
            <a:chOff x="7454900" y="306388"/>
            <a:chExt cx="1704610" cy="682624"/>
          </a:xfrm>
        </p:grpSpPr>
        <p:sp>
          <p:nvSpPr>
            <p:cNvPr id="9" name="AutoShape 3">
              <a:extLst>
                <a:ext uri="{FF2B5EF4-FFF2-40B4-BE49-F238E27FC236}">
                  <a16:creationId xmlns:a16="http://schemas.microsoft.com/office/drawing/2014/main" id="{29449998-EA2C-2328-4B51-411E09C4E080}"/>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0" name="Freeform 5">
              <a:extLst>
                <a:ext uri="{FF2B5EF4-FFF2-40B4-BE49-F238E27FC236}">
                  <a16:creationId xmlns:a16="http://schemas.microsoft.com/office/drawing/2014/main" id="{6A34355F-DA0C-5D6B-7826-E4185B86D490}"/>
                </a:ext>
              </a:extLst>
            </p:cNvPr>
            <p:cNvSpPr>
              <a:spLocks/>
            </p:cNvSpPr>
            <p:nvPr userDrawn="1"/>
          </p:nvSpPr>
          <p:spPr bwMode="auto">
            <a:xfrm>
              <a:off x="7473585" y="306388"/>
              <a:ext cx="1685925"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1" name="Freeform 6">
              <a:extLst>
                <a:ext uri="{FF2B5EF4-FFF2-40B4-BE49-F238E27FC236}">
                  <a16:creationId xmlns:a16="http://schemas.microsoft.com/office/drawing/2014/main" id="{F8FD2880-5146-CE19-42AE-BB9DE00652E2}"/>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2" name="Freeform 7">
              <a:extLst>
                <a:ext uri="{FF2B5EF4-FFF2-40B4-BE49-F238E27FC236}">
                  <a16:creationId xmlns:a16="http://schemas.microsoft.com/office/drawing/2014/main" id="{019F0C27-B9AD-9598-6A47-3085A7D4B438}"/>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8">
              <a:extLst>
                <a:ext uri="{FF2B5EF4-FFF2-40B4-BE49-F238E27FC236}">
                  <a16:creationId xmlns:a16="http://schemas.microsoft.com/office/drawing/2014/main" id="{1C03560C-EC72-CF50-20C3-4EA5F0684269}"/>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9">
              <a:extLst>
                <a:ext uri="{FF2B5EF4-FFF2-40B4-BE49-F238E27FC236}">
                  <a16:creationId xmlns:a16="http://schemas.microsoft.com/office/drawing/2014/main" id="{0375D7A7-1E67-CF3A-F80C-50846D74CCD8}"/>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0">
              <a:extLst>
                <a:ext uri="{FF2B5EF4-FFF2-40B4-BE49-F238E27FC236}">
                  <a16:creationId xmlns:a16="http://schemas.microsoft.com/office/drawing/2014/main" id="{FB124E21-02A5-C056-2D6F-5FA0D0D9C0FF}"/>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1">
              <a:extLst>
                <a:ext uri="{FF2B5EF4-FFF2-40B4-BE49-F238E27FC236}">
                  <a16:creationId xmlns:a16="http://schemas.microsoft.com/office/drawing/2014/main" id="{FD42C70B-C72B-02BF-16BD-BB8E559E3FF8}"/>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2">
              <a:extLst>
                <a:ext uri="{FF2B5EF4-FFF2-40B4-BE49-F238E27FC236}">
                  <a16:creationId xmlns:a16="http://schemas.microsoft.com/office/drawing/2014/main" id="{F5539213-4F7F-2105-A3FB-10E097A76B51}"/>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8" name="Freeform 13">
              <a:extLst>
                <a:ext uri="{FF2B5EF4-FFF2-40B4-BE49-F238E27FC236}">
                  <a16:creationId xmlns:a16="http://schemas.microsoft.com/office/drawing/2014/main" id="{FFACB8FC-374A-F97F-4BCF-93906CBC44A2}"/>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9" name="Freeform 14">
              <a:extLst>
                <a:ext uri="{FF2B5EF4-FFF2-40B4-BE49-F238E27FC236}">
                  <a16:creationId xmlns:a16="http://schemas.microsoft.com/office/drawing/2014/main" id="{5086F604-AA6F-7757-E42D-F621BFBEDB46}"/>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
        <p:nvSpPr>
          <p:cNvPr id="20" name="Notizenplatzhalter 19">
            <a:extLst>
              <a:ext uri="{FF2B5EF4-FFF2-40B4-BE49-F238E27FC236}">
                <a16:creationId xmlns:a16="http://schemas.microsoft.com/office/drawing/2014/main" id="{12F4F817-719A-78AC-E4C4-9C9BEF2E8A7A}"/>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764491941"/>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3</a:t>
            </a:fld>
            <a:endParaRPr lang="de-DE"/>
          </a:p>
        </p:txBody>
      </p:sp>
    </p:spTree>
    <p:extLst>
      <p:ext uri="{BB962C8B-B14F-4D97-AF65-F5344CB8AC3E}">
        <p14:creationId xmlns:p14="http://schemas.microsoft.com/office/powerpoint/2010/main" val="3496072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4</a:t>
            </a:fld>
            <a:endParaRPr lang="de-DE"/>
          </a:p>
        </p:txBody>
      </p:sp>
    </p:spTree>
    <p:extLst>
      <p:ext uri="{BB962C8B-B14F-4D97-AF65-F5344CB8AC3E}">
        <p14:creationId xmlns:p14="http://schemas.microsoft.com/office/powerpoint/2010/main" val="3208975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6</a:t>
            </a:fld>
            <a:endParaRPr lang="de-DE"/>
          </a:p>
        </p:txBody>
      </p:sp>
    </p:spTree>
    <p:extLst>
      <p:ext uri="{BB962C8B-B14F-4D97-AF65-F5344CB8AC3E}">
        <p14:creationId xmlns:p14="http://schemas.microsoft.com/office/powerpoint/2010/main" val="3029329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14</a:t>
            </a:fld>
            <a:endParaRPr lang="de-DE"/>
          </a:p>
        </p:txBody>
      </p:sp>
    </p:spTree>
    <p:extLst>
      <p:ext uri="{BB962C8B-B14F-4D97-AF65-F5344CB8AC3E}">
        <p14:creationId xmlns:p14="http://schemas.microsoft.com/office/powerpoint/2010/main" val="3234476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Date Placeholder 3"/>
          <p:cNvSpPr>
            <a:spLocks noGrp="1"/>
          </p:cNvSpPr>
          <p:nvPr>
            <p:ph type="dt" idx="1"/>
          </p:nvPr>
        </p:nvSpPr>
        <p:spPr/>
        <p:txBody>
          <a:bodyPr/>
          <a:lstStyle/>
          <a:p>
            <a:fld id="{2E5FE76A-232E-43B6-A07F-38DA957E2F7C}" type="datetime1">
              <a:rPr lang="de-DE" smtClean="0"/>
              <a:t>16.11.2023</a:t>
            </a:fld>
            <a:endParaRPr lang="de-DE"/>
          </a:p>
        </p:txBody>
      </p:sp>
      <p:sp>
        <p:nvSpPr>
          <p:cNvPr id="5" name="Footer Placeholder 4"/>
          <p:cNvSpPr>
            <a:spLocks noGrp="1"/>
          </p:cNvSpPr>
          <p:nvPr>
            <p:ph type="ftr" sz="quarter" idx="4"/>
          </p:nvPr>
        </p:nvSpPr>
        <p:spPr/>
        <p:txBody>
          <a:bodyPr/>
          <a:lstStyle/>
          <a:p>
            <a:r>
              <a:rPr lang="de-DE"/>
              <a:t>Fachbereich | Institut | Person</a:t>
            </a:r>
          </a:p>
        </p:txBody>
      </p:sp>
      <p:sp>
        <p:nvSpPr>
          <p:cNvPr id="6" name="Slide Number Placeholder 5"/>
          <p:cNvSpPr>
            <a:spLocks noGrp="1"/>
          </p:cNvSpPr>
          <p:nvPr>
            <p:ph type="sldNum" sz="quarter" idx="5"/>
          </p:nvPr>
        </p:nvSpPr>
        <p:spPr/>
        <p:txBody>
          <a:bodyPr/>
          <a:lstStyle/>
          <a:p>
            <a:fld id="{0A89A431-735D-4157-B499-868DAC0D551C}" type="slidenum">
              <a:rPr lang="de-DE" smtClean="0"/>
              <a:pPr/>
              <a:t>15</a:t>
            </a:fld>
            <a:endParaRPr lang="de-DE"/>
          </a:p>
        </p:txBody>
      </p:sp>
    </p:spTree>
    <p:extLst>
      <p:ext uri="{BB962C8B-B14F-4D97-AF65-F5344CB8AC3E}">
        <p14:creationId xmlns:p14="http://schemas.microsoft.com/office/powerpoint/2010/main" val="1365427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03780-5D85-D274-7391-0F765996CFCA}"/>
              </a:ext>
            </a:extLst>
          </p:cNvPr>
          <p:cNvSpPr>
            <a:spLocks noGrp="1"/>
          </p:cNvSpPr>
          <p:nvPr>
            <p:ph type="ctrTitle"/>
          </p:nvPr>
        </p:nvSpPr>
        <p:spPr>
          <a:xfrm>
            <a:off x="1416000" y="2520000"/>
            <a:ext cx="9360000" cy="1080000"/>
          </a:xfrm>
        </p:spPr>
        <p:txBody>
          <a:bodyPr anchor="b" anchorCtr="0">
            <a:normAutofit/>
          </a:bodyPr>
          <a:lstStyle>
            <a:lvl1pPr algn="ctr">
              <a:defRPr sz="4200"/>
            </a:lvl1pPr>
          </a:lstStyle>
          <a:p>
            <a:r>
              <a:rPr lang="de-DE" dirty="0"/>
              <a:t>Mastertitelformat bearbeiten</a:t>
            </a:r>
          </a:p>
        </p:txBody>
      </p:sp>
      <p:sp>
        <p:nvSpPr>
          <p:cNvPr id="3" name="Untertitel 2">
            <a:extLst>
              <a:ext uri="{FF2B5EF4-FFF2-40B4-BE49-F238E27FC236}">
                <a16:creationId xmlns:a16="http://schemas.microsoft.com/office/drawing/2014/main" id="{E4FBF234-5426-5554-0876-C0CB41FEB798}"/>
              </a:ext>
            </a:extLst>
          </p:cNvPr>
          <p:cNvSpPr>
            <a:spLocks noGrp="1"/>
          </p:cNvSpPr>
          <p:nvPr>
            <p:ph type="subTitle" idx="1"/>
          </p:nvPr>
        </p:nvSpPr>
        <p:spPr>
          <a:xfrm>
            <a:off x="1416000" y="3789000"/>
            <a:ext cx="9360000" cy="1468800"/>
          </a:xfrm>
        </p:spPr>
        <p:txBody>
          <a:bodyPr>
            <a:normAutofit/>
          </a:bodyPr>
          <a:lstStyle>
            <a:lvl1pPr marL="0" indent="0" algn="ctr">
              <a:buNone/>
              <a:defRPr sz="1800" spc="4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123342932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nten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5CDA01-DDC9-2253-72DE-96209CE4EF06}"/>
              </a:ext>
            </a:extLst>
          </p:cNvPr>
          <p:cNvSpPr>
            <a:spLocks noGrp="1"/>
          </p:cNvSpPr>
          <p:nvPr>
            <p:ph type="title"/>
          </p:nvPr>
        </p:nvSpPr>
        <p:spPr/>
        <p:txBody>
          <a:bodyPr/>
          <a:lstStyle/>
          <a:p>
            <a:r>
              <a:rPr lang="de-DE" dirty="0"/>
              <a:t>Mastertitelformat bearbeiten</a:t>
            </a:r>
          </a:p>
        </p:txBody>
      </p:sp>
      <p:sp>
        <p:nvSpPr>
          <p:cNvPr id="3" name="Inhaltsplatzhalter 2">
            <a:extLst>
              <a:ext uri="{FF2B5EF4-FFF2-40B4-BE49-F238E27FC236}">
                <a16:creationId xmlns:a16="http://schemas.microsoft.com/office/drawing/2014/main" id="{227C98BC-77ED-57FD-F633-2BC8142A2DA4}"/>
              </a:ext>
            </a:extLst>
          </p:cNvPr>
          <p:cNvSpPr>
            <a:spLocks noGrp="1"/>
          </p:cNvSpPr>
          <p:nvPr>
            <p:ph idx="1"/>
          </p:nvPr>
        </p:nvSpPr>
        <p:spPr>
          <a:xfrm>
            <a:off x="360000" y="1980000"/>
            <a:ext cx="11519987"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ußzeilenplatzhalter 8">
            <a:extLst>
              <a:ext uri="{FF2B5EF4-FFF2-40B4-BE49-F238E27FC236}">
                <a16:creationId xmlns:a16="http://schemas.microsoft.com/office/drawing/2014/main" id="{DBDDB1D6-39C5-381A-1C8E-0B3A2109CC7C}"/>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2086783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A8DEF2-3EB0-7C61-65FD-4CF2BF6AA0B5}"/>
              </a:ext>
            </a:extLst>
          </p:cNvPr>
          <p:cNvSpPr>
            <a:spLocks noGrp="1"/>
          </p:cNvSpPr>
          <p:nvPr>
            <p:ph type="title" hasCustomPrompt="1"/>
          </p:nvPr>
        </p:nvSpPr>
        <p:spPr>
          <a:xfrm>
            <a:off x="360000" y="3924000"/>
            <a:ext cx="11558700" cy="1080000"/>
          </a:xfrm>
        </p:spPr>
        <p:txBody>
          <a:bodyPr anchor="b">
            <a:normAutofit/>
          </a:bodyPr>
          <a:lstStyle>
            <a:lvl1pPr>
              <a:defRPr sz="4200"/>
            </a:lvl1pPr>
          </a:lstStyle>
          <a:p>
            <a:r>
              <a:rPr lang="de-DE" dirty="0"/>
              <a:t>Mastertitelformat </a:t>
            </a:r>
            <a:br>
              <a:rPr lang="de-DE" dirty="0"/>
            </a:br>
            <a:r>
              <a:rPr lang="de-DE" dirty="0"/>
              <a:t>bearbeiten</a:t>
            </a:r>
          </a:p>
        </p:txBody>
      </p:sp>
      <p:sp>
        <p:nvSpPr>
          <p:cNvPr id="3" name="Textplatzhalter 2">
            <a:extLst>
              <a:ext uri="{FF2B5EF4-FFF2-40B4-BE49-F238E27FC236}">
                <a16:creationId xmlns:a16="http://schemas.microsoft.com/office/drawing/2014/main" id="{8BB02D4D-81F0-49AF-1CF0-1A75D0BC75E1}"/>
              </a:ext>
            </a:extLst>
          </p:cNvPr>
          <p:cNvSpPr>
            <a:spLocks noGrp="1"/>
          </p:cNvSpPr>
          <p:nvPr>
            <p:ph type="body" idx="1"/>
          </p:nvPr>
        </p:nvSpPr>
        <p:spPr>
          <a:xfrm>
            <a:off x="360000" y="5040000"/>
            <a:ext cx="7919993" cy="1080000"/>
          </a:xfrm>
        </p:spPr>
        <p:txBody>
          <a:bodyPr>
            <a:normAutofit/>
          </a:bodyPr>
          <a:lstStyle>
            <a:lvl1pPr marL="0" indent="0">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
        <p:nvSpPr>
          <p:cNvPr id="8" name="Fußzeilenplatzhalter 7">
            <a:extLst>
              <a:ext uri="{FF2B5EF4-FFF2-40B4-BE49-F238E27FC236}">
                <a16:creationId xmlns:a16="http://schemas.microsoft.com/office/drawing/2014/main" id="{9A590409-784D-7817-ED5F-00C6036B20C9}"/>
              </a:ext>
            </a:extLst>
          </p:cNvPr>
          <p:cNvSpPr>
            <a:spLocks noGrp="1"/>
          </p:cNvSpPr>
          <p:nvPr>
            <p:ph type="ftr" sz="quarter" idx="11"/>
          </p:nvPr>
        </p:nvSpPr>
        <p:spPr>
          <a:xfrm>
            <a:off x="360000" y="360000"/>
            <a:ext cx="8976000" cy="189000"/>
          </a:xfrm>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927053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964544-40DC-4288-275B-FB15B4D07DE1}"/>
              </a:ext>
            </a:extLst>
          </p:cNvPr>
          <p:cNvSpPr>
            <a:spLocks noGrp="1"/>
          </p:cNvSpPr>
          <p:nvPr>
            <p:ph type="title"/>
          </p:nvPr>
        </p:nvSpPr>
        <p:spPr/>
        <p:txBody>
          <a:bodyPr/>
          <a:lstStyle/>
          <a:p>
            <a:r>
              <a:rPr lang="de-DE" dirty="0"/>
              <a:t>Mastertitelformat bearbeiten</a:t>
            </a:r>
          </a:p>
        </p:txBody>
      </p:sp>
      <p:sp>
        <p:nvSpPr>
          <p:cNvPr id="4" name="Fußzeilenplatzhalter 3">
            <a:extLst>
              <a:ext uri="{FF2B5EF4-FFF2-40B4-BE49-F238E27FC236}">
                <a16:creationId xmlns:a16="http://schemas.microsoft.com/office/drawing/2014/main" id="{30EA03BC-F835-8900-FE38-6958D04E8DE6}"/>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13" name="Inhaltsplatzhalter 12">
            <a:extLst>
              <a:ext uri="{FF2B5EF4-FFF2-40B4-BE49-F238E27FC236}">
                <a16:creationId xmlns:a16="http://schemas.microsoft.com/office/drawing/2014/main" id="{6B08FBBD-180E-596B-F91F-8F6ADC5F6390}"/>
              </a:ext>
            </a:extLst>
          </p:cNvPr>
          <p:cNvSpPr>
            <a:spLocks noGrp="1"/>
          </p:cNvSpPr>
          <p:nvPr>
            <p:ph sz="quarter" idx="13"/>
          </p:nvPr>
        </p:nvSpPr>
        <p:spPr>
          <a:xfrm>
            <a:off x="360362" y="1980000"/>
            <a:ext cx="5580000"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5" name="Inhaltsplatzhalter 14">
            <a:extLst>
              <a:ext uri="{FF2B5EF4-FFF2-40B4-BE49-F238E27FC236}">
                <a16:creationId xmlns:a16="http://schemas.microsoft.com/office/drawing/2014/main" id="{CD333C59-0ADD-F97D-91D2-1E187ECAF602}"/>
              </a:ext>
            </a:extLst>
          </p:cNvPr>
          <p:cNvSpPr>
            <a:spLocks noGrp="1"/>
          </p:cNvSpPr>
          <p:nvPr>
            <p:ph sz="quarter" idx="14"/>
          </p:nvPr>
        </p:nvSpPr>
        <p:spPr>
          <a:xfrm>
            <a:off x="6300209" y="1980000"/>
            <a:ext cx="5580000" cy="450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888877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 Captio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EA8B7A-08C3-285D-CDA3-D0DCEF856F4E}"/>
              </a:ext>
            </a:extLst>
          </p:cNvPr>
          <p:cNvSpPr>
            <a:spLocks noGrp="1"/>
          </p:cNvSpPr>
          <p:nvPr>
            <p:ph type="title"/>
          </p:nvPr>
        </p:nvSpPr>
        <p:spPr/>
        <p:txBody>
          <a:bodyPr/>
          <a:lstStyle/>
          <a:p>
            <a:r>
              <a:rPr lang="de-DE" dirty="0"/>
              <a:t>Mastertitelformat bearbeiten</a:t>
            </a:r>
          </a:p>
        </p:txBody>
      </p:sp>
      <p:sp>
        <p:nvSpPr>
          <p:cNvPr id="4" name="Fußzeilenplatzhalter 3">
            <a:extLst>
              <a:ext uri="{FF2B5EF4-FFF2-40B4-BE49-F238E27FC236}">
                <a16:creationId xmlns:a16="http://schemas.microsoft.com/office/drawing/2014/main" id="{6C1DAEC6-70FB-93F3-56DA-505CA789835C}"/>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7" name="Inhaltsplatzhalter 6">
            <a:extLst>
              <a:ext uri="{FF2B5EF4-FFF2-40B4-BE49-F238E27FC236}">
                <a16:creationId xmlns:a16="http://schemas.microsoft.com/office/drawing/2014/main" id="{AD1F37F6-4222-0F2F-8273-DDE8A60C7A1F}"/>
              </a:ext>
            </a:extLst>
          </p:cNvPr>
          <p:cNvSpPr>
            <a:spLocks noGrp="1"/>
          </p:cNvSpPr>
          <p:nvPr>
            <p:ph sz="quarter" idx="13"/>
          </p:nvPr>
        </p:nvSpPr>
        <p:spPr>
          <a:xfrm>
            <a:off x="360363" y="1980000"/>
            <a:ext cx="11520487" cy="4068000"/>
          </a:xfrm>
        </p:spPr>
        <p:txBody>
          <a:bodyPr/>
          <a:lstStyle>
            <a:lvl1pPr>
              <a:defRPr baseline="0"/>
            </a:lvl1pPr>
            <a:lvl2pPr>
              <a:defRPr baseline="0"/>
            </a:lvl2pPr>
            <a:lvl3pPr>
              <a:defRPr baseline="0"/>
            </a:lvl3pPr>
            <a:lvl4pPr>
              <a:defRPr baseline="0"/>
            </a:lvl4pPr>
            <a:lvl5pPr>
              <a:defRPr baseline="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platzhalter 8">
            <a:extLst>
              <a:ext uri="{FF2B5EF4-FFF2-40B4-BE49-F238E27FC236}">
                <a16:creationId xmlns:a16="http://schemas.microsoft.com/office/drawing/2014/main" id="{27B3ED93-4F10-B98E-C79A-9C75CB74FCCA}"/>
              </a:ext>
            </a:extLst>
          </p:cNvPr>
          <p:cNvSpPr>
            <a:spLocks noGrp="1"/>
          </p:cNvSpPr>
          <p:nvPr>
            <p:ph type="body" sz="quarter" idx="14" hasCustomPrompt="1"/>
          </p:nvPr>
        </p:nvSpPr>
        <p:spPr>
          <a:xfrm>
            <a:off x="360363" y="6084000"/>
            <a:ext cx="11520487" cy="360000"/>
          </a:xfrm>
        </p:spPr>
        <p:txBody>
          <a:bodyPr anchor="ctr" anchorCtr="0">
            <a:noAutofit/>
          </a:bodyPr>
          <a:lstStyle>
            <a:lvl1pPr marL="0" indent="0">
              <a:buNone/>
              <a:defRPr sz="1400">
                <a:solidFill>
                  <a:schemeClr val="accent6"/>
                </a:solidFill>
              </a:defRPr>
            </a:lvl1pPr>
            <a:lvl2pPr marL="457200" indent="0">
              <a:buNone/>
              <a:defRPr sz="1400">
                <a:solidFill>
                  <a:schemeClr val="accent6"/>
                </a:solidFill>
              </a:defRPr>
            </a:lvl2pPr>
            <a:lvl3pPr marL="914400" indent="0">
              <a:buNone/>
              <a:defRPr sz="1400">
                <a:solidFill>
                  <a:schemeClr val="accent6"/>
                </a:solidFill>
              </a:defRPr>
            </a:lvl3pPr>
            <a:lvl4pPr marL="1371600" indent="0">
              <a:buNone/>
              <a:defRPr sz="1400">
                <a:solidFill>
                  <a:schemeClr val="accent6"/>
                </a:solidFill>
              </a:defRPr>
            </a:lvl4pPr>
            <a:lvl5pPr marL="1828800" indent="0">
              <a:buNone/>
              <a:defRPr sz="1400">
                <a:solidFill>
                  <a:schemeClr val="accent6"/>
                </a:solidFill>
              </a:defRPr>
            </a:lvl5pPr>
          </a:lstStyle>
          <a:p>
            <a:pPr lvl="0"/>
            <a:r>
              <a:rPr lang="de-DE" dirty="0"/>
              <a:t>Bildunterschrift / Caption</a:t>
            </a:r>
          </a:p>
        </p:txBody>
      </p:sp>
    </p:spTree>
    <p:extLst>
      <p:ext uri="{BB962C8B-B14F-4D97-AF65-F5344CB8AC3E}">
        <p14:creationId xmlns:p14="http://schemas.microsoft.com/office/powerpoint/2010/main" val="3588630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Fullscreen">
    <p:spTree>
      <p:nvGrpSpPr>
        <p:cNvPr id="1" name=""/>
        <p:cNvGrpSpPr/>
        <p:nvPr/>
      </p:nvGrpSpPr>
      <p:grpSpPr>
        <a:xfrm>
          <a:off x="0" y="0"/>
          <a:ext cx="0" cy="0"/>
          <a:chOff x="0" y="0"/>
          <a:chExt cx="0" cy="0"/>
        </a:xfrm>
      </p:grpSpPr>
      <p:sp>
        <p:nvSpPr>
          <p:cNvPr id="4" name="Bildplatzhalter 3">
            <a:extLst>
              <a:ext uri="{FF2B5EF4-FFF2-40B4-BE49-F238E27FC236}">
                <a16:creationId xmlns:a16="http://schemas.microsoft.com/office/drawing/2014/main" id="{8FC2DAB9-ADD2-1E42-D0D7-6395646D2915}"/>
              </a:ext>
            </a:extLst>
          </p:cNvPr>
          <p:cNvSpPr>
            <a:spLocks noGrp="1"/>
          </p:cNvSpPr>
          <p:nvPr>
            <p:ph type="pic" sz="quarter" idx="10" hasCustomPrompt="1"/>
          </p:nvPr>
        </p:nvSpPr>
        <p:spPr>
          <a:xfrm>
            <a:off x="0" y="0"/>
            <a:ext cx="12192000" cy="6858000"/>
          </a:xfrm>
        </p:spPr>
        <p:txBody>
          <a:bodyPr/>
          <a:lstStyle>
            <a:lvl1pPr>
              <a:defRPr/>
            </a:lvl1pPr>
          </a:lstStyle>
          <a:p>
            <a:r>
              <a:rPr lang="de-DE" dirty="0"/>
              <a:t>Image</a:t>
            </a:r>
          </a:p>
        </p:txBody>
      </p:sp>
    </p:spTree>
    <p:extLst>
      <p:ext uri="{BB962C8B-B14F-4D97-AF65-F5344CB8AC3E}">
        <p14:creationId xmlns:p14="http://schemas.microsoft.com/office/powerpoint/2010/main" val="3753468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9093F2-7696-269A-BB11-D5C2FFA8B72D}"/>
              </a:ext>
            </a:extLst>
          </p:cNvPr>
          <p:cNvSpPr>
            <a:spLocks noGrp="1"/>
          </p:cNvSpPr>
          <p:nvPr>
            <p:ph type="title" hasCustomPrompt="1"/>
          </p:nvPr>
        </p:nvSpPr>
        <p:spPr/>
        <p:txBody>
          <a:bodyPr/>
          <a:lstStyle>
            <a:lvl1pPr>
              <a:defRPr/>
            </a:lvl1pPr>
          </a:lstStyle>
          <a:p>
            <a:r>
              <a:rPr lang="de-DE" dirty="0"/>
              <a:t>Mastertitelformat</a:t>
            </a:r>
            <a:br>
              <a:rPr lang="de-DE" dirty="0"/>
            </a:br>
            <a:r>
              <a:rPr lang="de-DE" dirty="0"/>
              <a:t>bearbeiten</a:t>
            </a:r>
          </a:p>
        </p:txBody>
      </p:sp>
      <p:sp>
        <p:nvSpPr>
          <p:cNvPr id="7" name="Fußzeilenplatzhalter 6">
            <a:extLst>
              <a:ext uri="{FF2B5EF4-FFF2-40B4-BE49-F238E27FC236}">
                <a16:creationId xmlns:a16="http://schemas.microsoft.com/office/drawing/2014/main" id="{6363686E-60AA-D422-E6EE-8DD8E5F8A53E}"/>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4147419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6601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2859BFDA-5919-80E3-6FB9-03C9FBF610B9}"/>
              </a:ext>
            </a:extLst>
          </p:cNvPr>
          <p:cNvSpPr>
            <a:spLocks noGrp="1"/>
          </p:cNvSpPr>
          <p:nvPr>
            <p:ph type="title"/>
          </p:nvPr>
        </p:nvSpPr>
        <p:spPr>
          <a:xfrm>
            <a:off x="360000" y="736682"/>
            <a:ext cx="8976000" cy="1080000"/>
          </a:xfrm>
          <a:prstGeom prst="rect">
            <a:avLst/>
          </a:prstGeom>
        </p:spPr>
        <p:txBody>
          <a:bodyPr vert="horz" lIns="0" tIns="0" rIns="0" bIns="0" rtlCol="0" anchor="b" anchorCtr="0">
            <a:normAutofit/>
          </a:bodyPr>
          <a:lstStyle/>
          <a:p>
            <a:r>
              <a:rPr lang="de-DE" dirty="0"/>
              <a:t>Mastertitelformat bearbeiten</a:t>
            </a:r>
          </a:p>
        </p:txBody>
      </p:sp>
      <p:sp>
        <p:nvSpPr>
          <p:cNvPr id="3" name="Textplatzhalter 2">
            <a:extLst>
              <a:ext uri="{FF2B5EF4-FFF2-40B4-BE49-F238E27FC236}">
                <a16:creationId xmlns:a16="http://schemas.microsoft.com/office/drawing/2014/main" id="{EB5DB4C4-7360-79EC-43CC-2887232E8706}"/>
              </a:ext>
            </a:extLst>
          </p:cNvPr>
          <p:cNvSpPr>
            <a:spLocks noGrp="1"/>
          </p:cNvSpPr>
          <p:nvPr>
            <p:ph type="body" idx="1"/>
          </p:nvPr>
        </p:nvSpPr>
        <p:spPr>
          <a:xfrm>
            <a:off x="360000" y="1980000"/>
            <a:ext cx="11519987" cy="4500000"/>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grpSp>
        <p:nvGrpSpPr>
          <p:cNvPr id="7" name="TU Da Logo">
            <a:extLst>
              <a:ext uri="{FF2B5EF4-FFF2-40B4-BE49-F238E27FC236}">
                <a16:creationId xmlns:a16="http://schemas.microsoft.com/office/drawing/2014/main" id="{51119E7C-0EFF-440C-7D9B-DC934FA66296}"/>
              </a:ext>
            </a:extLst>
          </p:cNvPr>
          <p:cNvGrpSpPr/>
          <p:nvPr userDrawn="1"/>
        </p:nvGrpSpPr>
        <p:grpSpPr>
          <a:xfrm>
            <a:off x="9917994" y="179999"/>
            <a:ext cx="2272819" cy="910166"/>
            <a:chOff x="7454900" y="306388"/>
            <a:chExt cx="1704614" cy="682624"/>
          </a:xfrm>
        </p:grpSpPr>
        <p:sp>
          <p:nvSpPr>
            <p:cNvPr id="8" name="AutoShape 3">
              <a:extLst>
                <a:ext uri="{FF2B5EF4-FFF2-40B4-BE49-F238E27FC236}">
                  <a16:creationId xmlns:a16="http://schemas.microsoft.com/office/drawing/2014/main" id="{65BC44CB-CBBB-FAC0-EB9F-E8F9DC95037D}"/>
                </a:ext>
              </a:extLst>
            </p:cNvPr>
            <p:cNvSpPr>
              <a:spLocks noChangeAspect="1" noChangeArrowheads="1" noTextEdit="1"/>
            </p:cNvSpPr>
            <p:nvPr userDrawn="1"/>
          </p:nvSpPr>
          <p:spPr bwMode="auto">
            <a:xfrm>
              <a:off x="7454900" y="309563"/>
              <a:ext cx="1689100" cy="6778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9" name="Freeform 5">
              <a:extLst>
                <a:ext uri="{FF2B5EF4-FFF2-40B4-BE49-F238E27FC236}">
                  <a16:creationId xmlns:a16="http://schemas.microsoft.com/office/drawing/2014/main" id="{9C445B24-F9B1-8960-5444-7772C7A47F95}"/>
                </a:ext>
              </a:extLst>
            </p:cNvPr>
            <p:cNvSpPr>
              <a:spLocks/>
            </p:cNvSpPr>
            <p:nvPr userDrawn="1"/>
          </p:nvSpPr>
          <p:spPr bwMode="auto">
            <a:xfrm>
              <a:off x="7454900" y="306388"/>
              <a:ext cx="1704614" cy="682624"/>
            </a:xfrm>
            <a:custGeom>
              <a:avLst/>
              <a:gdLst>
                <a:gd name="T0" fmla="*/ 0 w 2079"/>
                <a:gd name="T1" fmla="*/ 0 h 831"/>
                <a:gd name="T2" fmla="*/ 0 w 2079"/>
                <a:gd name="T3" fmla="*/ 0 h 831"/>
                <a:gd name="T4" fmla="*/ 2079 w 2079"/>
                <a:gd name="T5" fmla="*/ 0 h 831"/>
                <a:gd name="T6" fmla="*/ 2079 w 2079"/>
                <a:gd name="T7" fmla="*/ 831 h 831"/>
                <a:gd name="T8" fmla="*/ 0 w 2079"/>
                <a:gd name="T9" fmla="*/ 831 h 831"/>
                <a:gd name="T10" fmla="*/ 0 w 2079"/>
                <a:gd name="T11" fmla="*/ 0 h 831"/>
              </a:gdLst>
              <a:ahLst/>
              <a:cxnLst>
                <a:cxn ang="0">
                  <a:pos x="T0" y="T1"/>
                </a:cxn>
                <a:cxn ang="0">
                  <a:pos x="T2" y="T3"/>
                </a:cxn>
                <a:cxn ang="0">
                  <a:pos x="T4" y="T5"/>
                </a:cxn>
                <a:cxn ang="0">
                  <a:pos x="T6" y="T7"/>
                </a:cxn>
                <a:cxn ang="0">
                  <a:pos x="T8" y="T9"/>
                </a:cxn>
                <a:cxn ang="0">
                  <a:pos x="T10" y="T11"/>
                </a:cxn>
              </a:cxnLst>
              <a:rect l="0" t="0" r="r" b="b"/>
              <a:pathLst>
                <a:path w="2079" h="831">
                  <a:moveTo>
                    <a:pt x="0" y="0"/>
                  </a:moveTo>
                  <a:lnTo>
                    <a:pt x="0" y="0"/>
                  </a:lnTo>
                  <a:lnTo>
                    <a:pt x="2079" y="0"/>
                  </a:lnTo>
                  <a:lnTo>
                    <a:pt x="2079" y="831"/>
                  </a:lnTo>
                  <a:lnTo>
                    <a:pt x="0" y="831"/>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0" name="Freeform 6">
              <a:extLst>
                <a:ext uri="{FF2B5EF4-FFF2-40B4-BE49-F238E27FC236}">
                  <a16:creationId xmlns:a16="http://schemas.microsoft.com/office/drawing/2014/main" id="{378BFC59-1C78-1D5B-F297-FDAE60A3B3FC}"/>
                </a:ext>
              </a:extLst>
            </p:cNvPr>
            <p:cNvSpPr>
              <a:spLocks noEditPoints="1"/>
            </p:cNvSpPr>
            <p:nvPr userDrawn="1"/>
          </p:nvSpPr>
          <p:spPr bwMode="auto">
            <a:xfrm>
              <a:off x="7499350" y="325438"/>
              <a:ext cx="525463" cy="576262"/>
            </a:xfrm>
            <a:custGeom>
              <a:avLst/>
              <a:gdLst>
                <a:gd name="T0" fmla="*/ 563 w 647"/>
                <a:gd name="T1" fmla="*/ 676 h 701"/>
                <a:gd name="T2" fmla="*/ 548 w 647"/>
                <a:gd name="T3" fmla="*/ 108 h 701"/>
                <a:gd name="T4" fmla="*/ 625 w 647"/>
                <a:gd name="T5" fmla="*/ 468 h 701"/>
                <a:gd name="T6" fmla="*/ 306 w 647"/>
                <a:gd name="T7" fmla="*/ 570 h 701"/>
                <a:gd name="T8" fmla="*/ 286 w 647"/>
                <a:gd name="T9" fmla="*/ 617 h 701"/>
                <a:gd name="T10" fmla="*/ 352 w 647"/>
                <a:gd name="T11" fmla="*/ 524 h 701"/>
                <a:gd name="T12" fmla="*/ 528 w 647"/>
                <a:gd name="T13" fmla="*/ 313 h 701"/>
                <a:gd name="T14" fmla="*/ 399 w 647"/>
                <a:gd name="T15" fmla="*/ 500 h 701"/>
                <a:gd name="T16" fmla="*/ 231 w 647"/>
                <a:gd name="T17" fmla="*/ 349 h 701"/>
                <a:gd name="T18" fmla="*/ 269 w 647"/>
                <a:gd name="T19" fmla="*/ 246 h 701"/>
                <a:gd name="T20" fmla="*/ 262 w 647"/>
                <a:gd name="T21" fmla="*/ 490 h 701"/>
                <a:gd name="T22" fmla="*/ 283 w 647"/>
                <a:gd name="T23" fmla="*/ 530 h 701"/>
                <a:gd name="T24" fmla="*/ 274 w 647"/>
                <a:gd name="T25" fmla="*/ 517 h 701"/>
                <a:gd name="T26" fmla="*/ 346 w 647"/>
                <a:gd name="T27" fmla="*/ 445 h 701"/>
                <a:gd name="T28" fmla="*/ 323 w 647"/>
                <a:gd name="T29" fmla="*/ 464 h 701"/>
                <a:gd name="T30" fmla="*/ 335 w 647"/>
                <a:gd name="T31" fmla="*/ 381 h 701"/>
                <a:gd name="T32" fmla="*/ 377 w 647"/>
                <a:gd name="T33" fmla="*/ 394 h 701"/>
                <a:gd name="T34" fmla="*/ 407 w 647"/>
                <a:gd name="T35" fmla="*/ 348 h 701"/>
                <a:gd name="T36" fmla="*/ 419 w 647"/>
                <a:gd name="T37" fmla="*/ 329 h 701"/>
                <a:gd name="T38" fmla="*/ 498 w 647"/>
                <a:gd name="T39" fmla="*/ 216 h 701"/>
                <a:gd name="T40" fmla="*/ 229 w 647"/>
                <a:gd name="T41" fmla="*/ 494 h 701"/>
                <a:gd name="T42" fmla="*/ 163 w 647"/>
                <a:gd name="T43" fmla="*/ 505 h 701"/>
                <a:gd name="T44" fmla="*/ 156 w 647"/>
                <a:gd name="T45" fmla="*/ 425 h 701"/>
                <a:gd name="T46" fmla="*/ 140 w 647"/>
                <a:gd name="T47" fmla="*/ 399 h 701"/>
                <a:gd name="T48" fmla="*/ 177 w 647"/>
                <a:gd name="T49" fmla="*/ 283 h 701"/>
                <a:gd name="T50" fmla="*/ 180 w 647"/>
                <a:gd name="T51" fmla="*/ 246 h 701"/>
                <a:gd name="T52" fmla="*/ 290 w 647"/>
                <a:gd name="T53" fmla="*/ 218 h 701"/>
                <a:gd name="T54" fmla="*/ 331 w 647"/>
                <a:gd name="T55" fmla="*/ 113 h 701"/>
                <a:gd name="T56" fmla="*/ 383 w 647"/>
                <a:gd name="T57" fmla="*/ 173 h 701"/>
                <a:gd name="T58" fmla="*/ 457 w 647"/>
                <a:gd name="T59" fmla="*/ 171 h 701"/>
                <a:gd name="T60" fmla="*/ 393 w 647"/>
                <a:gd name="T61" fmla="*/ 265 h 701"/>
                <a:gd name="T62" fmla="*/ 384 w 647"/>
                <a:gd name="T63" fmla="*/ 229 h 701"/>
                <a:gd name="T64" fmla="*/ 384 w 647"/>
                <a:gd name="T65" fmla="*/ 222 h 701"/>
                <a:gd name="T66" fmla="*/ 291 w 647"/>
                <a:gd name="T67" fmla="*/ 250 h 701"/>
                <a:gd name="T68" fmla="*/ 305 w 647"/>
                <a:gd name="T69" fmla="*/ 259 h 701"/>
                <a:gd name="T70" fmla="*/ 257 w 647"/>
                <a:gd name="T71" fmla="*/ 403 h 701"/>
                <a:gd name="T72" fmla="*/ 272 w 647"/>
                <a:gd name="T73" fmla="*/ 361 h 701"/>
                <a:gd name="T74" fmla="*/ 263 w 647"/>
                <a:gd name="T75" fmla="*/ 356 h 701"/>
                <a:gd name="T76" fmla="*/ 236 w 647"/>
                <a:gd name="T77" fmla="*/ 352 h 701"/>
                <a:gd name="T78" fmla="*/ 299 w 647"/>
                <a:gd name="T79" fmla="*/ 337 h 701"/>
                <a:gd name="T80" fmla="*/ 445 w 647"/>
                <a:gd name="T81" fmla="*/ 236 h 701"/>
                <a:gd name="T82" fmla="*/ 412 w 647"/>
                <a:gd name="T83" fmla="*/ 231 h 701"/>
                <a:gd name="T84" fmla="*/ 494 w 647"/>
                <a:gd name="T85" fmla="*/ 221 h 701"/>
                <a:gd name="T86" fmla="*/ 431 w 647"/>
                <a:gd name="T87" fmla="*/ 430 h 701"/>
                <a:gd name="T88" fmla="*/ 572 w 647"/>
                <a:gd name="T89" fmla="*/ 254 h 701"/>
                <a:gd name="T90" fmla="*/ 420 w 647"/>
                <a:gd name="T91" fmla="*/ 452 h 701"/>
                <a:gd name="T92" fmla="*/ 407 w 647"/>
                <a:gd name="T93" fmla="*/ 454 h 701"/>
                <a:gd name="T94" fmla="*/ 573 w 647"/>
                <a:gd name="T95" fmla="*/ 247 h 701"/>
                <a:gd name="T96" fmla="*/ 437 w 647"/>
                <a:gd name="T97" fmla="*/ 534 h 701"/>
                <a:gd name="T98" fmla="*/ 365 w 647"/>
                <a:gd name="T99" fmla="*/ 643 h 701"/>
                <a:gd name="T100" fmla="*/ 331 w 647"/>
                <a:gd name="T101" fmla="*/ 672 h 701"/>
                <a:gd name="T102" fmla="*/ 528 w 647"/>
                <a:gd name="T103" fmla="*/ 594 h 701"/>
                <a:gd name="T104" fmla="*/ 432 w 647"/>
                <a:gd name="T105" fmla="*/ 558 h 701"/>
                <a:gd name="T106" fmla="*/ 586 w 647"/>
                <a:gd name="T107" fmla="*/ 443 h 701"/>
                <a:gd name="T108" fmla="*/ 416 w 647"/>
                <a:gd name="T109" fmla="*/ 463 h 701"/>
                <a:gd name="T110" fmla="*/ 514 w 647"/>
                <a:gd name="T111" fmla="*/ 262 h 701"/>
                <a:gd name="T112" fmla="*/ 339 w 647"/>
                <a:gd name="T113" fmla="*/ 230 h 701"/>
                <a:gd name="T114" fmla="*/ 392 w 647"/>
                <a:gd name="T115" fmla="*/ 534 h 701"/>
                <a:gd name="T116" fmla="*/ 541 w 647"/>
                <a:gd name="T117" fmla="*/ 399 h 701"/>
                <a:gd name="T118" fmla="*/ 567 w 647"/>
                <a:gd name="T119" fmla="*/ 40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moveTo>
                    <a:pt x="264" y="503"/>
                  </a:moveTo>
                  <a:lnTo>
                    <a:pt x="264" y="503"/>
                  </a:lnTo>
                  <a:cubicBezTo>
                    <a:pt x="264" y="504"/>
                    <a:pt x="264" y="504"/>
                    <a:pt x="264" y="504"/>
                  </a:cubicBezTo>
                  <a:cubicBezTo>
                    <a:pt x="266" y="507"/>
                    <a:pt x="268" y="510"/>
                    <a:pt x="270" y="513"/>
                  </a:cubicBezTo>
                  <a:cubicBezTo>
                    <a:pt x="281" y="504"/>
                    <a:pt x="292" y="495"/>
                    <a:pt x="301" y="486"/>
                  </a:cubicBezTo>
                  <a:cubicBezTo>
                    <a:pt x="297" y="483"/>
                    <a:pt x="292" y="481"/>
                    <a:pt x="288" y="479"/>
                  </a:cubicBezTo>
                  <a:cubicBezTo>
                    <a:pt x="281" y="486"/>
                    <a:pt x="275" y="490"/>
                    <a:pt x="262" y="490"/>
                  </a:cubicBezTo>
                  <a:cubicBezTo>
                    <a:pt x="260" y="490"/>
                    <a:pt x="259" y="488"/>
                    <a:pt x="260" y="486"/>
                  </a:cubicBezTo>
                  <a:cubicBezTo>
                    <a:pt x="262" y="479"/>
                    <a:pt x="260" y="461"/>
                    <a:pt x="260" y="452"/>
                  </a:cubicBezTo>
                  <a:cubicBezTo>
                    <a:pt x="259" y="450"/>
                    <a:pt x="258" y="448"/>
                    <a:pt x="257" y="446"/>
                  </a:cubicBezTo>
                  <a:cubicBezTo>
                    <a:pt x="253" y="447"/>
                    <a:pt x="249" y="447"/>
                    <a:pt x="243" y="447"/>
                  </a:cubicBezTo>
                  <a:cubicBezTo>
                    <a:pt x="240" y="447"/>
                    <a:pt x="239" y="444"/>
                    <a:pt x="241" y="442"/>
                  </a:cubicBezTo>
                  <a:cubicBezTo>
                    <a:pt x="250" y="434"/>
                    <a:pt x="249" y="423"/>
                    <a:pt x="250" y="408"/>
                  </a:cubicBezTo>
                  <a:cubicBezTo>
                    <a:pt x="245" y="411"/>
                    <a:pt x="237" y="417"/>
                    <a:pt x="233" y="419"/>
                  </a:cubicBezTo>
                  <a:cubicBezTo>
                    <a:pt x="237" y="458"/>
                    <a:pt x="250" y="483"/>
                    <a:pt x="264" y="503"/>
                  </a:cubicBezTo>
                  <a:lnTo>
                    <a:pt x="264" y="503"/>
                  </a:lnTo>
                  <a:close/>
                  <a:moveTo>
                    <a:pt x="291" y="540"/>
                  </a:moveTo>
                  <a:lnTo>
                    <a:pt x="291" y="540"/>
                  </a:lnTo>
                  <a:cubicBezTo>
                    <a:pt x="406" y="463"/>
                    <a:pt x="451" y="323"/>
                    <a:pt x="554" y="235"/>
                  </a:cubicBezTo>
                  <a:lnTo>
                    <a:pt x="539" y="232"/>
                  </a:lnTo>
                  <a:cubicBezTo>
                    <a:pt x="536" y="231"/>
                    <a:pt x="536" y="231"/>
                    <a:pt x="536" y="228"/>
                  </a:cubicBezTo>
                  <a:lnTo>
                    <a:pt x="539" y="207"/>
                  </a:lnTo>
                  <a:cubicBezTo>
                    <a:pt x="444" y="303"/>
                    <a:pt x="391" y="462"/>
                    <a:pt x="283" y="530"/>
                  </a:cubicBezTo>
                  <a:cubicBezTo>
                    <a:pt x="286" y="533"/>
                    <a:pt x="288" y="536"/>
                    <a:pt x="291" y="540"/>
                  </a:cubicBezTo>
                  <a:lnTo>
                    <a:pt x="291" y="540"/>
                  </a:lnTo>
                  <a:close/>
                  <a:moveTo>
                    <a:pt x="558" y="188"/>
                  </a:moveTo>
                  <a:lnTo>
                    <a:pt x="558" y="188"/>
                  </a:lnTo>
                  <a:cubicBezTo>
                    <a:pt x="554" y="192"/>
                    <a:pt x="549" y="196"/>
                    <a:pt x="545" y="200"/>
                  </a:cubicBezTo>
                  <a:lnTo>
                    <a:pt x="542" y="227"/>
                  </a:lnTo>
                  <a:lnTo>
                    <a:pt x="560" y="230"/>
                  </a:lnTo>
                  <a:cubicBezTo>
                    <a:pt x="563" y="228"/>
                    <a:pt x="566" y="225"/>
                    <a:pt x="570" y="222"/>
                  </a:cubicBezTo>
                  <a:lnTo>
                    <a:pt x="567" y="216"/>
                  </a:lnTo>
                  <a:cubicBezTo>
                    <a:pt x="562" y="217"/>
                    <a:pt x="557" y="215"/>
                    <a:pt x="555" y="210"/>
                  </a:cubicBezTo>
                  <a:cubicBezTo>
                    <a:pt x="553" y="204"/>
                    <a:pt x="556" y="199"/>
                    <a:pt x="561" y="197"/>
                  </a:cubicBezTo>
                  <a:lnTo>
                    <a:pt x="558" y="188"/>
                  </a:lnTo>
                  <a:lnTo>
                    <a:pt x="558" y="188"/>
                  </a:lnTo>
                  <a:close/>
                  <a:moveTo>
                    <a:pt x="308" y="487"/>
                  </a:moveTo>
                  <a:lnTo>
                    <a:pt x="308" y="487"/>
                  </a:lnTo>
                  <a:cubicBezTo>
                    <a:pt x="297" y="498"/>
                    <a:pt x="286" y="508"/>
                    <a:pt x="274" y="517"/>
                  </a:cubicBezTo>
                  <a:lnTo>
                    <a:pt x="274" y="518"/>
                  </a:lnTo>
                  <a:cubicBezTo>
                    <a:pt x="276" y="521"/>
                    <a:pt x="278" y="523"/>
                    <a:pt x="280" y="525"/>
                  </a:cubicBezTo>
                  <a:cubicBezTo>
                    <a:pt x="336" y="490"/>
                    <a:pt x="378" y="429"/>
                    <a:pt x="419" y="364"/>
                  </a:cubicBezTo>
                  <a:cubicBezTo>
                    <a:pt x="454" y="308"/>
                    <a:pt x="492" y="245"/>
                    <a:pt x="540" y="197"/>
                  </a:cubicBezTo>
                  <a:cubicBezTo>
                    <a:pt x="540" y="197"/>
                    <a:pt x="541" y="197"/>
                    <a:pt x="541" y="196"/>
                  </a:cubicBezTo>
                  <a:cubicBezTo>
                    <a:pt x="546" y="192"/>
                    <a:pt x="551" y="187"/>
                    <a:pt x="556" y="183"/>
                  </a:cubicBezTo>
                  <a:lnTo>
                    <a:pt x="552" y="170"/>
                  </a:lnTo>
                  <a:cubicBezTo>
                    <a:pt x="533" y="185"/>
                    <a:pt x="516" y="203"/>
                    <a:pt x="500" y="222"/>
                  </a:cubicBezTo>
                  <a:cubicBezTo>
                    <a:pt x="500" y="222"/>
                    <a:pt x="500" y="223"/>
                    <a:pt x="500" y="223"/>
                  </a:cubicBezTo>
                  <a:cubicBezTo>
                    <a:pt x="469" y="260"/>
                    <a:pt x="443" y="302"/>
                    <a:pt x="418" y="341"/>
                  </a:cubicBezTo>
                  <a:cubicBezTo>
                    <a:pt x="405" y="361"/>
                    <a:pt x="392" y="382"/>
                    <a:pt x="378" y="402"/>
                  </a:cubicBezTo>
                  <a:cubicBezTo>
                    <a:pt x="378" y="402"/>
                    <a:pt x="378" y="402"/>
                    <a:pt x="378" y="402"/>
                  </a:cubicBezTo>
                  <a:cubicBezTo>
                    <a:pt x="372" y="411"/>
                    <a:pt x="366" y="419"/>
                    <a:pt x="360" y="426"/>
                  </a:cubicBezTo>
                  <a:cubicBezTo>
                    <a:pt x="360" y="427"/>
                    <a:pt x="360" y="427"/>
                    <a:pt x="360" y="427"/>
                  </a:cubicBezTo>
                  <a:cubicBezTo>
                    <a:pt x="355" y="433"/>
                    <a:pt x="351" y="439"/>
                    <a:pt x="347" y="444"/>
                  </a:cubicBezTo>
                  <a:cubicBezTo>
                    <a:pt x="346" y="444"/>
                    <a:pt x="346" y="445"/>
                    <a:pt x="346" y="445"/>
                  </a:cubicBezTo>
                  <a:cubicBezTo>
                    <a:pt x="340" y="453"/>
                    <a:pt x="333" y="461"/>
                    <a:pt x="326" y="468"/>
                  </a:cubicBezTo>
                  <a:cubicBezTo>
                    <a:pt x="326" y="469"/>
                    <a:pt x="326" y="469"/>
                    <a:pt x="325" y="469"/>
                  </a:cubicBezTo>
                  <a:cubicBezTo>
                    <a:pt x="320" y="475"/>
                    <a:pt x="314" y="481"/>
                    <a:pt x="308" y="487"/>
                  </a:cubicBezTo>
                  <a:lnTo>
                    <a:pt x="308" y="487"/>
                  </a:lnTo>
                  <a:lnTo>
                    <a:pt x="308" y="487"/>
                  </a:lnTo>
                  <a:close/>
                  <a:moveTo>
                    <a:pt x="306" y="482"/>
                  </a:moveTo>
                  <a:lnTo>
                    <a:pt x="306" y="482"/>
                  </a:lnTo>
                  <a:cubicBezTo>
                    <a:pt x="310" y="477"/>
                    <a:pt x="314" y="473"/>
                    <a:pt x="318" y="469"/>
                  </a:cubicBezTo>
                  <a:cubicBezTo>
                    <a:pt x="292" y="465"/>
                    <a:pt x="277" y="452"/>
                    <a:pt x="272" y="437"/>
                  </a:cubicBezTo>
                  <a:cubicBezTo>
                    <a:pt x="268" y="440"/>
                    <a:pt x="265" y="443"/>
                    <a:pt x="262" y="444"/>
                  </a:cubicBezTo>
                  <a:cubicBezTo>
                    <a:pt x="263" y="446"/>
                    <a:pt x="264" y="447"/>
                    <a:pt x="264" y="449"/>
                  </a:cubicBezTo>
                  <a:cubicBezTo>
                    <a:pt x="265" y="449"/>
                    <a:pt x="265" y="449"/>
                    <a:pt x="265" y="450"/>
                  </a:cubicBezTo>
                  <a:cubicBezTo>
                    <a:pt x="276" y="467"/>
                    <a:pt x="288" y="472"/>
                    <a:pt x="306" y="482"/>
                  </a:cubicBezTo>
                  <a:lnTo>
                    <a:pt x="306" y="482"/>
                  </a:lnTo>
                  <a:close/>
                  <a:moveTo>
                    <a:pt x="323" y="464"/>
                  </a:moveTo>
                  <a:lnTo>
                    <a:pt x="323" y="464"/>
                  </a:lnTo>
                  <a:cubicBezTo>
                    <a:pt x="327" y="459"/>
                    <a:pt x="331" y="454"/>
                    <a:pt x="335" y="449"/>
                  </a:cubicBezTo>
                  <a:cubicBezTo>
                    <a:pt x="287" y="463"/>
                    <a:pt x="257" y="387"/>
                    <a:pt x="339" y="356"/>
                  </a:cubicBezTo>
                  <a:cubicBezTo>
                    <a:pt x="333" y="354"/>
                    <a:pt x="327" y="352"/>
                    <a:pt x="321" y="349"/>
                  </a:cubicBezTo>
                  <a:cubicBezTo>
                    <a:pt x="268" y="373"/>
                    <a:pt x="250" y="454"/>
                    <a:pt x="323" y="464"/>
                  </a:cubicBezTo>
                  <a:lnTo>
                    <a:pt x="323" y="464"/>
                  </a:lnTo>
                  <a:close/>
                  <a:moveTo>
                    <a:pt x="343" y="440"/>
                  </a:moveTo>
                  <a:lnTo>
                    <a:pt x="343" y="440"/>
                  </a:lnTo>
                  <a:cubicBezTo>
                    <a:pt x="347" y="435"/>
                    <a:pt x="351" y="430"/>
                    <a:pt x="355" y="424"/>
                  </a:cubicBezTo>
                  <a:cubicBezTo>
                    <a:pt x="357" y="410"/>
                    <a:pt x="353" y="394"/>
                    <a:pt x="336" y="386"/>
                  </a:cubicBezTo>
                  <a:cubicBezTo>
                    <a:pt x="331" y="389"/>
                    <a:pt x="326" y="392"/>
                    <a:pt x="322" y="396"/>
                  </a:cubicBezTo>
                  <a:cubicBezTo>
                    <a:pt x="348" y="400"/>
                    <a:pt x="348" y="433"/>
                    <a:pt x="324" y="433"/>
                  </a:cubicBezTo>
                  <a:cubicBezTo>
                    <a:pt x="305" y="433"/>
                    <a:pt x="306" y="409"/>
                    <a:pt x="314" y="397"/>
                  </a:cubicBezTo>
                  <a:cubicBezTo>
                    <a:pt x="314" y="397"/>
                    <a:pt x="315" y="396"/>
                    <a:pt x="315" y="396"/>
                  </a:cubicBezTo>
                  <a:lnTo>
                    <a:pt x="315" y="396"/>
                  </a:lnTo>
                  <a:cubicBezTo>
                    <a:pt x="319" y="391"/>
                    <a:pt x="325" y="386"/>
                    <a:pt x="334" y="381"/>
                  </a:cubicBezTo>
                  <a:cubicBezTo>
                    <a:pt x="334" y="381"/>
                    <a:pt x="334" y="381"/>
                    <a:pt x="335" y="381"/>
                  </a:cubicBezTo>
                  <a:cubicBezTo>
                    <a:pt x="341" y="378"/>
                    <a:pt x="349" y="375"/>
                    <a:pt x="358" y="373"/>
                  </a:cubicBezTo>
                  <a:cubicBezTo>
                    <a:pt x="358" y="372"/>
                    <a:pt x="359" y="372"/>
                    <a:pt x="359" y="372"/>
                  </a:cubicBezTo>
                  <a:cubicBezTo>
                    <a:pt x="364" y="371"/>
                    <a:pt x="370" y="370"/>
                    <a:pt x="377" y="369"/>
                  </a:cubicBezTo>
                  <a:cubicBezTo>
                    <a:pt x="372" y="367"/>
                    <a:pt x="366" y="365"/>
                    <a:pt x="360" y="363"/>
                  </a:cubicBezTo>
                  <a:cubicBezTo>
                    <a:pt x="356" y="362"/>
                    <a:pt x="352" y="360"/>
                    <a:pt x="348" y="359"/>
                  </a:cubicBezTo>
                  <a:cubicBezTo>
                    <a:pt x="259" y="388"/>
                    <a:pt x="295" y="466"/>
                    <a:pt x="343" y="440"/>
                  </a:cubicBezTo>
                  <a:lnTo>
                    <a:pt x="343" y="440"/>
                  </a:lnTo>
                  <a:close/>
                  <a:moveTo>
                    <a:pt x="361" y="416"/>
                  </a:moveTo>
                  <a:lnTo>
                    <a:pt x="361" y="416"/>
                  </a:lnTo>
                  <a:cubicBezTo>
                    <a:pt x="365" y="411"/>
                    <a:pt x="369" y="405"/>
                    <a:pt x="373" y="400"/>
                  </a:cubicBezTo>
                  <a:cubicBezTo>
                    <a:pt x="372" y="395"/>
                    <a:pt x="366" y="385"/>
                    <a:pt x="358" y="378"/>
                  </a:cubicBezTo>
                  <a:cubicBezTo>
                    <a:pt x="353" y="380"/>
                    <a:pt x="347" y="381"/>
                    <a:pt x="342" y="384"/>
                  </a:cubicBezTo>
                  <a:cubicBezTo>
                    <a:pt x="356" y="391"/>
                    <a:pt x="361" y="404"/>
                    <a:pt x="361" y="416"/>
                  </a:cubicBezTo>
                  <a:lnTo>
                    <a:pt x="361" y="416"/>
                  </a:lnTo>
                  <a:close/>
                  <a:moveTo>
                    <a:pt x="377" y="394"/>
                  </a:moveTo>
                  <a:lnTo>
                    <a:pt x="377" y="394"/>
                  </a:lnTo>
                  <a:cubicBezTo>
                    <a:pt x="381" y="388"/>
                    <a:pt x="385" y="382"/>
                    <a:pt x="389" y="376"/>
                  </a:cubicBezTo>
                  <a:cubicBezTo>
                    <a:pt x="388" y="375"/>
                    <a:pt x="387" y="375"/>
                    <a:pt x="386" y="374"/>
                  </a:cubicBezTo>
                  <a:cubicBezTo>
                    <a:pt x="380" y="375"/>
                    <a:pt x="373" y="375"/>
                    <a:pt x="365" y="377"/>
                  </a:cubicBezTo>
                  <a:cubicBezTo>
                    <a:pt x="370" y="382"/>
                    <a:pt x="374" y="389"/>
                    <a:pt x="377" y="394"/>
                  </a:cubicBezTo>
                  <a:lnTo>
                    <a:pt x="377" y="394"/>
                  </a:lnTo>
                  <a:close/>
                  <a:moveTo>
                    <a:pt x="392" y="372"/>
                  </a:moveTo>
                  <a:lnTo>
                    <a:pt x="392" y="372"/>
                  </a:lnTo>
                  <a:cubicBezTo>
                    <a:pt x="396" y="365"/>
                    <a:pt x="400" y="359"/>
                    <a:pt x="404" y="353"/>
                  </a:cubicBezTo>
                  <a:cubicBezTo>
                    <a:pt x="389" y="349"/>
                    <a:pt x="360" y="351"/>
                    <a:pt x="343" y="351"/>
                  </a:cubicBezTo>
                  <a:cubicBezTo>
                    <a:pt x="349" y="354"/>
                    <a:pt x="355" y="356"/>
                    <a:pt x="362" y="358"/>
                  </a:cubicBezTo>
                  <a:cubicBezTo>
                    <a:pt x="371" y="361"/>
                    <a:pt x="380" y="364"/>
                    <a:pt x="387" y="369"/>
                  </a:cubicBezTo>
                  <a:cubicBezTo>
                    <a:pt x="388" y="369"/>
                    <a:pt x="388" y="369"/>
                    <a:pt x="388" y="369"/>
                  </a:cubicBezTo>
                  <a:cubicBezTo>
                    <a:pt x="389" y="370"/>
                    <a:pt x="391" y="371"/>
                    <a:pt x="392" y="372"/>
                  </a:cubicBezTo>
                  <a:lnTo>
                    <a:pt x="392" y="372"/>
                  </a:lnTo>
                  <a:close/>
                  <a:moveTo>
                    <a:pt x="407" y="348"/>
                  </a:moveTo>
                  <a:lnTo>
                    <a:pt x="407" y="348"/>
                  </a:lnTo>
                  <a:cubicBezTo>
                    <a:pt x="410" y="343"/>
                    <a:pt x="413" y="339"/>
                    <a:pt x="416" y="334"/>
                  </a:cubicBezTo>
                  <a:cubicBezTo>
                    <a:pt x="399" y="329"/>
                    <a:pt x="371" y="330"/>
                    <a:pt x="354" y="330"/>
                  </a:cubicBezTo>
                  <a:cubicBezTo>
                    <a:pt x="333" y="331"/>
                    <a:pt x="312" y="331"/>
                    <a:pt x="295" y="327"/>
                  </a:cubicBezTo>
                  <a:cubicBezTo>
                    <a:pt x="304" y="335"/>
                    <a:pt x="315" y="340"/>
                    <a:pt x="327" y="345"/>
                  </a:cubicBezTo>
                  <a:cubicBezTo>
                    <a:pt x="335" y="347"/>
                    <a:pt x="356" y="345"/>
                    <a:pt x="363" y="345"/>
                  </a:cubicBezTo>
                  <a:cubicBezTo>
                    <a:pt x="379" y="345"/>
                    <a:pt x="396" y="345"/>
                    <a:pt x="407" y="348"/>
                  </a:cubicBezTo>
                  <a:lnTo>
                    <a:pt x="407" y="348"/>
                  </a:lnTo>
                  <a:close/>
                  <a:moveTo>
                    <a:pt x="419" y="329"/>
                  </a:moveTo>
                  <a:lnTo>
                    <a:pt x="419" y="329"/>
                  </a:lnTo>
                  <a:cubicBezTo>
                    <a:pt x="421" y="325"/>
                    <a:pt x="424" y="322"/>
                    <a:pt x="426" y="318"/>
                  </a:cubicBezTo>
                  <a:cubicBezTo>
                    <a:pt x="404" y="309"/>
                    <a:pt x="369" y="312"/>
                    <a:pt x="346" y="312"/>
                  </a:cubicBezTo>
                  <a:cubicBezTo>
                    <a:pt x="320" y="312"/>
                    <a:pt x="293" y="311"/>
                    <a:pt x="276" y="296"/>
                  </a:cubicBezTo>
                  <a:cubicBezTo>
                    <a:pt x="279" y="305"/>
                    <a:pt x="283" y="312"/>
                    <a:pt x="287" y="318"/>
                  </a:cubicBezTo>
                  <a:cubicBezTo>
                    <a:pt x="313" y="329"/>
                    <a:pt x="361" y="323"/>
                    <a:pt x="391" y="325"/>
                  </a:cubicBezTo>
                  <a:cubicBezTo>
                    <a:pt x="401" y="325"/>
                    <a:pt x="411" y="326"/>
                    <a:pt x="419" y="329"/>
                  </a:cubicBezTo>
                  <a:lnTo>
                    <a:pt x="419" y="329"/>
                  </a:lnTo>
                  <a:close/>
                  <a:moveTo>
                    <a:pt x="429" y="313"/>
                  </a:moveTo>
                  <a:lnTo>
                    <a:pt x="429" y="313"/>
                  </a:lnTo>
                  <a:cubicBezTo>
                    <a:pt x="432" y="309"/>
                    <a:pt x="434" y="305"/>
                    <a:pt x="437" y="301"/>
                  </a:cubicBezTo>
                  <a:cubicBezTo>
                    <a:pt x="428" y="298"/>
                    <a:pt x="420" y="296"/>
                    <a:pt x="411" y="295"/>
                  </a:cubicBezTo>
                  <a:cubicBezTo>
                    <a:pt x="411" y="295"/>
                    <a:pt x="411" y="295"/>
                    <a:pt x="410" y="295"/>
                  </a:cubicBezTo>
                  <a:cubicBezTo>
                    <a:pt x="388" y="291"/>
                    <a:pt x="366" y="292"/>
                    <a:pt x="343" y="293"/>
                  </a:cubicBezTo>
                  <a:cubicBezTo>
                    <a:pt x="328" y="293"/>
                    <a:pt x="314" y="292"/>
                    <a:pt x="302" y="288"/>
                  </a:cubicBezTo>
                  <a:cubicBezTo>
                    <a:pt x="301" y="288"/>
                    <a:pt x="301" y="288"/>
                    <a:pt x="301" y="288"/>
                  </a:cubicBezTo>
                  <a:cubicBezTo>
                    <a:pt x="291" y="285"/>
                    <a:pt x="282" y="279"/>
                    <a:pt x="275" y="269"/>
                  </a:cubicBezTo>
                  <a:cubicBezTo>
                    <a:pt x="274" y="270"/>
                    <a:pt x="273" y="271"/>
                    <a:pt x="272" y="272"/>
                  </a:cubicBezTo>
                  <a:cubicBezTo>
                    <a:pt x="273" y="277"/>
                    <a:pt x="273" y="281"/>
                    <a:pt x="274" y="285"/>
                  </a:cubicBezTo>
                  <a:cubicBezTo>
                    <a:pt x="288" y="304"/>
                    <a:pt x="316" y="307"/>
                    <a:pt x="346" y="307"/>
                  </a:cubicBezTo>
                  <a:cubicBezTo>
                    <a:pt x="371" y="307"/>
                    <a:pt x="406" y="303"/>
                    <a:pt x="429" y="313"/>
                  </a:cubicBezTo>
                  <a:lnTo>
                    <a:pt x="429" y="313"/>
                  </a:lnTo>
                  <a:close/>
                  <a:moveTo>
                    <a:pt x="498" y="216"/>
                  </a:moveTo>
                  <a:lnTo>
                    <a:pt x="498" y="216"/>
                  </a:lnTo>
                  <a:cubicBezTo>
                    <a:pt x="500" y="213"/>
                    <a:pt x="503" y="210"/>
                    <a:pt x="506" y="207"/>
                  </a:cubicBezTo>
                  <a:cubicBezTo>
                    <a:pt x="491" y="202"/>
                    <a:pt x="477" y="199"/>
                    <a:pt x="463" y="196"/>
                  </a:cubicBezTo>
                  <a:cubicBezTo>
                    <a:pt x="463" y="196"/>
                    <a:pt x="462" y="196"/>
                    <a:pt x="462" y="196"/>
                  </a:cubicBezTo>
                  <a:cubicBezTo>
                    <a:pt x="456" y="195"/>
                    <a:pt x="449" y="195"/>
                    <a:pt x="443" y="194"/>
                  </a:cubicBezTo>
                  <a:cubicBezTo>
                    <a:pt x="445" y="198"/>
                    <a:pt x="447" y="203"/>
                    <a:pt x="447" y="209"/>
                  </a:cubicBezTo>
                  <a:cubicBezTo>
                    <a:pt x="450" y="212"/>
                    <a:pt x="452" y="216"/>
                    <a:pt x="452" y="220"/>
                  </a:cubicBezTo>
                  <a:cubicBezTo>
                    <a:pt x="456" y="218"/>
                    <a:pt x="462" y="217"/>
                    <a:pt x="468" y="219"/>
                  </a:cubicBezTo>
                  <a:cubicBezTo>
                    <a:pt x="473" y="208"/>
                    <a:pt x="488" y="206"/>
                    <a:pt x="498" y="216"/>
                  </a:cubicBezTo>
                  <a:lnTo>
                    <a:pt x="498" y="216"/>
                  </a:lnTo>
                  <a:close/>
                  <a:moveTo>
                    <a:pt x="187" y="551"/>
                  </a:moveTo>
                  <a:lnTo>
                    <a:pt x="187" y="551"/>
                  </a:lnTo>
                  <a:lnTo>
                    <a:pt x="238" y="513"/>
                  </a:lnTo>
                  <a:cubicBezTo>
                    <a:pt x="236" y="508"/>
                    <a:pt x="233" y="504"/>
                    <a:pt x="231" y="499"/>
                  </a:cubicBezTo>
                  <a:lnTo>
                    <a:pt x="188" y="526"/>
                  </a:lnTo>
                  <a:cubicBezTo>
                    <a:pt x="185" y="528"/>
                    <a:pt x="182" y="523"/>
                    <a:pt x="185" y="521"/>
                  </a:cubicBezTo>
                  <a:lnTo>
                    <a:pt x="229" y="494"/>
                  </a:lnTo>
                  <a:cubicBezTo>
                    <a:pt x="227" y="491"/>
                    <a:pt x="225" y="487"/>
                    <a:pt x="224" y="483"/>
                  </a:cubicBezTo>
                  <a:lnTo>
                    <a:pt x="165" y="511"/>
                  </a:lnTo>
                  <a:cubicBezTo>
                    <a:pt x="171" y="524"/>
                    <a:pt x="178" y="538"/>
                    <a:pt x="187" y="551"/>
                  </a:cubicBezTo>
                  <a:lnTo>
                    <a:pt x="187" y="551"/>
                  </a:lnTo>
                  <a:close/>
                  <a:moveTo>
                    <a:pt x="241" y="518"/>
                  </a:moveTo>
                  <a:lnTo>
                    <a:pt x="241" y="518"/>
                  </a:lnTo>
                  <a:lnTo>
                    <a:pt x="190" y="556"/>
                  </a:lnTo>
                  <a:cubicBezTo>
                    <a:pt x="198" y="569"/>
                    <a:pt x="208" y="581"/>
                    <a:pt x="219" y="593"/>
                  </a:cubicBezTo>
                  <a:lnTo>
                    <a:pt x="259" y="545"/>
                  </a:lnTo>
                  <a:cubicBezTo>
                    <a:pt x="256" y="542"/>
                    <a:pt x="254" y="538"/>
                    <a:pt x="251" y="534"/>
                  </a:cubicBezTo>
                  <a:lnTo>
                    <a:pt x="213" y="572"/>
                  </a:lnTo>
                  <a:cubicBezTo>
                    <a:pt x="210" y="575"/>
                    <a:pt x="207" y="571"/>
                    <a:pt x="209" y="568"/>
                  </a:cubicBezTo>
                  <a:lnTo>
                    <a:pt x="248" y="530"/>
                  </a:lnTo>
                  <a:cubicBezTo>
                    <a:pt x="246" y="526"/>
                    <a:pt x="243" y="522"/>
                    <a:pt x="241" y="518"/>
                  </a:cubicBezTo>
                  <a:lnTo>
                    <a:pt x="241" y="518"/>
                  </a:lnTo>
                  <a:close/>
                  <a:moveTo>
                    <a:pt x="163" y="505"/>
                  </a:moveTo>
                  <a:lnTo>
                    <a:pt x="163" y="505"/>
                  </a:lnTo>
                  <a:lnTo>
                    <a:pt x="222" y="478"/>
                  </a:lnTo>
                  <a:cubicBezTo>
                    <a:pt x="220" y="474"/>
                    <a:pt x="219" y="470"/>
                    <a:pt x="218" y="466"/>
                  </a:cubicBezTo>
                  <a:lnTo>
                    <a:pt x="169" y="481"/>
                  </a:lnTo>
                  <a:cubicBezTo>
                    <a:pt x="166" y="482"/>
                    <a:pt x="164" y="476"/>
                    <a:pt x="168" y="475"/>
                  </a:cubicBezTo>
                  <a:lnTo>
                    <a:pt x="216" y="461"/>
                  </a:lnTo>
                  <a:cubicBezTo>
                    <a:pt x="214" y="456"/>
                    <a:pt x="213" y="451"/>
                    <a:pt x="212" y="445"/>
                  </a:cubicBezTo>
                  <a:lnTo>
                    <a:pt x="147" y="459"/>
                  </a:lnTo>
                  <a:cubicBezTo>
                    <a:pt x="151" y="475"/>
                    <a:pt x="156" y="490"/>
                    <a:pt x="163" y="505"/>
                  </a:cubicBezTo>
                  <a:lnTo>
                    <a:pt x="163" y="505"/>
                  </a:lnTo>
                  <a:close/>
                  <a:moveTo>
                    <a:pt x="146" y="454"/>
                  </a:moveTo>
                  <a:lnTo>
                    <a:pt x="146" y="454"/>
                  </a:lnTo>
                  <a:lnTo>
                    <a:pt x="210" y="440"/>
                  </a:lnTo>
                  <a:cubicBezTo>
                    <a:pt x="209" y="435"/>
                    <a:pt x="209" y="431"/>
                    <a:pt x="208" y="426"/>
                  </a:cubicBezTo>
                  <a:lnTo>
                    <a:pt x="157" y="431"/>
                  </a:lnTo>
                  <a:cubicBezTo>
                    <a:pt x="153" y="431"/>
                    <a:pt x="153" y="426"/>
                    <a:pt x="156" y="425"/>
                  </a:cubicBezTo>
                  <a:lnTo>
                    <a:pt x="207" y="421"/>
                  </a:lnTo>
                  <a:cubicBezTo>
                    <a:pt x="206" y="416"/>
                    <a:pt x="206" y="411"/>
                    <a:pt x="206" y="405"/>
                  </a:cubicBezTo>
                  <a:lnTo>
                    <a:pt x="140" y="404"/>
                  </a:lnTo>
                  <a:cubicBezTo>
                    <a:pt x="141" y="421"/>
                    <a:pt x="143" y="437"/>
                    <a:pt x="146" y="454"/>
                  </a:cubicBezTo>
                  <a:lnTo>
                    <a:pt x="146" y="454"/>
                  </a:lnTo>
                  <a:close/>
                  <a:moveTo>
                    <a:pt x="140" y="399"/>
                  </a:moveTo>
                  <a:lnTo>
                    <a:pt x="140" y="399"/>
                  </a:lnTo>
                  <a:lnTo>
                    <a:pt x="206" y="400"/>
                  </a:lnTo>
                  <a:cubicBezTo>
                    <a:pt x="205" y="395"/>
                    <a:pt x="205" y="391"/>
                    <a:pt x="206" y="387"/>
                  </a:cubicBezTo>
                  <a:lnTo>
                    <a:pt x="155" y="381"/>
                  </a:lnTo>
                  <a:cubicBezTo>
                    <a:pt x="151" y="381"/>
                    <a:pt x="152" y="375"/>
                    <a:pt x="156" y="375"/>
                  </a:cubicBezTo>
                  <a:lnTo>
                    <a:pt x="206" y="381"/>
                  </a:lnTo>
                  <a:cubicBezTo>
                    <a:pt x="206" y="375"/>
                    <a:pt x="207" y="370"/>
                    <a:pt x="207" y="364"/>
                  </a:cubicBezTo>
                  <a:lnTo>
                    <a:pt x="144" y="351"/>
                  </a:lnTo>
                  <a:cubicBezTo>
                    <a:pt x="141" y="367"/>
                    <a:pt x="140" y="383"/>
                    <a:pt x="140" y="399"/>
                  </a:cubicBezTo>
                  <a:lnTo>
                    <a:pt x="140" y="399"/>
                  </a:lnTo>
                  <a:close/>
                  <a:moveTo>
                    <a:pt x="144" y="346"/>
                  </a:moveTo>
                  <a:lnTo>
                    <a:pt x="144" y="346"/>
                  </a:lnTo>
                  <a:lnTo>
                    <a:pt x="208" y="359"/>
                  </a:lnTo>
                  <a:cubicBezTo>
                    <a:pt x="209" y="354"/>
                    <a:pt x="210" y="350"/>
                    <a:pt x="211" y="346"/>
                  </a:cubicBezTo>
                  <a:lnTo>
                    <a:pt x="162" y="330"/>
                  </a:lnTo>
                  <a:cubicBezTo>
                    <a:pt x="158" y="329"/>
                    <a:pt x="160" y="324"/>
                    <a:pt x="163" y="325"/>
                  </a:cubicBezTo>
                  <a:lnTo>
                    <a:pt x="212" y="340"/>
                  </a:lnTo>
                  <a:cubicBezTo>
                    <a:pt x="213" y="336"/>
                    <a:pt x="214" y="332"/>
                    <a:pt x="215" y="328"/>
                  </a:cubicBezTo>
                  <a:lnTo>
                    <a:pt x="157" y="299"/>
                  </a:lnTo>
                  <a:cubicBezTo>
                    <a:pt x="151" y="314"/>
                    <a:pt x="147" y="330"/>
                    <a:pt x="144" y="346"/>
                  </a:cubicBezTo>
                  <a:lnTo>
                    <a:pt x="144" y="346"/>
                  </a:lnTo>
                  <a:close/>
                  <a:moveTo>
                    <a:pt x="159" y="293"/>
                  </a:moveTo>
                  <a:lnTo>
                    <a:pt x="159" y="293"/>
                  </a:lnTo>
                  <a:lnTo>
                    <a:pt x="217" y="322"/>
                  </a:lnTo>
                  <a:cubicBezTo>
                    <a:pt x="219" y="318"/>
                    <a:pt x="220" y="314"/>
                    <a:pt x="222" y="310"/>
                  </a:cubicBezTo>
                  <a:lnTo>
                    <a:pt x="177" y="283"/>
                  </a:lnTo>
                  <a:cubicBezTo>
                    <a:pt x="174" y="281"/>
                    <a:pt x="177" y="276"/>
                    <a:pt x="180" y="278"/>
                  </a:cubicBezTo>
                  <a:lnTo>
                    <a:pt x="224" y="305"/>
                  </a:lnTo>
                  <a:cubicBezTo>
                    <a:pt x="226" y="300"/>
                    <a:pt x="228" y="296"/>
                    <a:pt x="230" y="292"/>
                  </a:cubicBezTo>
                  <a:lnTo>
                    <a:pt x="178" y="251"/>
                  </a:lnTo>
                  <a:cubicBezTo>
                    <a:pt x="170" y="265"/>
                    <a:pt x="164" y="279"/>
                    <a:pt x="159" y="293"/>
                  </a:cubicBezTo>
                  <a:lnTo>
                    <a:pt x="159" y="293"/>
                  </a:lnTo>
                  <a:close/>
                  <a:moveTo>
                    <a:pt x="180" y="246"/>
                  </a:moveTo>
                  <a:lnTo>
                    <a:pt x="180" y="246"/>
                  </a:lnTo>
                  <a:lnTo>
                    <a:pt x="233" y="287"/>
                  </a:lnTo>
                  <a:cubicBezTo>
                    <a:pt x="235" y="283"/>
                    <a:pt x="237" y="280"/>
                    <a:pt x="239" y="276"/>
                  </a:cubicBezTo>
                  <a:lnTo>
                    <a:pt x="200" y="239"/>
                  </a:lnTo>
                  <a:cubicBezTo>
                    <a:pt x="198" y="237"/>
                    <a:pt x="202" y="233"/>
                    <a:pt x="204" y="235"/>
                  </a:cubicBezTo>
                  <a:lnTo>
                    <a:pt x="242" y="271"/>
                  </a:lnTo>
                  <a:cubicBezTo>
                    <a:pt x="245" y="267"/>
                    <a:pt x="248" y="263"/>
                    <a:pt x="251" y="259"/>
                  </a:cubicBezTo>
                  <a:lnTo>
                    <a:pt x="207" y="208"/>
                  </a:lnTo>
                  <a:cubicBezTo>
                    <a:pt x="197" y="220"/>
                    <a:pt x="188" y="233"/>
                    <a:pt x="180" y="246"/>
                  </a:cubicBezTo>
                  <a:lnTo>
                    <a:pt x="180" y="246"/>
                  </a:lnTo>
                  <a:close/>
                  <a:moveTo>
                    <a:pt x="210" y="203"/>
                  </a:moveTo>
                  <a:lnTo>
                    <a:pt x="210" y="203"/>
                  </a:lnTo>
                  <a:lnTo>
                    <a:pt x="254" y="254"/>
                  </a:lnTo>
                  <a:cubicBezTo>
                    <a:pt x="257" y="251"/>
                    <a:pt x="260" y="247"/>
                    <a:pt x="263" y="244"/>
                  </a:cubicBezTo>
                  <a:lnTo>
                    <a:pt x="230" y="199"/>
                  </a:lnTo>
                  <a:cubicBezTo>
                    <a:pt x="228" y="196"/>
                    <a:pt x="233" y="193"/>
                    <a:pt x="235" y="196"/>
                  </a:cubicBezTo>
                  <a:lnTo>
                    <a:pt x="267" y="240"/>
                  </a:lnTo>
                  <a:cubicBezTo>
                    <a:pt x="270" y="236"/>
                    <a:pt x="273" y="233"/>
                    <a:pt x="277" y="230"/>
                  </a:cubicBezTo>
                  <a:lnTo>
                    <a:pt x="242" y="169"/>
                  </a:lnTo>
                  <a:cubicBezTo>
                    <a:pt x="231" y="180"/>
                    <a:pt x="220" y="191"/>
                    <a:pt x="210" y="203"/>
                  </a:cubicBezTo>
                  <a:lnTo>
                    <a:pt x="210" y="203"/>
                  </a:lnTo>
                  <a:close/>
                  <a:moveTo>
                    <a:pt x="246" y="166"/>
                  </a:moveTo>
                  <a:lnTo>
                    <a:pt x="246" y="166"/>
                  </a:lnTo>
                  <a:lnTo>
                    <a:pt x="281" y="226"/>
                  </a:lnTo>
                  <a:cubicBezTo>
                    <a:pt x="284" y="223"/>
                    <a:pt x="287" y="220"/>
                    <a:pt x="290" y="218"/>
                  </a:cubicBezTo>
                  <a:lnTo>
                    <a:pt x="267" y="165"/>
                  </a:lnTo>
                  <a:cubicBezTo>
                    <a:pt x="266" y="161"/>
                    <a:pt x="271" y="159"/>
                    <a:pt x="273" y="163"/>
                  </a:cubicBezTo>
                  <a:lnTo>
                    <a:pt x="295" y="214"/>
                  </a:lnTo>
                  <a:cubicBezTo>
                    <a:pt x="299" y="211"/>
                    <a:pt x="303" y="208"/>
                    <a:pt x="307" y="205"/>
                  </a:cubicBezTo>
                  <a:lnTo>
                    <a:pt x="284" y="137"/>
                  </a:lnTo>
                  <a:cubicBezTo>
                    <a:pt x="271" y="146"/>
                    <a:pt x="258" y="155"/>
                    <a:pt x="246" y="166"/>
                  </a:cubicBezTo>
                  <a:lnTo>
                    <a:pt x="246" y="166"/>
                  </a:lnTo>
                  <a:close/>
                  <a:moveTo>
                    <a:pt x="289" y="134"/>
                  </a:moveTo>
                  <a:lnTo>
                    <a:pt x="289" y="134"/>
                  </a:lnTo>
                  <a:lnTo>
                    <a:pt x="312" y="202"/>
                  </a:lnTo>
                  <a:cubicBezTo>
                    <a:pt x="316" y="200"/>
                    <a:pt x="319" y="198"/>
                    <a:pt x="323" y="196"/>
                  </a:cubicBezTo>
                  <a:lnTo>
                    <a:pt x="310" y="139"/>
                  </a:lnTo>
                  <a:cubicBezTo>
                    <a:pt x="309" y="135"/>
                    <a:pt x="314" y="134"/>
                    <a:pt x="315" y="137"/>
                  </a:cubicBezTo>
                  <a:lnTo>
                    <a:pt x="328" y="193"/>
                  </a:lnTo>
                  <a:cubicBezTo>
                    <a:pt x="332" y="191"/>
                    <a:pt x="336" y="189"/>
                    <a:pt x="340" y="187"/>
                  </a:cubicBezTo>
                  <a:lnTo>
                    <a:pt x="331" y="113"/>
                  </a:lnTo>
                  <a:cubicBezTo>
                    <a:pt x="316" y="119"/>
                    <a:pt x="302" y="126"/>
                    <a:pt x="289" y="134"/>
                  </a:cubicBezTo>
                  <a:lnTo>
                    <a:pt x="289" y="134"/>
                  </a:lnTo>
                  <a:close/>
                  <a:moveTo>
                    <a:pt x="336" y="111"/>
                  </a:moveTo>
                  <a:lnTo>
                    <a:pt x="336" y="111"/>
                  </a:lnTo>
                  <a:lnTo>
                    <a:pt x="346" y="185"/>
                  </a:lnTo>
                  <a:cubicBezTo>
                    <a:pt x="350" y="183"/>
                    <a:pt x="354" y="181"/>
                    <a:pt x="359" y="180"/>
                  </a:cubicBezTo>
                  <a:lnTo>
                    <a:pt x="357" y="118"/>
                  </a:lnTo>
                  <a:cubicBezTo>
                    <a:pt x="357" y="114"/>
                    <a:pt x="362" y="114"/>
                    <a:pt x="362" y="118"/>
                  </a:cubicBezTo>
                  <a:lnTo>
                    <a:pt x="364" y="178"/>
                  </a:lnTo>
                  <a:cubicBezTo>
                    <a:pt x="369" y="176"/>
                    <a:pt x="373" y="175"/>
                    <a:pt x="377" y="174"/>
                  </a:cubicBezTo>
                  <a:lnTo>
                    <a:pt x="383" y="97"/>
                  </a:lnTo>
                  <a:cubicBezTo>
                    <a:pt x="367" y="100"/>
                    <a:pt x="351" y="105"/>
                    <a:pt x="336" y="111"/>
                  </a:cubicBezTo>
                  <a:lnTo>
                    <a:pt x="336" y="111"/>
                  </a:lnTo>
                  <a:close/>
                  <a:moveTo>
                    <a:pt x="388" y="96"/>
                  </a:moveTo>
                  <a:lnTo>
                    <a:pt x="388" y="96"/>
                  </a:lnTo>
                  <a:lnTo>
                    <a:pt x="383" y="173"/>
                  </a:lnTo>
                  <a:cubicBezTo>
                    <a:pt x="388" y="172"/>
                    <a:pt x="393" y="171"/>
                    <a:pt x="398" y="170"/>
                  </a:cubicBezTo>
                  <a:lnTo>
                    <a:pt x="408" y="109"/>
                  </a:lnTo>
                  <a:cubicBezTo>
                    <a:pt x="408" y="106"/>
                    <a:pt x="414" y="107"/>
                    <a:pt x="413" y="110"/>
                  </a:cubicBezTo>
                  <a:lnTo>
                    <a:pt x="404" y="169"/>
                  </a:lnTo>
                  <a:cubicBezTo>
                    <a:pt x="408" y="169"/>
                    <a:pt x="412" y="169"/>
                    <a:pt x="416" y="168"/>
                  </a:cubicBezTo>
                  <a:lnTo>
                    <a:pt x="436" y="91"/>
                  </a:lnTo>
                  <a:cubicBezTo>
                    <a:pt x="420" y="92"/>
                    <a:pt x="404" y="93"/>
                    <a:pt x="388" y="96"/>
                  </a:cubicBezTo>
                  <a:lnTo>
                    <a:pt x="388" y="96"/>
                  </a:lnTo>
                  <a:close/>
                  <a:moveTo>
                    <a:pt x="442" y="91"/>
                  </a:moveTo>
                  <a:lnTo>
                    <a:pt x="442" y="91"/>
                  </a:lnTo>
                  <a:lnTo>
                    <a:pt x="422" y="168"/>
                  </a:lnTo>
                  <a:cubicBezTo>
                    <a:pt x="427" y="168"/>
                    <a:pt x="432" y="168"/>
                    <a:pt x="437" y="168"/>
                  </a:cubicBezTo>
                  <a:lnTo>
                    <a:pt x="456" y="108"/>
                  </a:lnTo>
                  <a:cubicBezTo>
                    <a:pt x="457" y="104"/>
                    <a:pt x="463" y="106"/>
                    <a:pt x="462" y="109"/>
                  </a:cubicBezTo>
                  <a:lnTo>
                    <a:pt x="443" y="169"/>
                  </a:lnTo>
                  <a:cubicBezTo>
                    <a:pt x="448" y="169"/>
                    <a:pt x="452" y="170"/>
                    <a:pt x="457" y="171"/>
                  </a:cubicBezTo>
                  <a:lnTo>
                    <a:pt x="489" y="95"/>
                  </a:lnTo>
                  <a:cubicBezTo>
                    <a:pt x="473" y="93"/>
                    <a:pt x="457" y="91"/>
                    <a:pt x="442" y="91"/>
                  </a:cubicBezTo>
                  <a:lnTo>
                    <a:pt x="442" y="91"/>
                  </a:lnTo>
                  <a:close/>
                  <a:moveTo>
                    <a:pt x="495" y="96"/>
                  </a:moveTo>
                  <a:lnTo>
                    <a:pt x="495" y="96"/>
                  </a:lnTo>
                  <a:lnTo>
                    <a:pt x="463" y="172"/>
                  </a:lnTo>
                  <a:cubicBezTo>
                    <a:pt x="467" y="172"/>
                    <a:pt x="471" y="173"/>
                    <a:pt x="475" y="174"/>
                  </a:cubicBezTo>
                  <a:lnTo>
                    <a:pt x="507" y="113"/>
                  </a:lnTo>
                  <a:cubicBezTo>
                    <a:pt x="509" y="110"/>
                    <a:pt x="514" y="112"/>
                    <a:pt x="512" y="116"/>
                  </a:cubicBezTo>
                  <a:lnTo>
                    <a:pt x="481" y="176"/>
                  </a:lnTo>
                  <a:cubicBezTo>
                    <a:pt x="486" y="177"/>
                    <a:pt x="492" y="179"/>
                    <a:pt x="497" y="181"/>
                  </a:cubicBezTo>
                  <a:lnTo>
                    <a:pt x="541" y="108"/>
                  </a:lnTo>
                  <a:cubicBezTo>
                    <a:pt x="526" y="103"/>
                    <a:pt x="510" y="99"/>
                    <a:pt x="495" y="96"/>
                  </a:cubicBezTo>
                  <a:lnTo>
                    <a:pt x="495" y="96"/>
                  </a:lnTo>
                  <a:close/>
                  <a:moveTo>
                    <a:pt x="393" y="265"/>
                  </a:moveTo>
                  <a:lnTo>
                    <a:pt x="393" y="265"/>
                  </a:lnTo>
                  <a:cubicBezTo>
                    <a:pt x="393" y="266"/>
                    <a:pt x="393" y="266"/>
                    <a:pt x="393" y="267"/>
                  </a:cubicBezTo>
                  <a:cubicBezTo>
                    <a:pt x="392" y="267"/>
                    <a:pt x="392" y="267"/>
                    <a:pt x="391" y="268"/>
                  </a:cubicBezTo>
                  <a:cubicBezTo>
                    <a:pt x="391" y="268"/>
                    <a:pt x="391" y="268"/>
                    <a:pt x="391" y="268"/>
                  </a:cubicBezTo>
                  <a:cubicBezTo>
                    <a:pt x="386" y="269"/>
                    <a:pt x="381" y="268"/>
                    <a:pt x="377" y="268"/>
                  </a:cubicBezTo>
                  <a:cubicBezTo>
                    <a:pt x="376" y="268"/>
                    <a:pt x="376" y="268"/>
                    <a:pt x="375" y="269"/>
                  </a:cubicBezTo>
                  <a:cubicBezTo>
                    <a:pt x="376" y="274"/>
                    <a:pt x="379" y="281"/>
                    <a:pt x="385" y="287"/>
                  </a:cubicBezTo>
                  <a:cubicBezTo>
                    <a:pt x="389" y="287"/>
                    <a:pt x="393" y="287"/>
                    <a:pt x="398" y="288"/>
                  </a:cubicBezTo>
                  <a:lnTo>
                    <a:pt x="410" y="236"/>
                  </a:lnTo>
                  <a:cubicBezTo>
                    <a:pt x="396" y="232"/>
                    <a:pt x="393" y="208"/>
                    <a:pt x="411" y="204"/>
                  </a:cubicBezTo>
                  <a:cubicBezTo>
                    <a:pt x="411" y="200"/>
                    <a:pt x="413" y="197"/>
                    <a:pt x="416" y="194"/>
                  </a:cubicBezTo>
                  <a:cubicBezTo>
                    <a:pt x="406" y="195"/>
                    <a:pt x="396" y="196"/>
                    <a:pt x="387" y="198"/>
                  </a:cubicBezTo>
                  <a:lnTo>
                    <a:pt x="390" y="227"/>
                  </a:lnTo>
                  <a:cubicBezTo>
                    <a:pt x="390" y="227"/>
                    <a:pt x="390" y="227"/>
                    <a:pt x="390" y="228"/>
                  </a:cubicBezTo>
                  <a:lnTo>
                    <a:pt x="390" y="231"/>
                  </a:lnTo>
                  <a:cubicBezTo>
                    <a:pt x="390" y="234"/>
                    <a:pt x="385" y="235"/>
                    <a:pt x="384" y="231"/>
                  </a:cubicBezTo>
                  <a:lnTo>
                    <a:pt x="384" y="229"/>
                  </a:lnTo>
                  <a:lnTo>
                    <a:pt x="373" y="221"/>
                  </a:lnTo>
                  <a:cubicBezTo>
                    <a:pt x="370" y="223"/>
                    <a:pt x="368" y="227"/>
                    <a:pt x="368" y="231"/>
                  </a:cubicBezTo>
                  <a:cubicBezTo>
                    <a:pt x="368" y="239"/>
                    <a:pt x="374" y="245"/>
                    <a:pt x="382" y="245"/>
                  </a:cubicBezTo>
                  <a:cubicBezTo>
                    <a:pt x="383" y="245"/>
                    <a:pt x="384" y="245"/>
                    <a:pt x="386" y="245"/>
                  </a:cubicBezTo>
                  <a:lnTo>
                    <a:pt x="386" y="244"/>
                  </a:lnTo>
                  <a:cubicBezTo>
                    <a:pt x="385" y="240"/>
                    <a:pt x="391" y="239"/>
                    <a:pt x="391" y="243"/>
                  </a:cubicBezTo>
                  <a:lnTo>
                    <a:pt x="391" y="246"/>
                  </a:lnTo>
                  <a:cubicBezTo>
                    <a:pt x="392" y="246"/>
                    <a:pt x="392" y="246"/>
                    <a:pt x="392" y="247"/>
                  </a:cubicBezTo>
                  <a:lnTo>
                    <a:pt x="393" y="265"/>
                  </a:lnTo>
                  <a:cubicBezTo>
                    <a:pt x="393" y="265"/>
                    <a:pt x="393" y="265"/>
                    <a:pt x="393" y="265"/>
                  </a:cubicBezTo>
                  <a:lnTo>
                    <a:pt x="393" y="265"/>
                  </a:lnTo>
                  <a:close/>
                  <a:moveTo>
                    <a:pt x="372" y="214"/>
                  </a:moveTo>
                  <a:lnTo>
                    <a:pt x="372" y="214"/>
                  </a:lnTo>
                  <a:lnTo>
                    <a:pt x="374" y="215"/>
                  </a:lnTo>
                  <a:cubicBezTo>
                    <a:pt x="374" y="215"/>
                    <a:pt x="374" y="215"/>
                    <a:pt x="375" y="215"/>
                  </a:cubicBezTo>
                  <a:lnTo>
                    <a:pt x="384" y="222"/>
                  </a:lnTo>
                  <a:lnTo>
                    <a:pt x="382" y="199"/>
                  </a:lnTo>
                  <a:cubicBezTo>
                    <a:pt x="374" y="201"/>
                    <a:pt x="367" y="203"/>
                    <a:pt x="360" y="206"/>
                  </a:cubicBezTo>
                  <a:cubicBezTo>
                    <a:pt x="346" y="221"/>
                    <a:pt x="347" y="238"/>
                    <a:pt x="356" y="250"/>
                  </a:cubicBezTo>
                  <a:cubicBezTo>
                    <a:pt x="357" y="250"/>
                    <a:pt x="357" y="250"/>
                    <a:pt x="357" y="250"/>
                  </a:cubicBezTo>
                  <a:cubicBezTo>
                    <a:pt x="364" y="259"/>
                    <a:pt x="376" y="264"/>
                    <a:pt x="387" y="263"/>
                  </a:cubicBezTo>
                  <a:lnTo>
                    <a:pt x="386" y="250"/>
                  </a:lnTo>
                  <a:cubicBezTo>
                    <a:pt x="385" y="251"/>
                    <a:pt x="383" y="251"/>
                    <a:pt x="382" y="251"/>
                  </a:cubicBezTo>
                  <a:cubicBezTo>
                    <a:pt x="371" y="251"/>
                    <a:pt x="362" y="242"/>
                    <a:pt x="362" y="231"/>
                  </a:cubicBezTo>
                  <a:cubicBezTo>
                    <a:pt x="362" y="226"/>
                    <a:pt x="365" y="221"/>
                    <a:pt x="368" y="217"/>
                  </a:cubicBezTo>
                  <a:cubicBezTo>
                    <a:pt x="367" y="215"/>
                    <a:pt x="370" y="212"/>
                    <a:pt x="372" y="214"/>
                  </a:cubicBezTo>
                  <a:lnTo>
                    <a:pt x="372" y="214"/>
                  </a:lnTo>
                  <a:close/>
                  <a:moveTo>
                    <a:pt x="370" y="266"/>
                  </a:moveTo>
                  <a:lnTo>
                    <a:pt x="370" y="266"/>
                  </a:lnTo>
                  <a:cubicBezTo>
                    <a:pt x="364" y="263"/>
                    <a:pt x="358" y="260"/>
                    <a:pt x="354" y="255"/>
                  </a:cubicBezTo>
                  <a:cubicBezTo>
                    <a:pt x="334" y="260"/>
                    <a:pt x="317" y="245"/>
                    <a:pt x="311" y="233"/>
                  </a:cubicBezTo>
                  <a:cubicBezTo>
                    <a:pt x="304" y="238"/>
                    <a:pt x="297" y="244"/>
                    <a:pt x="291" y="250"/>
                  </a:cubicBezTo>
                  <a:lnTo>
                    <a:pt x="303" y="253"/>
                  </a:lnTo>
                  <a:cubicBezTo>
                    <a:pt x="304" y="253"/>
                    <a:pt x="304" y="253"/>
                    <a:pt x="304" y="253"/>
                  </a:cubicBezTo>
                  <a:lnTo>
                    <a:pt x="307" y="254"/>
                  </a:lnTo>
                  <a:cubicBezTo>
                    <a:pt x="307" y="254"/>
                    <a:pt x="308" y="254"/>
                    <a:pt x="308" y="255"/>
                  </a:cubicBezTo>
                  <a:cubicBezTo>
                    <a:pt x="309" y="255"/>
                    <a:pt x="309" y="255"/>
                    <a:pt x="309" y="256"/>
                  </a:cubicBezTo>
                  <a:cubicBezTo>
                    <a:pt x="323" y="272"/>
                    <a:pt x="357" y="272"/>
                    <a:pt x="370" y="266"/>
                  </a:cubicBezTo>
                  <a:lnTo>
                    <a:pt x="370" y="266"/>
                  </a:lnTo>
                  <a:close/>
                  <a:moveTo>
                    <a:pt x="350" y="250"/>
                  </a:moveTo>
                  <a:lnTo>
                    <a:pt x="350" y="250"/>
                  </a:lnTo>
                  <a:cubicBezTo>
                    <a:pt x="342" y="239"/>
                    <a:pt x="341" y="225"/>
                    <a:pt x="350" y="210"/>
                  </a:cubicBezTo>
                  <a:cubicBezTo>
                    <a:pt x="338" y="215"/>
                    <a:pt x="326" y="222"/>
                    <a:pt x="315" y="230"/>
                  </a:cubicBezTo>
                  <a:cubicBezTo>
                    <a:pt x="320" y="240"/>
                    <a:pt x="334" y="252"/>
                    <a:pt x="350" y="250"/>
                  </a:cubicBezTo>
                  <a:lnTo>
                    <a:pt x="350" y="250"/>
                  </a:lnTo>
                  <a:close/>
                  <a:moveTo>
                    <a:pt x="305" y="260"/>
                  </a:moveTo>
                  <a:lnTo>
                    <a:pt x="305" y="260"/>
                  </a:lnTo>
                  <a:lnTo>
                    <a:pt x="305" y="259"/>
                  </a:lnTo>
                  <a:cubicBezTo>
                    <a:pt x="303" y="265"/>
                    <a:pt x="303" y="277"/>
                    <a:pt x="304" y="283"/>
                  </a:cubicBezTo>
                  <a:cubicBezTo>
                    <a:pt x="315" y="287"/>
                    <a:pt x="328" y="287"/>
                    <a:pt x="343" y="287"/>
                  </a:cubicBezTo>
                  <a:cubicBezTo>
                    <a:pt x="355" y="287"/>
                    <a:pt x="366" y="287"/>
                    <a:pt x="377" y="287"/>
                  </a:cubicBezTo>
                  <a:cubicBezTo>
                    <a:pt x="373" y="282"/>
                    <a:pt x="371" y="276"/>
                    <a:pt x="370" y="272"/>
                  </a:cubicBezTo>
                  <a:cubicBezTo>
                    <a:pt x="353" y="278"/>
                    <a:pt x="320" y="276"/>
                    <a:pt x="305" y="260"/>
                  </a:cubicBezTo>
                  <a:lnTo>
                    <a:pt x="305" y="260"/>
                  </a:lnTo>
                  <a:close/>
                  <a:moveTo>
                    <a:pt x="315" y="346"/>
                  </a:moveTo>
                  <a:lnTo>
                    <a:pt x="315" y="346"/>
                  </a:lnTo>
                  <a:cubicBezTo>
                    <a:pt x="311" y="345"/>
                    <a:pt x="308" y="343"/>
                    <a:pt x="304" y="341"/>
                  </a:cubicBezTo>
                  <a:cubicBezTo>
                    <a:pt x="300" y="344"/>
                    <a:pt x="296" y="346"/>
                    <a:pt x="293" y="349"/>
                  </a:cubicBezTo>
                  <a:cubicBezTo>
                    <a:pt x="293" y="349"/>
                    <a:pt x="292" y="350"/>
                    <a:pt x="292" y="350"/>
                  </a:cubicBezTo>
                  <a:cubicBezTo>
                    <a:pt x="285" y="356"/>
                    <a:pt x="279" y="362"/>
                    <a:pt x="274" y="367"/>
                  </a:cubicBezTo>
                  <a:cubicBezTo>
                    <a:pt x="274" y="367"/>
                    <a:pt x="274" y="368"/>
                    <a:pt x="274" y="368"/>
                  </a:cubicBezTo>
                  <a:cubicBezTo>
                    <a:pt x="272" y="370"/>
                    <a:pt x="270" y="373"/>
                    <a:pt x="268" y="375"/>
                  </a:cubicBezTo>
                  <a:cubicBezTo>
                    <a:pt x="268" y="376"/>
                    <a:pt x="268" y="376"/>
                    <a:pt x="268" y="376"/>
                  </a:cubicBezTo>
                  <a:cubicBezTo>
                    <a:pt x="261" y="386"/>
                    <a:pt x="258" y="395"/>
                    <a:pt x="257" y="403"/>
                  </a:cubicBezTo>
                  <a:cubicBezTo>
                    <a:pt x="255" y="415"/>
                    <a:pt x="256" y="431"/>
                    <a:pt x="249" y="441"/>
                  </a:cubicBezTo>
                  <a:cubicBezTo>
                    <a:pt x="260" y="440"/>
                    <a:pt x="263" y="437"/>
                    <a:pt x="270" y="431"/>
                  </a:cubicBezTo>
                  <a:cubicBezTo>
                    <a:pt x="263" y="401"/>
                    <a:pt x="285" y="362"/>
                    <a:pt x="315" y="346"/>
                  </a:cubicBezTo>
                  <a:lnTo>
                    <a:pt x="315" y="346"/>
                  </a:lnTo>
                  <a:close/>
                  <a:moveTo>
                    <a:pt x="318" y="401"/>
                  </a:moveTo>
                  <a:lnTo>
                    <a:pt x="318" y="401"/>
                  </a:lnTo>
                  <a:cubicBezTo>
                    <a:pt x="317" y="402"/>
                    <a:pt x="317" y="403"/>
                    <a:pt x="316" y="405"/>
                  </a:cubicBezTo>
                  <a:cubicBezTo>
                    <a:pt x="310" y="417"/>
                    <a:pt x="317" y="427"/>
                    <a:pt x="324" y="427"/>
                  </a:cubicBezTo>
                  <a:cubicBezTo>
                    <a:pt x="342" y="427"/>
                    <a:pt x="341" y="402"/>
                    <a:pt x="318" y="401"/>
                  </a:cubicBezTo>
                  <a:lnTo>
                    <a:pt x="318" y="401"/>
                  </a:lnTo>
                  <a:close/>
                  <a:moveTo>
                    <a:pt x="286" y="347"/>
                  </a:moveTo>
                  <a:lnTo>
                    <a:pt x="286" y="347"/>
                  </a:lnTo>
                  <a:cubicBezTo>
                    <a:pt x="277" y="340"/>
                    <a:pt x="266" y="331"/>
                    <a:pt x="261" y="320"/>
                  </a:cubicBezTo>
                  <a:cubicBezTo>
                    <a:pt x="260" y="326"/>
                    <a:pt x="260" y="332"/>
                    <a:pt x="262" y="338"/>
                  </a:cubicBezTo>
                  <a:lnTo>
                    <a:pt x="262" y="338"/>
                  </a:lnTo>
                  <a:cubicBezTo>
                    <a:pt x="264" y="347"/>
                    <a:pt x="268" y="355"/>
                    <a:pt x="272" y="361"/>
                  </a:cubicBezTo>
                  <a:cubicBezTo>
                    <a:pt x="276" y="357"/>
                    <a:pt x="281" y="352"/>
                    <a:pt x="286" y="347"/>
                  </a:cubicBezTo>
                  <a:lnTo>
                    <a:pt x="286" y="347"/>
                  </a:lnTo>
                  <a:close/>
                  <a:moveTo>
                    <a:pt x="266" y="460"/>
                  </a:moveTo>
                  <a:lnTo>
                    <a:pt x="266" y="460"/>
                  </a:lnTo>
                  <a:cubicBezTo>
                    <a:pt x="266" y="468"/>
                    <a:pt x="267" y="476"/>
                    <a:pt x="266" y="484"/>
                  </a:cubicBezTo>
                  <a:cubicBezTo>
                    <a:pt x="275" y="483"/>
                    <a:pt x="278" y="481"/>
                    <a:pt x="283" y="476"/>
                  </a:cubicBezTo>
                  <a:cubicBezTo>
                    <a:pt x="277" y="472"/>
                    <a:pt x="271" y="467"/>
                    <a:pt x="266" y="460"/>
                  </a:cubicBezTo>
                  <a:lnTo>
                    <a:pt x="266" y="460"/>
                  </a:lnTo>
                  <a:close/>
                  <a:moveTo>
                    <a:pt x="263" y="356"/>
                  </a:moveTo>
                  <a:lnTo>
                    <a:pt x="263" y="356"/>
                  </a:lnTo>
                  <a:lnTo>
                    <a:pt x="252" y="362"/>
                  </a:lnTo>
                  <a:lnTo>
                    <a:pt x="258" y="374"/>
                  </a:lnTo>
                  <a:cubicBezTo>
                    <a:pt x="260" y="373"/>
                    <a:pt x="262" y="372"/>
                    <a:pt x="264" y="372"/>
                  </a:cubicBezTo>
                  <a:cubicBezTo>
                    <a:pt x="265" y="370"/>
                    <a:pt x="267" y="368"/>
                    <a:pt x="269" y="366"/>
                  </a:cubicBezTo>
                  <a:cubicBezTo>
                    <a:pt x="267" y="363"/>
                    <a:pt x="265" y="359"/>
                    <a:pt x="263" y="356"/>
                  </a:cubicBezTo>
                  <a:lnTo>
                    <a:pt x="263" y="356"/>
                  </a:lnTo>
                  <a:close/>
                  <a:moveTo>
                    <a:pt x="232" y="406"/>
                  </a:moveTo>
                  <a:lnTo>
                    <a:pt x="232" y="406"/>
                  </a:lnTo>
                  <a:cubicBezTo>
                    <a:pt x="232" y="408"/>
                    <a:pt x="232" y="411"/>
                    <a:pt x="232" y="413"/>
                  </a:cubicBezTo>
                  <a:cubicBezTo>
                    <a:pt x="238" y="409"/>
                    <a:pt x="246" y="403"/>
                    <a:pt x="251" y="402"/>
                  </a:cubicBezTo>
                  <a:cubicBezTo>
                    <a:pt x="253" y="395"/>
                    <a:pt x="255" y="388"/>
                    <a:pt x="259" y="379"/>
                  </a:cubicBezTo>
                  <a:cubicBezTo>
                    <a:pt x="259" y="380"/>
                    <a:pt x="258" y="380"/>
                    <a:pt x="258" y="380"/>
                  </a:cubicBezTo>
                  <a:cubicBezTo>
                    <a:pt x="258" y="380"/>
                    <a:pt x="258" y="380"/>
                    <a:pt x="258" y="380"/>
                  </a:cubicBezTo>
                  <a:cubicBezTo>
                    <a:pt x="246" y="387"/>
                    <a:pt x="234" y="401"/>
                    <a:pt x="232" y="406"/>
                  </a:cubicBezTo>
                  <a:lnTo>
                    <a:pt x="232" y="406"/>
                  </a:lnTo>
                  <a:close/>
                  <a:moveTo>
                    <a:pt x="233" y="371"/>
                  </a:moveTo>
                  <a:lnTo>
                    <a:pt x="233" y="371"/>
                  </a:lnTo>
                  <a:cubicBezTo>
                    <a:pt x="232" y="379"/>
                    <a:pt x="231" y="388"/>
                    <a:pt x="232" y="397"/>
                  </a:cubicBezTo>
                  <a:cubicBezTo>
                    <a:pt x="234" y="393"/>
                    <a:pt x="238" y="389"/>
                    <a:pt x="242" y="385"/>
                  </a:cubicBezTo>
                  <a:lnTo>
                    <a:pt x="233" y="371"/>
                  </a:lnTo>
                  <a:lnTo>
                    <a:pt x="233" y="371"/>
                  </a:lnTo>
                  <a:close/>
                  <a:moveTo>
                    <a:pt x="236" y="352"/>
                  </a:moveTo>
                  <a:lnTo>
                    <a:pt x="236" y="352"/>
                  </a:lnTo>
                  <a:cubicBezTo>
                    <a:pt x="235" y="355"/>
                    <a:pt x="235" y="359"/>
                    <a:pt x="234" y="362"/>
                  </a:cubicBezTo>
                  <a:lnTo>
                    <a:pt x="246" y="381"/>
                  </a:lnTo>
                  <a:cubicBezTo>
                    <a:pt x="248" y="380"/>
                    <a:pt x="251" y="378"/>
                    <a:pt x="253" y="377"/>
                  </a:cubicBezTo>
                  <a:cubicBezTo>
                    <a:pt x="243" y="357"/>
                    <a:pt x="241" y="361"/>
                    <a:pt x="260" y="351"/>
                  </a:cubicBezTo>
                  <a:cubicBezTo>
                    <a:pt x="259" y="348"/>
                    <a:pt x="258" y="345"/>
                    <a:pt x="257" y="342"/>
                  </a:cubicBezTo>
                  <a:cubicBezTo>
                    <a:pt x="252" y="343"/>
                    <a:pt x="243" y="347"/>
                    <a:pt x="236" y="352"/>
                  </a:cubicBezTo>
                  <a:lnTo>
                    <a:pt x="236" y="352"/>
                  </a:lnTo>
                  <a:close/>
                  <a:moveTo>
                    <a:pt x="267" y="279"/>
                  </a:moveTo>
                  <a:lnTo>
                    <a:pt x="267" y="279"/>
                  </a:lnTo>
                  <a:cubicBezTo>
                    <a:pt x="254" y="299"/>
                    <a:pt x="244" y="321"/>
                    <a:pt x="238" y="344"/>
                  </a:cubicBezTo>
                  <a:cubicBezTo>
                    <a:pt x="244" y="340"/>
                    <a:pt x="251" y="338"/>
                    <a:pt x="255" y="336"/>
                  </a:cubicBezTo>
                  <a:cubicBezTo>
                    <a:pt x="254" y="328"/>
                    <a:pt x="254" y="319"/>
                    <a:pt x="258" y="309"/>
                  </a:cubicBezTo>
                  <a:cubicBezTo>
                    <a:pt x="259" y="306"/>
                    <a:pt x="263" y="306"/>
                    <a:pt x="263" y="310"/>
                  </a:cubicBezTo>
                  <a:cubicBezTo>
                    <a:pt x="265" y="324"/>
                    <a:pt x="280" y="335"/>
                    <a:pt x="291" y="344"/>
                  </a:cubicBezTo>
                  <a:cubicBezTo>
                    <a:pt x="293" y="342"/>
                    <a:pt x="296" y="339"/>
                    <a:pt x="299" y="337"/>
                  </a:cubicBezTo>
                  <a:cubicBezTo>
                    <a:pt x="283" y="325"/>
                    <a:pt x="271" y="308"/>
                    <a:pt x="267" y="279"/>
                  </a:cubicBezTo>
                  <a:lnTo>
                    <a:pt x="267" y="279"/>
                  </a:lnTo>
                  <a:close/>
                  <a:moveTo>
                    <a:pt x="287" y="255"/>
                  </a:moveTo>
                  <a:lnTo>
                    <a:pt x="287" y="255"/>
                  </a:lnTo>
                  <a:cubicBezTo>
                    <a:pt x="284" y="258"/>
                    <a:pt x="281" y="261"/>
                    <a:pt x="278" y="265"/>
                  </a:cubicBezTo>
                  <a:cubicBezTo>
                    <a:pt x="284" y="273"/>
                    <a:pt x="290" y="278"/>
                    <a:pt x="298" y="281"/>
                  </a:cubicBezTo>
                  <a:cubicBezTo>
                    <a:pt x="297" y="274"/>
                    <a:pt x="297" y="264"/>
                    <a:pt x="299" y="258"/>
                  </a:cubicBezTo>
                  <a:lnTo>
                    <a:pt x="287" y="255"/>
                  </a:lnTo>
                  <a:lnTo>
                    <a:pt x="287" y="255"/>
                  </a:lnTo>
                  <a:close/>
                  <a:moveTo>
                    <a:pt x="445" y="236"/>
                  </a:moveTo>
                  <a:lnTo>
                    <a:pt x="445" y="236"/>
                  </a:lnTo>
                  <a:cubicBezTo>
                    <a:pt x="442" y="238"/>
                    <a:pt x="439" y="239"/>
                    <a:pt x="435" y="239"/>
                  </a:cubicBezTo>
                  <a:cubicBezTo>
                    <a:pt x="434" y="247"/>
                    <a:pt x="433" y="255"/>
                    <a:pt x="434" y="263"/>
                  </a:cubicBezTo>
                  <a:lnTo>
                    <a:pt x="449" y="247"/>
                  </a:lnTo>
                  <a:cubicBezTo>
                    <a:pt x="446" y="243"/>
                    <a:pt x="445" y="240"/>
                    <a:pt x="445" y="236"/>
                  </a:cubicBezTo>
                  <a:lnTo>
                    <a:pt x="445" y="236"/>
                  </a:lnTo>
                  <a:close/>
                  <a:moveTo>
                    <a:pt x="428" y="253"/>
                  </a:moveTo>
                  <a:lnTo>
                    <a:pt x="428" y="253"/>
                  </a:lnTo>
                  <a:cubicBezTo>
                    <a:pt x="424" y="252"/>
                    <a:pt x="420" y="251"/>
                    <a:pt x="418" y="247"/>
                  </a:cubicBezTo>
                  <a:cubicBezTo>
                    <a:pt x="417" y="245"/>
                    <a:pt x="423" y="246"/>
                    <a:pt x="424" y="246"/>
                  </a:cubicBezTo>
                  <a:cubicBezTo>
                    <a:pt x="426" y="246"/>
                    <a:pt x="427" y="245"/>
                    <a:pt x="429" y="245"/>
                  </a:cubicBezTo>
                  <a:cubicBezTo>
                    <a:pt x="429" y="242"/>
                    <a:pt x="429" y="239"/>
                    <a:pt x="430" y="236"/>
                  </a:cubicBezTo>
                  <a:cubicBezTo>
                    <a:pt x="430" y="236"/>
                    <a:pt x="430" y="235"/>
                    <a:pt x="430" y="235"/>
                  </a:cubicBezTo>
                  <a:cubicBezTo>
                    <a:pt x="430" y="234"/>
                    <a:pt x="430" y="233"/>
                    <a:pt x="430" y="232"/>
                  </a:cubicBezTo>
                  <a:cubicBezTo>
                    <a:pt x="431" y="229"/>
                    <a:pt x="436" y="229"/>
                    <a:pt x="436" y="233"/>
                  </a:cubicBezTo>
                  <a:cubicBezTo>
                    <a:pt x="452" y="232"/>
                    <a:pt x="449" y="208"/>
                    <a:pt x="432" y="212"/>
                  </a:cubicBezTo>
                  <a:cubicBezTo>
                    <a:pt x="428" y="212"/>
                    <a:pt x="427" y="207"/>
                    <a:pt x="431" y="206"/>
                  </a:cubicBezTo>
                  <a:cubicBezTo>
                    <a:pt x="435" y="205"/>
                    <a:pt x="438" y="205"/>
                    <a:pt x="441" y="206"/>
                  </a:cubicBezTo>
                  <a:cubicBezTo>
                    <a:pt x="439" y="183"/>
                    <a:pt x="403" y="197"/>
                    <a:pt x="423" y="215"/>
                  </a:cubicBezTo>
                  <a:cubicBezTo>
                    <a:pt x="426" y="217"/>
                    <a:pt x="423" y="222"/>
                    <a:pt x="420" y="219"/>
                  </a:cubicBezTo>
                  <a:cubicBezTo>
                    <a:pt x="416" y="216"/>
                    <a:pt x="414" y="213"/>
                    <a:pt x="413" y="210"/>
                  </a:cubicBezTo>
                  <a:cubicBezTo>
                    <a:pt x="400" y="212"/>
                    <a:pt x="403" y="228"/>
                    <a:pt x="412" y="231"/>
                  </a:cubicBezTo>
                  <a:lnTo>
                    <a:pt x="412" y="230"/>
                  </a:lnTo>
                  <a:cubicBezTo>
                    <a:pt x="413" y="227"/>
                    <a:pt x="418" y="228"/>
                    <a:pt x="417" y="232"/>
                  </a:cubicBezTo>
                  <a:lnTo>
                    <a:pt x="416" y="234"/>
                  </a:lnTo>
                  <a:cubicBezTo>
                    <a:pt x="416" y="235"/>
                    <a:pt x="416" y="235"/>
                    <a:pt x="416" y="235"/>
                  </a:cubicBezTo>
                  <a:lnTo>
                    <a:pt x="403" y="288"/>
                  </a:lnTo>
                  <a:cubicBezTo>
                    <a:pt x="406" y="288"/>
                    <a:pt x="408" y="289"/>
                    <a:pt x="410" y="289"/>
                  </a:cubicBezTo>
                  <a:lnTo>
                    <a:pt x="430" y="268"/>
                  </a:lnTo>
                  <a:cubicBezTo>
                    <a:pt x="428" y="263"/>
                    <a:pt x="428" y="258"/>
                    <a:pt x="428" y="253"/>
                  </a:cubicBezTo>
                  <a:lnTo>
                    <a:pt x="428" y="253"/>
                  </a:lnTo>
                  <a:close/>
                  <a:moveTo>
                    <a:pt x="456" y="273"/>
                  </a:moveTo>
                  <a:lnTo>
                    <a:pt x="456" y="273"/>
                  </a:lnTo>
                  <a:cubicBezTo>
                    <a:pt x="453" y="268"/>
                    <a:pt x="452" y="262"/>
                    <a:pt x="453" y="257"/>
                  </a:cubicBezTo>
                  <a:cubicBezTo>
                    <a:pt x="453" y="254"/>
                    <a:pt x="456" y="259"/>
                    <a:pt x="456" y="259"/>
                  </a:cubicBezTo>
                  <a:cubicBezTo>
                    <a:pt x="458" y="261"/>
                    <a:pt x="460" y="262"/>
                    <a:pt x="463" y="263"/>
                  </a:cubicBezTo>
                  <a:cubicBezTo>
                    <a:pt x="467" y="256"/>
                    <a:pt x="472" y="249"/>
                    <a:pt x="477" y="243"/>
                  </a:cubicBezTo>
                  <a:cubicBezTo>
                    <a:pt x="483" y="235"/>
                    <a:pt x="488" y="228"/>
                    <a:pt x="494" y="221"/>
                  </a:cubicBezTo>
                  <a:cubicBezTo>
                    <a:pt x="484" y="209"/>
                    <a:pt x="468" y="216"/>
                    <a:pt x="473" y="234"/>
                  </a:cubicBezTo>
                  <a:cubicBezTo>
                    <a:pt x="474" y="238"/>
                    <a:pt x="468" y="239"/>
                    <a:pt x="467" y="235"/>
                  </a:cubicBezTo>
                  <a:cubicBezTo>
                    <a:pt x="466" y="231"/>
                    <a:pt x="466" y="228"/>
                    <a:pt x="466" y="225"/>
                  </a:cubicBezTo>
                  <a:cubicBezTo>
                    <a:pt x="454" y="221"/>
                    <a:pt x="445" y="232"/>
                    <a:pt x="453" y="243"/>
                  </a:cubicBezTo>
                  <a:cubicBezTo>
                    <a:pt x="456" y="240"/>
                    <a:pt x="459" y="244"/>
                    <a:pt x="457" y="247"/>
                  </a:cubicBezTo>
                  <a:lnTo>
                    <a:pt x="435" y="270"/>
                  </a:lnTo>
                  <a:cubicBezTo>
                    <a:pt x="435" y="271"/>
                    <a:pt x="435" y="271"/>
                    <a:pt x="434" y="271"/>
                  </a:cubicBezTo>
                  <a:lnTo>
                    <a:pt x="417" y="290"/>
                  </a:lnTo>
                  <a:cubicBezTo>
                    <a:pt x="424" y="292"/>
                    <a:pt x="432" y="293"/>
                    <a:pt x="440" y="296"/>
                  </a:cubicBezTo>
                  <a:cubicBezTo>
                    <a:pt x="445" y="288"/>
                    <a:pt x="451" y="280"/>
                    <a:pt x="456" y="273"/>
                  </a:cubicBezTo>
                  <a:lnTo>
                    <a:pt x="456" y="273"/>
                  </a:lnTo>
                  <a:close/>
                  <a:moveTo>
                    <a:pt x="431" y="430"/>
                  </a:moveTo>
                  <a:lnTo>
                    <a:pt x="431" y="430"/>
                  </a:lnTo>
                  <a:cubicBezTo>
                    <a:pt x="462" y="417"/>
                    <a:pt x="472" y="392"/>
                    <a:pt x="471" y="372"/>
                  </a:cubicBezTo>
                  <a:cubicBezTo>
                    <a:pt x="464" y="382"/>
                    <a:pt x="457" y="393"/>
                    <a:pt x="450" y="402"/>
                  </a:cubicBezTo>
                  <a:cubicBezTo>
                    <a:pt x="444" y="412"/>
                    <a:pt x="437" y="421"/>
                    <a:pt x="431" y="430"/>
                  </a:cubicBezTo>
                  <a:lnTo>
                    <a:pt x="431" y="430"/>
                  </a:lnTo>
                  <a:close/>
                  <a:moveTo>
                    <a:pt x="493" y="359"/>
                  </a:moveTo>
                  <a:lnTo>
                    <a:pt x="493" y="359"/>
                  </a:lnTo>
                  <a:cubicBezTo>
                    <a:pt x="506" y="345"/>
                    <a:pt x="511" y="331"/>
                    <a:pt x="511" y="317"/>
                  </a:cubicBezTo>
                  <a:cubicBezTo>
                    <a:pt x="503" y="326"/>
                    <a:pt x="496" y="335"/>
                    <a:pt x="490" y="345"/>
                  </a:cubicBezTo>
                  <a:cubicBezTo>
                    <a:pt x="491" y="349"/>
                    <a:pt x="492" y="354"/>
                    <a:pt x="493" y="359"/>
                  </a:cubicBezTo>
                  <a:lnTo>
                    <a:pt x="493" y="359"/>
                  </a:lnTo>
                  <a:close/>
                  <a:moveTo>
                    <a:pt x="534" y="308"/>
                  </a:moveTo>
                  <a:lnTo>
                    <a:pt x="534" y="308"/>
                  </a:lnTo>
                  <a:cubicBezTo>
                    <a:pt x="548" y="297"/>
                    <a:pt x="553" y="285"/>
                    <a:pt x="553" y="270"/>
                  </a:cubicBezTo>
                  <a:cubicBezTo>
                    <a:pt x="545" y="277"/>
                    <a:pt x="538" y="284"/>
                    <a:pt x="531" y="292"/>
                  </a:cubicBezTo>
                  <a:cubicBezTo>
                    <a:pt x="532" y="298"/>
                    <a:pt x="533" y="303"/>
                    <a:pt x="534" y="308"/>
                  </a:cubicBezTo>
                  <a:lnTo>
                    <a:pt x="534" y="308"/>
                  </a:lnTo>
                  <a:close/>
                  <a:moveTo>
                    <a:pt x="533" y="331"/>
                  </a:moveTo>
                  <a:lnTo>
                    <a:pt x="533" y="331"/>
                  </a:lnTo>
                  <a:cubicBezTo>
                    <a:pt x="562" y="318"/>
                    <a:pt x="575" y="287"/>
                    <a:pt x="572" y="254"/>
                  </a:cubicBezTo>
                  <a:cubicBezTo>
                    <a:pt x="567" y="258"/>
                    <a:pt x="563" y="261"/>
                    <a:pt x="558" y="265"/>
                  </a:cubicBezTo>
                  <a:cubicBezTo>
                    <a:pt x="560" y="285"/>
                    <a:pt x="553" y="301"/>
                    <a:pt x="534" y="315"/>
                  </a:cubicBezTo>
                  <a:cubicBezTo>
                    <a:pt x="534" y="321"/>
                    <a:pt x="534" y="326"/>
                    <a:pt x="533" y="331"/>
                  </a:cubicBezTo>
                  <a:lnTo>
                    <a:pt x="533" y="331"/>
                  </a:lnTo>
                  <a:close/>
                  <a:moveTo>
                    <a:pt x="420" y="452"/>
                  </a:moveTo>
                  <a:lnTo>
                    <a:pt x="420" y="452"/>
                  </a:lnTo>
                  <a:cubicBezTo>
                    <a:pt x="420" y="452"/>
                    <a:pt x="420" y="452"/>
                    <a:pt x="420" y="452"/>
                  </a:cubicBezTo>
                  <a:cubicBezTo>
                    <a:pt x="453" y="449"/>
                    <a:pt x="482" y="423"/>
                    <a:pt x="488" y="388"/>
                  </a:cubicBezTo>
                  <a:cubicBezTo>
                    <a:pt x="488" y="387"/>
                    <a:pt x="488" y="387"/>
                    <a:pt x="488" y="387"/>
                  </a:cubicBezTo>
                  <a:cubicBezTo>
                    <a:pt x="489" y="380"/>
                    <a:pt x="489" y="373"/>
                    <a:pt x="488" y="365"/>
                  </a:cubicBezTo>
                  <a:cubicBezTo>
                    <a:pt x="488" y="365"/>
                    <a:pt x="488" y="364"/>
                    <a:pt x="488" y="364"/>
                  </a:cubicBezTo>
                  <a:cubicBezTo>
                    <a:pt x="488" y="360"/>
                    <a:pt x="487" y="355"/>
                    <a:pt x="485" y="351"/>
                  </a:cubicBezTo>
                  <a:cubicBezTo>
                    <a:pt x="482" y="355"/>
                    <a:pt x="479" y="360"/>
                    <a:pt x="475" y="365"/>
                  </a:cubicBezTo>
                  <a:cubicBezTo>
                    <a:pt x="480" y="390"/>
                    <a:pt x="469" y="425"/>
                    <a:pt x="425" y="438"/>
                  </a:cubicBezTo>
                  <a:cubicBezTo>
                    <a:pt x="422" y="443"/>
                    <a:pt x="418" y="447"/>
                    <a:pt x="415" y="452"/>
                  </a:cubicBezTo>
                  <a:cubicBezTo>
                    <a:pt x="416" y="452"/>
                    <a:pt x="418" y="452"/>
                    <a:pt x="420" y="452"/>
                  </a:cubicBezTo>
                  <a:lnTo>
                    <a:pt x="420" y="452"/>
                  </a:lnTo>
                  <a:close/>
                  <a:moveTo>
                    <a:pt x="299" y="552"/>
                  </a:moveTo>
                  <a:lnTo>
                    <a:pt x="299" y="552"/>
                  </a:lnTo>
                  <a:cubicBezTo>
                    <a:pt x="299" y="552"/>
                    <a:pt x="299" y="552"/>
                    <a:pt x="299" y="552"/>
                  </a:cubicBezTo>
                  <a:cubicBezTo>
                    <a:pt x="299" y="553"/>
                    <a:pt x="300" y="554"/>
                    <a:pt x="301" y="555"/>
                  </a:cubicBezTo>
                  <a:cubicBezTo>
                    <a:pt x="312" y="549"/>
                    <a:pt x="322" y="541"/>
                    <a:pt x="332" y="533"/>
                  </a:cubicBezTo>
                  <a:cubicBezTo>
                    <a:pt x="332" y="533"/>
                    <a:pt x="332" y="533"/>
                    <a:pt x="332" y="533"/>
                  </a:cubicBezTo>
                  <a:cubicBezTo>
                    <a:pt x="337" y="529"/>
                    <a:pt x="342" y="525"/>
                    <a:pt x="346" y="521"/>
                  </a:cubicBezTo>
                  <a:cubicBezTo>
                    <a:pt x="346" y="521"/>
                    <a:pt x="347" y="521"/>
                    <a:pt x="347" y="521"/>
                  </a:cubicBezTo>
                  <a:cubicBezTo>
                    <a:pt x="351" y="517"/>
                    <a:pt x="356" y="512"/>
                    <a:pt x="360" y="508"/>
                  </a:cubicBezTo>
                  <a:cubicBezTo>
                    <a:pt x="360" y="508"/>
                    <a:pt x="361" y="508"/>
                    <a:pt x="361" y="507"/>
                  </a:cubicBezTo>
                  <a:cubicBezTo>
                    <a:pt x="367" y="502"/>
                    <a:pt x="372" y="495"/>
                    <a:pt x="378" y="489"/>
                  </a:cubicBezTo>
                  <a:cubicBezTo>
                    <a:pt x="378" y="489"/>
                    <a:pt x="378" y="488"/>
                    <a:pt x="379" y="488"/>
                  </a:cubicBezTo>
                  <a:cubicBezTo>
                    <a:pt x="384" y="483"/>
                    <a:pt x="389" y="477"/>
                    <a:pt x="393" y="471"/>
                  </a:cubicBezTo>
                  <a:cubicBezTo>
                    <a:pt x="394" y="470"/>
                    <a:pt x="394" y="470"/>
                    <a:pt x="394" y="470"/>
                  </a:cubicBezTo>
                  <a:cubicBezTo>
                    <a:pt x="398" y="465"/>
                    <a:pt x="403" y="459"/>
                    <a:pt x="407" y="454"/>
                  </a:cubicBezTo>
                  <a:cubicBezTo>
                    <a:pt x="407" y="453"/>
                    <a:pt x="407" y="453"/>
                    <a:pt x="407" y="453"/>
                  </a:cubicBezTo>
                  <a:cubicBezTo>
                    <a:pt x="412" y="447"/>
                    <a:pt x="417" y="440"/>
                    <a:pt x="421" y="434"/>
                  </a:cubicBezTo>
                  <a:cubicBezTo>
                    <a:pt x="421" y="434"/>
                    <a:pt x="421" y="434"/>
                    <a:pt x="422" y="433"/>
                  </a:cubicBezTo>
                  <a:cubicBezTo>
                    <a:pt x="438" y="410"/>
                    <a:pt x="454" y="386"/>
                    <a:pt x="470" y="363"/>
                  </a:cubicBezTo>
                  <a:cubicBezTo>
                    <a:pt x="470" y="363"/>
                    <a:pt x="470" y="363"/>
                    <a:pt x="470" y="363"/>
                  </a:cubicBezTo>
                  <a:cubicBezTo>
                    <a:pt x="475" y="356"/>
                    <a:pt x="479" y="350"/>
                    <a:pt x="484" y="343"/>
                  </a:cubicBezTo>
                  <a:cubicBezTo>
                    <a:pt x="484" y="343"/>
                    <a:pt x="484" y="343"/>
                    <a:pt x="484" y="343"/>
                  </a:cubicBezTo>
                  <a:cubicBezTo>
                    <a:pt x="492" y="332"/>
                    <a:pt x="500" y="321"/>
                    <a:pt x="508" y="311"/>
                  </a:cubicBezTo>
                  <a:cubicBezTo>
                    <a:pt x="509" y="310"/>
                    <a:pt x="510" y="309"/>
                    <a:pt x="510" y="308"/>
                  </a:cubicBezTo>
                  <a:cubicBezTo>
                    <a:pt x="511" y="308"/>
                    <a:pt x="511" y="307"/>
                    <a:pt x="511" y="307"/>
                  </a:cubicBezTo>
                  <a:cubicBezTo>
                    <a:pt x="516" y="301"/>
                    <a:pt x="521" y="296"/>
                    <a:pt x="526" y="290"/>
                  </a:cubicBezTo>
                  <a:cubicBezTo>
                    <a:pt x="526" y="290"/>
                    <a:pt x="526" y="290"/>
                    <a:pt x="526" y="289"/>
                  </a:cubicBezTo>
                  <a:cubicBezTo>
                    <a:pt x="535" y="280"/>
                    <a:pt x="544" y="270"/>
                    <a:pt x="553" y="262"/>
                  </a:cubicBezTo>
                  <a:cubicBezTo>
                    <a:pt x="553" y="262"/>
                    <a:pt x="554" y="262"/>
                    <a:pt x="554" y="262"/>
                  </a:cubicBezTo>
                  <a:cubicBezTo>
                    <a:pt x="560" y="256"/>
                    <a:pt x="566" y="252"/>
                    <a:pt x="572" y="247"/>
                  </a:cubicBezTo>
                  <a:cubicBezTo>
                    <a:pt x="572" y="247"/>
                    <a:pt x="573" y="247"/>
                    <a:pt x="573" y="247"/>
                  </a:cubicBezTo>
                  <a:lnTo>
                    <a:pt x="574" y="246"/>
                  </a:lnTo>
                  <a:cubicBezTo>
                    <a:pt x="574" y="246"/>
                    <a:pt x="574" y="246"/>
                    <a:pt x="574" y="246"/>
                  </a:cubicBezTo>
                  <a:cubicBezTo>
                    <a:pt x="575" y="245"/>
                    <a:pt x="576" y="244"/>
                    <a:pt x="577" y="244"/>
                  </a:cubicBezTo>
                  <a:lnTo>
                    <a:pt x="571" y="228"/>
                  </a:lnTo>
                  <a:cubicBezTo>
                    <a:pt x="568" y="230"/>
                    <a:pt x="565" y="233"/>
                    <a:pt x="562" y="235"/>
                  </a:cubicBezTo>
                  <a:cubicBezTo>
                    <a:pt x="562" y="235"/>
                    <a:pt x="562" y="236"/>
                    <a:pt x="562" y="236"/>
                  </a:cubicBezTo>
                  <a:cubicBezTo>
                    <a:pt x="456" y="323"/>
                    <a:pt x="411" y="466"/>
                    <a:pt x="294" y="544"/>
                  </a:cubicBezTo>
                  <a:cubicBezTo>
                    <a:pt x="296" y="547"/>
                    <a:pt x="297" y="549"/>
                    <a:pt x="299" y="552"/>
                  </a:cubicBezTo>
                  <a:lnTo>
                    <a:pt x="299" y="552"/>
                  </a:lnTo>
                  <a:close/>
                  <a:moveTo>
                    <a:pt x="400" y="562"/>
                  </a:moveTo>
                  <a:lnTo>
                    <a:pt x="400" y="562"/>
                  </a:lnTo>
                  <a:cubicBezTo>
                    <a:pt x="400" y="562"/>
                    <a:pt x="400" y="562"/>
                    <a:pt x="400" y="562"/>
                  </a:cubicBezTo>
                  <a:cubicBezTo>
                    <a:pt x="402" y="563"/>
                    <a:pt x="405" y="563"/>
                    <a:pt x="407" y="563"/>
                  </a:cubicBezTo>
                  <a:cubicBezTo>
                    <a:pt x="414" y="563"/>
                    <a:pt x="421" y="561"/>
                    <a:pt x="426" y="556"/>
                  </a:cubicBezTo>
                  <a:cubicBezTo>
                    <a:pt x="426" y="556"/>
                    <a:pt x="426" y="556"/>
                    <a:pt x="426" y="556"/>
                  </a:cubicBezTo>
                  <a:cubicBezTo>
                    <a:pt x="433" y="551"/>
                    <a:pt x="437" y="543"/>
                    <a:pt x="437" y="534"/>
                  </a:cubicBezTo>
                  <a:cubicBezTo>
                    <a:pt x="437" y="529"/>
                    <a:pt x="436" y="525"/>
                    <a:pt x="434" y="522"/>
                  </a:cubicBezTo>
                  <a:cubicBezTo>
                    <a:pt x="434" y="521"/>
                    <a:pt x="434" y="521"/>
                    <a:pt x="434" y="521"/>
                  </a:cubicBezTo>
                  <a:cubicBezTo>
                    <a:pt x="429" y="511"/>
                    <a:pt x="419" y="505"/>
                    <a:pt x="407" y="505"/>
                  </a:cubicBezTo>
                  <a:cubicBezTo>
                    <a:pt x="406" y="505"/>
                    <a:pt x="404" y="505"/>
                    <a:pt x="403" y="505"/>
                  </a:cubicBezTo>
                  <a:lnTo>
                    <a:pt x="402" y="505"/>
                  </a:lnTo>
                  <a:cubicBezTo>
                    <a:pt x="397" y="506"/>
                    <a:pt x="392" y="508"/>
                    <a:pt x="388" y="512"/>
                  </a:cubicBezTo>
                  <a:lnTo>
                    <a:pt x="388" y="512"/>
                  </a:lnTo>
                  <a:cubicBezTo>
                    <a:pt x="382" y="517"/>
                    <a:pt x="378" y="525"/>
                    <a:pt x="378" y="534"/>
                  </a:cubicBezTo>
                  <a:cubicBezTo>
                    <a:pt x="378" y="547"/>
                    <a:pt x="387" y="559"/>
                    <a:pt x="400" y="562"/>
                  </a:cubicBezTo>
                  <a:lnTo>
                    <a:pt x="400" y="562"/>
                  </a:lnTo>
                  <a:close/>
                  <a:moveTo>
                    <a:pt x="324" y="668"/>
                  </a:moveTo>
                  <a:lnTo>
                    <a:pt x="324" y="668"/>
                  </a:lnTo>
                  <a:cubicBezTo>
                    <a:pt x="332" y="665"/>
                    <a:pt x="340" y="662"/>
                    <a:pt x="347" y="657"/>
                  </a:cubicBezTo>
                  <a:cubicBezTo>
                    <a:pt x="347" y="657"/>
                    <a:pt x="347" y="657"/>
                    <a:pt x="348" y="657"/>
                  </a:cubicBezTo>
                  <a:cubicBezTo>
                    <a:pt x="354" y="653"/>
                    <a:pt x="360" y="648"/>
                    <a:pt x="365" y="643"/>
                  </a:cubicBezTo>
                  <a:cubicBezTo>
                    <a:pt x="365" y="643"/>
                    <a:pt x="365" y="643"/>
                    <a:pt x="365" y="643"/>
                  </a:cubicBezTo>
                  <a:cubicBezTo>
                    <a:pt x="390" y="618"/>
                    <a:pt x="397" y="585"/>
                    <a:pt x="396" y="567"/>
                  </a:cubicBezTo>
                  <a:cubicBezTo>
                    <a:pt x="391" y="565"/>
                    <a:pt x="385" y="562"/>
                    <a:pt x="381" y="557"/>
                  </a:cubicBezTo>
                  <a:cubicBezTo>
                    <a:pt x="384" y="590"/>
                    <a:pt x="374" y="629"/>
                    <a:pt x="327" y="653"/>
                  </a:cubicBezTo>
                  <a:cubicBezTo>
                    <a:pt x="326" y="653"/>
                    <a:pt x="326" y="653"/>
                    <a:pt x="325" y="653"/>
                  </a:cubicBezTo>
                  <a:cubicBezTo>
                    <a:pt x="325" y="653"/>
                    <a:pt x="324" y="653"/>
                    <a:pt x="324" y="653"/>
                  </a:cubicBezTo>
                  <a:cubicBezTo>
                    <a:pt x="316" y="650"/>
                    <a:pt x="307" y="646"/>
                    <a:pt x="300" y="641"/>
                  </a:cubicBezTo>
                  <a:cubicBezTo>
                    <a:pt x="299" y="640"/>
                    <a:pt x="299" y="640"/>
                    <a:pt x="298" y="640"/>
                  </a:cubicBezTo>
                  <a:cubicBezTo>
                    <a:pt x="292" y="635"/>
                    <a:pt x="286" y="629"/>
                    <a:pt x="282" y="622"/>
                  </a:cubicBezTo>
                  <a:cubicBezTo>
                    <a:pt x="282" y="621"/>
                    <a:pt x="282" y="621"/>
                    <a:pt x="281" y="621"/>
                  </a:cubicBezTo>
                  <a:cubicBezTo>
                    <a:pt x="272" y="605"/>
                    <a:pt x="274" y="585"/>
                    <a:pt x="300" y="569"/>
                  </a:cubicBezTo>
                  <a:cubicBezTo>
                    <a:pt x="299" y="565"/>
                    <a:pt x="297" y="561"/>
                    <a:pt x="295" y="557"/>
                  </a:cubicBezTo>
                  <a:cubicBezTo>
                    <a:pt x="241" y="594"/>
                    <a:pt x="263" y="640"/>
                    <a:pt x="324" y="668"/>
                  </a:cubicBezTo>
                  <a:lnTo>
                    <a:pt x="324" y="668"/>
                  </a:lnTo>
                  <a:close/>
                  <a:moveTo>
                    <a:pt x="349" y="662"/>
                  </a:moveTo>
                  <a:lnTo>
                    <a:pt x="349" y="662"/>
                  </a:lnTo>
                  <a:cubicBezTo>
                    <a:pt x="344" y="666"/>
                    <a:pt x="338" y="669"/>
                    <a:pt x="331" y="672"/>
                  </a:cubicBezTo>
                  <a:cubicBezTo>
                    <a:pt x="363" y="685"/>
                    <a:pt x="405" y="694"/>
                    <a:pt x="449" y="693"/>
                  </a:cubicBezTo>
                  <a:cubicBezTo>
                    <a:pt x="423" y="683"/>
                    <a:pt x="374" y="667"/>
                    <a:pt x="349" y="662"/>
                  </a:cubicBezTo>
                  <a:lnTo>
                    <a:pt x="349" y="662"/>
                  </a:lnTo>
                  <a:close/>
                  <a:moveTo>
                    <a:pt x="368" y="648"/>
                  </a:moveTo>
                  <a:lnTo>
                    <a:pt x="368" y="648"/>
                  </a:lnTo>
                  <a:cubicBezTo>
                    <a:pt x="364" y="652"/>
                    <a:pt x="360" y="655"/>
                    <a:pt x="356" y="658"/>
                  </a:cubicBezTo>
                  <a:cubicBezTo>
                    <a:pt x="387" y="665"/>
                    <a:pt x="443" y="683"/>
                    <a:pt x="463" y="692"/>
                  </a:cubicBezTo>
                  <a:cubicBezTo>
                    <a:pt x="475" y="692"/>
                    <a:pt x="487" y="690"/>
                    <a:pt x="499" y="688"/>
                  </a:cubicBezTo>
                  <a:cubicBezTo>
                    <a:pt x="465" y="677"/>
                    <a:pt x="398" y="656"/>
                    <a:pt x="368" y="648"/>
                  </a:cubicBezTo>
                  <a:lnTo>
                    <a:pt x="368" y="648"/>
                  </a:lnTo>
                  <a:close/>
                  <a:moveTo>
                    <a:pt x="402" y="568"/>
                  </a:moveTo>
                  <a:lnTo>
                    <a:pt x="402" y="568"/>
                  </a:lnTo>
                  <a:cubicBezTo>
                    <a:pt x="402" y="587"/>
                    <a:pt x="395" y="619"/>
                    <a:pt x="372" y="644"/>
                  </a:cubicBezTo>
                  <a:cubicBezTo>
                    <a:pt x="407" y="652"/>
                    <a:pt x="482" y="676"/>
                    <a:pt x="510" y="686"/>
                  </a:cubicBezTo>
                  <a:cubicBezTo>
                    <a:pt x="514" y="685"/>
                    <a:pt x="518" y="684"/>
                    <a:pt x="521" y="683"/>
                  </a:cubicBezTo>
                  <a:cubicBezTo>
                    <a:pt x="517" y="661"/>
                    <a:pt x="517" y="629"/>
                    <a:pt x="528" y="594"/>
                  </a:cubicBezTo>
                  <a:cubicBezTo>
                    <a:pt x="497" y="592"/>
                    <a:pt x="461" y="582"/>
                    <a:pt x="428" y="562"/>
                  </a:cubicBezTo>
                  <a:cubicBezTo>
                    <a:pt x="422" y="566"/>
                    <a:pt x="415" y="569"/>
                    <a:pt x="407" y="569"/>
                  </a:cubicBezTo>
                  <a:cubicBezTo>
                    <a:pt x="405" y="569"/>
                    <a:pt x="404" y="569"/>
                    <a:pt x="402" y="568"/>
                  </a:cubicBezTo>
                  <a:lnTo>
                    <a:pt x="402" y="568"/>
                  </a:lnTo>
                  <a:close/>
                  <a:moveTo>
                    <a:pt x="402" y="492"/>
                  </a:moveTo>
                  <a:lnTo>
                    <a:pt x="402" y="492"/>
                  </a:lnTo>
                  <a:cubicBezTo>
                    <a:pt x="402" y="495"/>
                    <a:pt x="403" y="497"/>
                    <a:pt x="404" y="499"/>
                  </a:cubicBezTo>
                  <a:cubicBezTo>
                    <a:pt x="405" y="499"/>
                    <a:pt x="406" y="499"/>
                    <a:pt x="407" y="499"/>
                  </a:cubicBezTo>
                  <a:cubicBezTo>
                    <a:pt x="413" y="499"/>
                    <a:pt x="418" y="500"/>
                    <a:pt x="423" y="503"/>
                  </a:cubicBezTo>
                  <a:cubicBezTo>
                    <a:pt x="426" y="487"/>
                    <a:pt x="411" y="481"/>
                    <a:pt x="402" y="492"/>
                  </a:cubicBezTo>
                  <a:lnTo>
                    <a:pt x="402" y="492"/>
                  </a:lnTo>
                  <a:close/>
                  <a:moveTo>
                    <a:pt x="422" y="464"/>
                  </a:moveTo>
                  <a:lnTo>
                    <a:pt x="422" y="464"/>
                  </a:lnTo>
                  <a:cubicBezTo>
                    <a:pt x="447" y="470"/>
                    <a:pt x="455" y="502"/>
                    <a:pt x="440" y="521"/>
                  </a:cubicBezTo>
                  <a:cubicBezTo>
                    <a:pt x="441" y="525"/>
                    <a:pt x="442" y="529"/>
                    <a:pt x="442" y="534"/>
                  </a:cubicBezTo>
                  <a:cubicBezTo>
                    <a:pt x="442" y="543"/>
                    <a:pt x="438" y="552"/>
                    <a:pt x="432" y="558"/>
                  </a:cubicBezTo>
                  <a:cubicBezTo>
                    <a:pt x="481" y="588"/>
                    <a:pt x="536" y="593"/>
                    <a:pt x="572" y="586"/>
                  </a:cubicBezTo>
                  <a:cubicBezTo>
                    <a:pt x="610" y="578"/>
                    <a:pt x="623" y="557"/>
                    <a:pt x="600" y="536"/>
                  </a:cubicBezTo>
                  <a:cubicBezTo>
                    <a:pt x="595" y="532"/>
                    <a:pt x="607" y="521"/>
                    <a:pt x="615" y="520"/>
                  </a:cubicBezTo>
                  <a:cubicBezTo>
                    <a:pt x="616" y="515"/>
                    <a:pt x="614" y="511"/>
                    <a:pt x="609" y="509"/>
                  </a:cubicBezTo>
                  <a:cubicBezTo>
                    <a:pt x="598" y="508"/>
                    <a:pt x="579" y="514"/>
                    <a:pt x="566" y="517"/>
                  </a:cubicBezTo>
                  <a:cubicBezTo>
                    <a:pt x="566" y="519"/>
                    <a:pt x="562" y="520"/>
                    <a:pt x="561" y="517"/>
                  </a:cubicBezTo>
                  <a:cubicBezTo>
                    <a:pt x="560" y="513"/>
                    <a:pt x="563" y="507"/>
                    <a:pt x="564" y="505"/>
                  </a:cubicBezTo>
                  <a:cubicBezTo>
                    <a:pt x="566" y="501"/>
                    <a:pt x="570" y="504"/>
                    <a:pt x="569" y="507"/>
                  </a:cubicBezTo>
                  <a:cubicBezTo>
                    <a:pt x="568" y="508"/>
                    <a:pt x="568" y="509"/>
                    <a:pt x="567" y="511"/>
                  </a:cubicBezTo>
                  <a:cubicBezTo>
                    <a:pt x="580" y="508"/>
                    <a:pt x="597" y="502"/>
                    <a:pt x="609" y="503"/>
                  </a:cubicBezTo>
                  <a:cubicBezTo>
                    <a:pt x="612" y="501"/>
                    <a:pt x="620" y="495"/>
                    <a:pt x="619" y="491"/>
                  </a:cubicBezTo>
                  <a:cubicBezTo>
                    <a:pt x="618" y="490"/>
                    <a:pt x="617" y="489"/>
                    <a:pt x="616" y="487"/>
                  </a:cubicBezTo>
                  <a:cubicBezTo>
                    <a:pt x="610" y="479"/>
                    <a:pt x="612" y="473"/>
                    <a:pt x="618" y="467"/>
                  </a:cubicBezTo>
                  <a:cubicBezTo>
                    <a:pt x="608" y="466"/>
                    <a:pt x="596" y="467"/>
                    <a:pt x="590" y="474"/>
                  </a:cubicBezTo>
                  <a:cubicBezTo>
                    <a:pt x="586" y="479"/>
                    <a:pt x="579" y="467"/>
                    <a:pt x="579" y="466"/>
                  </a:cubicBezTo>
                  <a:cubicBezTo>
                    <a:pt x="576" y="460"/>
                    <a:pt x="576" y="452"/>
                    <a:pt x="586" y="443"/>
                  </a:cubicBezTo>
                  <a:cubicBezTo>
                    <a:pt x="588" y="440"/>
                    <a:pt x="592" y="445"/>
                    <a:pt x="590" y="447"/>
                  </a:cubicBezTo>
                  <a:cubicBezTo>
                    <a:pt x="582" y="454"/>
                    <a:pt x="580" y="461"/>
                    <a:pt x="587" y="468"/>
                  </a:cubicBezTo>
                  <a:lnTo>
                    <a:pt x="588" y="469"/>
                  </a:lnTo>
                  <a:cubicBezTo>
                    <a:pt x="598" y="461"/>
                    <a:pt x="612" y="460"/>
                    <a:pt x="624" y="463"/>
                  </a:cubicBezTo>
                  <a:lnTo>
                    <a:pt x="624" y="463"/>
                  </a:lnTo>
                  <a:lnTo>
                    <a:pt x="624" y="463"/>
                  </a:lnTo>
                  <a:cubicBezTo>
                    <a:pt x="645" y="461"/>
                    <a:pt x="644" y="453"/>
                    <a:pt x="638" y="437"/>
                  </a:cubicBezTo>
                  <a:cubicBezTo>
                    <a:pt x="636" y="431"/>
                    <a:pt x="633" y="424"/>
                    <a:pt x="630" y="415"/>
                  </a:cubicBezTo>
                  <a:cubicBezTo>
                    <a:pt x="625" y="404"/>
                    <a:pt x="617" y="379"/>
                    <a:pt x="608" y="353"/>
                  </a:cubicBezTo>
                  <a:cubicBezTo>
                    <a:pt x="584" y="343"/>
                    <a:pt x="549" y="349"/>
                    <a:pt x="523" y="361"/>
                  </a:cubicBezTo>
                  <a:cubicBezTo>
                    <a:pt x="516" y="371"/>
                    <a:pt x="507" y="380"/>
                    <a:pt x="493" y="389"/>
                  </a:cubicBezTo>
                  <a:cubicBezTo>
                    <a:pt x="487" y="426"/>
                    <a:pt x="457" y="453"/>
                    <a:pt x="423" y="457"/>
                  </a:cubicBezTo>
                  <a:lnTo>
                    <a:pt x="422" y="464"/>
                  </a:lnTo>
                  <a:lnTo>
                    <a:pt x="422" y="464"/>
                  </a:lnTo>
                  <a:close/>
                  <a:moveTo>
                    <a:pt x="416" y="463"/>
                  </a:moveTo>
                  <a:lnTo>
                    <a:pt x="416" y="463"/>
                  </a:lnTo>
                  <a:lnTo>
                    <a:pt x="417" y="458"/>
                  </a:lnTo>
                  <a:cubicBezTo>
                    <a:pt x="415" y="458"/>
                    <a:pt x="413" y="458"/>
                    <a:pt x="411" y="458"/>
                  </a:cubicBezTo>
                  <a:cubicBezTo>
                    <a:pt x="407" y="463"/>
                    <a:pt x="403" y="468"/>
                    <a:pt x="399" y="473"/>
                  </a:cubicBezTo>
                  <a:cubicBezTo>
                    <a:pt x="399" y="477"/>
                    <a:pt x="399" y="482"/>
                    <a:pt x="400" y="485"/>
                  </a:cubicBezTo>
                  <a:cubicBezTo>
                    <a:pt x="412" y="476"/>
                    <a:pt x="435" y="482"/>
                    <a:pt x="428" y="506"/>
                  </a:cubicBezTo>
                  <a:cubicBezTo>
                    <a:pt x="431" y="508"/>
                    <a:pt x="434" y="511"/>
                    <a:pt x="437" y="515"/>
                  </a:cubicBezTo>
                  <a:cubicBezTo>
                    <a:pt x="449" y="498"/>
                    <a:pt x="439" y="469"/>
                    <a:pt x="414" y="469"/>
                  </a:cubicBezTo>
                  <a:cubicBezTo>
                    <a:pt x="411" y="468"/>
                    <a:pt x="411" y="463"/>
                    <a:pt x="415" y="463"/>
                  </a:cubicBezTo>
                  <a:cubicBezTo>
                    <a:pt x="415" y="463"/>
                    <a:pt x="416" y="463"/>
                    <a:pt x="416" y="463"/>
                  </a:cubicBezTo>
                  <a:lnTo>
                    <a:pt x="416" y="463"/>
                  </a:lnTo>
                  <a:close/>
                  <a:moveTo>
                    <a:pt x="514" y="262"/>
                  </a:moveTo>
                  <a:lnTo>
                    <a:pt x="514" y="262"/>
                  </a:lnTo>
                  <a:cubicBezTo>
                    <a:pt x="514" y="265"/>
                    <a:pt x="511" y="267"/>
                    <a:pt x="509" y="267"/>
                  </a:cubicBezTo>
                  <a:cubicBezTo>
                    <a:pt x="506" y="267"/>
                    <a:pt x="503" y="265"/>
                    <a:pt x="503" y="262"/>
                  </a:cubicBezTo>
                  <a:cubicBezTo>
                    <a:pt x="503" y="259"/>
                    <a:pt x="506" y="257"/>
                    <a:pt x="509" y="257"/>
                  </a:cubicBezTo>
                  <a:cubicBezTo>
                    <a:pt x="511" y="257"/>
                    <a:pt x="514" y="259"/>
                    <a:pt x="514" y="262"/>
                  </a:cubicBezTo>
                  <a:lnTo>
                    <a:pt x="514" y="262"/>
                  </a:lnTo>
                  <a:close/>
                  <a:moveTo>
                    <a:pt x="529" y="244"/>
                  </a:moveTo>
                  <a:lnTo>
                    <a:pt x="529" y="244"/>
                  </a:lnTo>
                  <a:cubicBezTo>
                    <a:pt x="529" y="248"/>
                    <a:pt x="526" y="250"/>
                    <a:pt x="523" y="250"/>
                  </a:cubicBezTo>
                  <a:cubicBezTo>
                    <a:pt x="520" y="250"/>
                    <a:pt x="517" y="248"/>
                    <a:pt x="517" y="244"/>
                  </a:cubicBezTo>
                  <a:cubicBezTo>
                    <a:pt x="517" y="241"/>
                    <a:pt x="520" y="239"/>
                    <a:pt x="523" y="239"/>
                  </a:cubicBezTo>
                  <a:cubicBezTo>
                    <a:pt x="526" y="239"/>
                    <a:pt x="529" y="241"/>
                    <a:pt x="529" y="244"/>
                  </a:cubicBezTo>
                  <a:lnTo>
                    <a:pt x="529" y="244"/>
                  </a:lnTo>
                  <a:close/>
                  <a:moveTo>
                    <a:pt x="499" y="280"/>
                  </a:moveTo>
                  <a:lnTo>
                    <a:pt x="499" y="280"/>
                  </a:lnTo>
                  <a:cubicBezTo>
                    <a:pt x="499" y="283"/>
                    <a:pt x="497" y="285"/>
                    <a:pt x="495" y="285"/>
                  </a:cubicBezTo>
                  <a:cubicBezTo>
                    <a:pt x="492" y="285"/>
                    <a:pt x="490" y="283"/>
                    <a:pt x="490" y="280"/>
                  </a:cubicBezTo>
                  <a:cubicBezTo>
                    <a:pt x="490" y="278"/>
                    <a:pt x="492" y="276"/>
                    <a:pt x="495" y="276"/>
                  </a:cubicBezTo>
                  <a:cubicBezTo>
                    <a:pt x="497" y="276"/>
                    <a:pt x="499" y="278"/>
                    <a:pt x="499" y="280"/>
                  </a:cubicBezTo>
                  <a:lnTo>
                    <a:pt x="499" y="280"/>
                  </a:lnTo>
                  <a:close/>
                  <a:moveTo>
                    <a:pt x="339" y="230"/>
                  </a:moveTo>
                  <a:lnTo>
                    <a:pt x="339" y="230"/>
                  </a:lnTo>
                  <a:cubicBezTo>
                    <a:pt x="339" y="233"/>
                    <a:pt x="336" y="236"/>
                    <a:pt x="333" y="236"/>
                  </a:cubicBezTo>
                  <a:cubicBezTo>
                    <a:pt x="330" y="236"/>
                    <a:pt x="328" y="233"/>
                    <a:pt x="328" y="230"/>
                  </a:cubicBezTo>
                  <a:cubicBezTo>
                    <a:pt x="328" y="227"/>
                    <a:pt x="330" y="224"/>
                    <a:pt x="333" y="224"/>
                  </a:cubicBezTo>
                  <a:cubicBezTo>
                    <a:pt x="336" y="224"/>
                    <a:pt x="339" y="227"/>
                    <a:pt x="339" y="230"/>
                  </a:cubicBezTo>
                  <a:lnTo>
                    <a:pt x="339" y="230"/>
                  </a:lnTo>
                  <a:close/>
                  <a:moveTo>
                    <a:pt x="407" y="544"/>
                  </a:moveTo>
                  <a:lnTo>
                    <a:pt x="407" y="544"/>
                  </a:lnTo>
                  <a:cubicBezTo>
                    <a:pt x="413" y="544"/>
                    <a:pt x="417" y="539"/>
                    <a:pt x="417" y="534"/>
                  </a:cubicBezTo>
                  <a:cubicBezTo>
                    <a:pt x="417" y="528"/>
                    <a:pt x="413" y="524"/>
                    <a:pt x="407" y="524"/>
                  </a:cubicBezTo>
                  <a:cubicBezTo>
                    <a:pt x="402" y="524"/>
                    <a:pt x="397" y="528"/>
                    <a:pt x="397" y="534"/>
                  </a:cubicBezTo>
                  <a:cubicBezTo>
                    <a:pt x="397" y="539"/>
                    <a:pt x="402" y="544"/>
                    <a:pt x="407" y="544"/>
                  </a:cubicBezTo>
                  <a:lnTo>
                    <a:pt x="407" y="544"/>
                  </a:lnTo>
                  <a:close/>
                  <a:moveTo>
                    <a:pt x="407" y="550"/>
                  </a:moveTo>
                  <a:lnTo>
                    <a:pt x="407" y="550"/>
                  </a:lnTo>
                  <a:cubicBezTo>
                    <a:pt x="399" y="550"/>
                    <a:pt x="392" y="542"/>
                    <a:pt x="392" y="534"/>
                  </a:cubicBezTo>
                  <a:cubicBezTo>
                    <a:pt x="392" y="525"/>
                    <a:pt x="399" y="518"/>
                    <a:pt x="407" y="518"/>
                  </a:cubicBezTo>
                  <a:cubicBezTo>
                    <a:pt x="416" y="518"/>
                    <a:pt x="423" y="525"/>
                    <a:pt x="423" y="534"/>
                  </a:cubicBezTo>
                  <a:cubicBezTo>
                    <a:pt x="423" y="542"/>
                    <a:pt x="416" y="550"/>
                    <a:pt x="407" y="550"/>
                  </a:cubicBezTo>
                  <a:lnTo>
                    <a:pt x="407" y="550"/>
                  </a:lnTo>
                  <a:close/>
                  <a:moveTo>
                    <a:pt x="624" y="463"/>
                  </a:moveTo>
                  <a:lnTo>
                    <a:pt x="624" y="463"/>
                  </a:lnTo>
                  <a:cubicBezTo>
                    <a:pt x="624" y="463"/>
                    <a:pt x="624" y="463"/>
                    <a:pt x="624" y="463"/>
                  </a:cubicBezTo>
                  <a:lnTo>
                    <a:pt x="624" y="463"/>
                  </a:lnTo>
                  <a:lnTo>
                    <a:pt x="624" y="463"/>
                  </a:lnTo>
                  <a:lnTo>
                    <a:pt x="624" y="463"/>
                  </a:lnTo>
                  <a:close/>
                  <a:moveTo>
                    <a:pt x="541" y="399"/>
                  </a:moveTo>
                  <a:lnTo>
                    <a:pt x="541" y="399"/>
                  </a:lnTo>
                  <a:cubicBezTo>
                    <a:pt x="539" y="395"/>
                    <a:pt x="539" y="389"/>
                    <a:pt x="539" y="383"/>
                  </a:cubicBezTo>
                  <a:cubicBezTo>
                    <a:pt x="531" y="385"/>
                    <a:pt x="523" y="389"/>
                    <a:pt x="516" y="395"/>
                  </a:cubicBezTo>
                  <a:cubicBezTo>
                    <a:pt x="518" y="395"/>
                    <a:pt x="522" y="397"/>
                    <a:pt x="527" y="398"/>
                  </a:cubicBezTo>
                  <a:cubicBezTo>
                    <a:pt x="531" y="398"/>
                    <a:pt x="536" y="399"/>
                    <a:pt x="541" y="399"/>
                  </a:cubicBezTo>
                  <a:lnTo>
                    <a:pt x="541" y="399"/>
                  </a:lnTo>
                  <a:close/>
                  <a:moveTo>
                    <a:pt x="545" y="381"/>
                  </a:moveTo>
                  <a:lnTo>
                    <a:pt x="545" y="381"/>
                  </a:lnTo>
                  <a:cubicBezTo>
                    <a:pt x="544" y="389"/>
                    <a:pt x="545" y="395"/>
                    <a:pt x="547" y="400"/>
                  </a:cubicBezTo>
                  <a:cubicBezTo>
                    <a:pt x="551" y="400"/>
                    <a:pt x="554" y="399"/>
                    <a:pt x="558" y="399"/>
                  </a:cubicBezTo>
                  <a:cubicBezTo>
                    <a:pt x="556" y="397"/>
                    <a:pt x="555" y="393"/>
                    <a:pt x="555" y="389"/>
                  </a:cubicBezTo>
                  <a:cubicBezTo>
                    <a:pt x="555" y="386"/>
                    <a:pt x="555" y="382"/>
                    <a:pt x="556" y="379"/>
                  </a:cubicBezTo>
                  <a:cubicBezTo>
                    <a:pt x="553" y="380"/>
                    <a:pt x="549" y="380"/>
                    <a:pt x="545" y="381"/>
                  </a:cubicBezTo>
                  <a:lnTo>
                    <a:pt x="545" y="381"/>
                  </a:lnTo>
                  <a:close/>
                  <a:moveTo>
                    <a:pt x="569" y="373"/>
                  </a:moveTo>
                  <a:lnTo>
                    <a:pt x="569" y="373"/>
                  </a:lnTo>
                  <a:cubicBezTo>
                    <a:pt x="572" y="373"/>
                    <a:pt x="576" y="372"/>
                    <a:pt x="579" y="373"/>
                  </a:cubicBezTo>
                  <a:cubicBezTo>
                    <a:pt x="581" y="373"/>
                    <a:pt x="582" y="375"/>
                    <a:pt x="582" y="376"/>
                  </a:cubicBezTo>
                  <a:cubicBezTo>
                    <a:pt x="582" y="379"/>
                    <a:pt x="577" y="381"/>
                    <a:pt x="574" y="382"/>
                  </a:cubicBezTo>
                  <a:cubicBezTo>
                    <a:pt x="574" y="384"/>
                    <a:pt x="575" y="386"/>
                    <a:pt x="575" y="387"/>
                  </a:cubicBezTo>
                  <a:cubicBezTo>
                    <a:pt x="576" y="395"/>
                    <a:pt x="572" y="402"/>
                    <a:pt x="567" y="404"/>
                  </a:cubicBezTo>
                  <a:cubicBezTo>
                    <a:pt x="567" y="404"/>
                    <a:pt x="567" y="404"/>
                    <a:pt x="567" y="404"/>
                  </a:cubicBezTo>
                  <a:cubicBezTo>
                    <a:pt x="560" y="405"/>
                    <a:pt x="553" y="405"/>
                    <a:pt x="546" y="405"/>
                  </a:cubicBezTo>
                  <a:cubicBezTo>
                    <a:pt x="545" y="405"/>
                    <a:pt x="545" y="405"/>
                    <a:pt x="544" y="405"/>
                  </a:cubicBezTo>
                  <a:cubicBezTo>
                    <a:pt x="533" y="405"/>
                    <a:pt x="521" y="403"/>
                    <a:pt x="511" y="399"/>
                  </a:cubicBezTo>
                  <a:cubicBezTo>
                    <a:pt x="511" y="399"/>
                    <a:pt x="511" y="399"/>
                    <a:pt x="511" y="399"/>
                  </a:cubicBezTo>
                  <a:cubicBezTo>
                    <a:pt x="508" y="402"/>
                    <a:pt x="504" y="399"/>
                    <a:pt x="506" y="396"/>
                  </a:cubicBezTo>
                  <a:cubicBezTo>
                    <a:pt x="506" y="396"/>
                    <a:pt x="507" y="395"/>
                    <a:pt x="508" y="394"/>
                  </a:cubicBezTo>
                  <a:cubicBezTo>
                    <a:pt x="508" y="394"/>
                    <a:pt x="509" y="393"/>
                    <a:pt x="509" y="393"/>
                  </a:cubicBezTo>
                  <a:cubicBezTo>
                    <a:pt x="515" y="387"/>
                    <a:pt x="534" y="373"/>
                    <a:pt x="569" y="373"/>
                  </a:cubicBez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sp>
          <p:nvSpPr>
            <p:cNvPr id="11" name="Freeform 7">
              <a:extLst>
                <a:ext uri="{FF2B5EF4-FFF2-40B4-BE49-F238E27FC236}">
                  <a16:creationId xmlns:a16="http://schemas.microsoft.com/office/drawing/2014/main" id="{AD4C2154-1036-25AE-9332-6CD29C8A49FF}"/>
                </a:ext>
              </a:extLst>
            </p:cNvPr>
            <p:cNvSpPr>
              <a:spLocks noEditPoints="1"/>
            </p:cNvSpPr>
            <p:nvPr userDrawn="1"/>
          </p:nvSpPr>
          <p:spPr bwMode="auto">
            <a:xfrm>
              <a:off x="7499350" y="325438"/>
              <a:ext cx="525463" cy="576262"/>
            </a:xfrm>
            <a:custGeom>
              <a:avLst/>
              <a:gdLst>
                <a:gd name="T0" fmla="*/ 524 w 647"/>
                <a:gd name="T1" fmla="*/ 663 h 701"/>
                <a:gd name="T2" fmla="*/ 555 w 647"/>
                <a:gd name="T3" fmla="*/ 673 h 701"/>
                <a:gd name="T4" fmla="*/ 563 w 647"/>
                <a:gd name="T5" fmla="*/ 670 h 701"/>
                <a:gd name="T6" fmla="*/ 524 w 647"/>
                <a:gd name="T7" fmla="*/ 657 h 701"/>
                <a:gd name="T8" fmla="*/ 564 w 647"/>
                <a:gd name="T9" fmla="*/ 676 h 701"/>
                <a:gd name="T10" fmla="*/ 510 w 647"/>
                <a:gd name="T11" fmla="*/ 692 h 701"/>
                <a:gd name="T12" fmla="*/ 324 w 647"/>
                <a:gd name="T13" fmla="*/ 675 h 701"/>
                <a:gd name="T14" fmla="*/ 293 w 647"/>
                <a:gd name="T15" fmla="*/ 552 h 701"/>
                <a:gd name="T16" fmla="*/ 265 w 647"/>
                <a:gd name="T17" fmla="*/ 544 h 701"/>
                <a:gd name="T18" fmla="*/ 217 w 647"/>
                <a:gd name="T19" fmla="*/ 599 h 701"/>
                <a:gd name="T20" fmla="*/ 501 w 647"/>
                <a:gd name="T21" fmla="*/ 186 h 701"/>
                <a:gd name="T22" fmla="*/ 510 w 647"/>
                <a:gd name="T23" fmla="*/ 202 h 701"/>
                <a:gd name="T24" fmla="*/ 554 w 647"/>
                <a:gd name="T25" fmla="*/ 163 h 701"/>
                <a:gd name="T26" fmla="*/ 583 w 647"/>
                <a:gd name="T27" fmla="*/ 244 h 701"/>
                <a:gd name="T28" fmla="*/ 579 w 647"/>
                <a:gd name="T29" fmla="*/ 249 h 701"/>
                <a:gd name="T30" fmla="*/ 625 w 647"/>
                <a:gd name="T31" fmla="*/ 468 h 701"/>
                <a:gd name="T32" fmla="*/ 617 w 647"/>
                <a:gd name="T33" fmla="*/ 526 h 701"/>
                <a:gd name="T34" fmla="*/ 534 w 647"/>
                <a:gd name="T35" fmla="*/ 594 h 701"/>
                <a:gd name="T36" fmla="*/ 586 w 647"/>
                <a:gd name="T37" fmla="*/ 661 h 701"/>
                <a:gd name="T38" fmla="*/ 586 w 647"/>
                <a:gd name="T39" fmla="*/ 666 h 701"/>
                <a:gd name="T40" fmla="*/ 564 w 647"/>
                <a:gd name="T41" fmla="*/ 676 h 701"/>
                <a:gd name="T42" fmla="*/ 306 w 647"/>
                <a:gd name="T43" fmla="*/ 571 h 701"/>
                <a:gd name="T44" fmla="*/ 303 w 647"/>
                <a:gd name="T45" fmla="*/ 560 h 701"/>
                <a:gd name="T46" fmla="*/ 302 w 647"/>
                <a:gd name="T47" fmla="*/ 575 h 701"/>
                <a:gd name="T48" fmla="*/ 303 w 647"/>
                <a:gd name="T49" fmla="*/ 596 h 701"/>
                <a:gd name="T50" fmla="*/ 283 w 647"/>
                <a:gd name="T51" fmla="*/ 607 h 701"/>
                <a:gd name="T52" fmla="*/ 333 w 647"/>
                <a:gd name="T53" fmla="*/ 540 h 701"/>
                <a:gd name="T54" fmla="*/ 283 w 647"/>
                <a:gd name="T55" fmla="*/ 607 h 701"/>
                <a:gd name="T56" fmla="*/ 301 w 647"/>
                <a:gd name="T57" fmla="*/ 635 h 701"/>
                <a:gd name="T58" fmla="*/ 289 w 647"/>
                <a:gd name="T59" fmla="*/ 623 h 701"/>
                <a:gd name="T60" fmla="*/ 307 w 647"/>
                <a:gd name="T61" fmla="*/ 639 h 701"/>
                <a:gd name="T62" fmla="*/ 352 w 647"/>
                <a:gd name="T63" fmla="*/ 524 h 701"/>
                <a:gd name="T64" fmla="*/ 527 w 647"/>
                <a:gd name="T65" fmla="*/ 353 h 701"/>
                <a:gd name="T66" fmla="*/ 578 w 647"/>
                <a:gd name="T67" fmla="*/ 264 h 701"/>
                <a:gd name="T68" fmla="*/ 527 w 647"/>
                <a:gd name="T69" fmla="*/ 353 h 701"/>
                <a:gd name="T70" fmla="*/ 519 w 647"/>
                <a:gd name="T71" fmla="*/ 356 h 701"/>
                <a:gd name="T72" fmla="*/ 528 w 647"/>
                <a:gd name="T73" fmla="*/ 314 h 701"/>
                <a:gd name="T74" fmla="*/ 516 w 647"/>
                <a:gd name="T75" fmla="*/ 310 h 701"/>
                <a:gd name="T76" fmla="*/ 518 w 647"/>
                <a:gd name="T77" fmla="*/ 357 h 701"/>
                <a:gd name="T78" fmla="*/ 374 w 647"/>
                <a:gd name="T79" fmla="*/ 525 h 701"/>
                <a:gd name="T80" fmla="*/ 366 w 647"/>
                <a:gd name="T81" fmla="*/ 510 h 701"/>
                <a:gd name="T82" fmla="*/ 387 w 647"/>
                <a:gd name="T83" fmla="*/ 505 h 701"/>
                <a:gd name="T84" fmla="*/ 394 w 647"/>
                <a:gd name="T85" fmla="*/ 479 h 701"/>
                <a:gd name="T86" fmla="*/ 387 w 647"/>
                <a:gd name="T87" fmla="*/ 505 h 701"/>
                <a:gd name="T88" fmla="*/ 258 w 647"/>
                <a:gd name="T89" fmla="*/ 506 h 701"/>
                <a:gd name="T90" fmla="*/ 226 w 647"/>
                <a:gd name="T91" fmla="*/ 406 h 701"/>
                <a:gd name="T92" fmla="*/ 228 w 647"/>
                <a:gd name="T93" fmla="*/ 363 h 701"/>
                <a:gd name="T94" fmla="*/ 231 w 647"/>
                <a:gd name="T95" fmla="*/ 349 h 701"/>
                <a:gd name="T96" fmla="*/ 310 w 647"/>
                <a:gd name="T97" fmla="*/ 227 h 701"/>
                <a:gd name="T98" fmla="*/ 358 w 647"/>
                <a:gd name="T99" fmla="*/ 200 h 701"/>
                <a:gd name="T100" fmla="*/ 462 w 647"/>
                <a:gd name="T101" fmla="*/ 190 h 701"/>
                <a:gd name="T102" fmla="*/ 476 w 647"/>
                <a:gd name="T103" fmla="*/ 180 h 701"/>
                <a:gd name="T104" fmla="*/ 269 w 647"/>
                <a:gd name="T105" fmla="*/ 246 h 701"/>
                <a:gd name="T106" fmla="*/ 245 w 647"/>
                <a:gd name="T107" fmla="*/ 277 h 701"/>
                <a:gd name="T108" fmla="*/ 217 w 647"/>
                <a:gd name="T109" fmla="*/ 345 h 701"/>
                <a:gd name="T110" fmla="*/ 253 w 647"/>
                <a:gd name="T111" fmla="*/ 527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7" h="701">
                  <a:moveTo>
                    <a:pt x="555" y="673"/>
                  </a:moveTo>
                  <a:lnTo>
                    <a:pt x="555" y="673"/>
                  </a:lnTo>
                  <a:cubicBezTo>
                    <a:pt x="549" y="670"/>
                    <a:pt x="537" y="667"/>
                    <a:pt x="524" y="663"/>
                  </a:cubicBezTo>
                  <a:cubicBezTo>
                    <a:pt x="525" y="670"/>
                    <a:pt x="526" y="677"/>
                    <a:pt x="527" y="682"/>
                  </a:cubicBezTo>
                  <a:cubicBezTo>
                    <a:pt x="536" y="680"/>
                    <a:pt x="546" y="677"/>
                    <a:pt x="555" y="673"/>
                  </a:cubicBezTo>
                  <a:lnTo>
                    <a:pt x="555" y="673"/>
                  </a:lnTo>
                  <a:close/>
                  <a:moveTo>
                    <a:pt x="524" y="657"/>
                  </a:moveTo>
                  <a:lnTo>
                    <a:pt x="524" y="657"/>
                  </a:lnTo>
                  <a:cubicBezTo>
                    <a:pt x="539" y="662"/>
                    <a:pt x="556" y="666"/>
                    <a:pt x="563" y="670"/>
                  </a:cubicBezTo>
                  <a:cubicBezTo>
                    <a:pt x="568" y="668"/>
                    <a:pt x="574" y="666"/>
                    <a:pt x="579" y="663"/>
                  </a:cubicBezTo>
                  <a:cubicBezTo>
                    <a:pt x="569" y="658"/>
                    <a:pt x="546" y="651"/>
                    <a:pt x="524" y="645"/>
                  </a:cubicBezTo>
                  <a:cubicBezTo>
                    <a:pt x="524" y="649"/>
                    <a:pt x="524" y="653"/>
                    <a:pt x="524" y="657"/>
                  </a:cubicBezTo>
                  <a:lnTo>
                    <a:pt x="524" y="657"/>
                  </a:lnTo>
                  <a:close/>
                  <a:moveTo>
                    <a:pt x="564" y="676"/>
                  </a:moveTo>
                  <a:lnTo>
                    <a:pt x="564" y="676"/>
                  </a:lnTo>
                  <a:cubicBezTo>
                    <a:pt x="563" y="676"/>
                    <a:pt x="563" y="676"/>
                    <a:pt x="563" y="676"/>
                  </a:cubicBezTo>
                  <a:cubicBezTo>
                    <a:pt x="546" y="683"/>
                    <a:pt x="528" y="688"/>
                    <a:pt x="511" y="692"/>
                  </a:cubicBezTo>
                  <a:cubicBezTo>
                    <a:pt x="511" y="692"/>
                    <a:pt x="510" y="692"/>
                    <a:pt x="510" y="692"/>
                  </a:cubicBezTo>
                  <a:cubicBezTo>
                    <a:pt x="494" y="695"/>
                    <a:pt x="478" y="697"/>
                    <a:pt x="463" y="698"/>
                  </a:cubicBezTo>
                  <a:cubicBezTo>
                    <a:pt x="462" y="698"/>
                    <a:pt x="462" y="698"/>
                    <a:pt x="462" y="698"/>
                  </a:cubicBezTo>
                  <a:cubicBezTo>
                    <a:pt x="410" y="701"/>
                    <a:pt x="361" y="691"/>
                    <a:pt x="324" y="675"/>
                  </a:cubicBezTo>
                  <a:lnTo>
                    <a:pt x="323" y="674"/>
                  </a:lnTo>
                  <a:cubicBezTo>
                    <a:pt x="323" y="674"/>
                    <a:pt x="322" y="674"/>
                    <a:pt x="322" y="674"/>
                  </a:cubicBezTo>
                  <a:cubicBezTo>
                    <a:pt x="260" y="645"/>
                    <a:pt x="232" y="594"/>
                    <a:pt x="293" y="552"/>
                  </a:cubicBezTo>
                  <a:cubicBezTo>
                    <a:pt x="286" y="542"/>
                    <a:pt x="278" y="532"/>
                    <a:pt x="270" y="522"/>
                  </a:cubicBezTo>
                  <a:cubicBezTo>
                    <a:pt x="267" y="518"/>
                    <a:pt x="265" y="515"/>
                    <a:pt x="262" y="511"/>
                  </a:cubicBezTo>
                  <a:cubicBezTo>
                    <a:pt x="257" y="524"/>
                    <a:pt x="257" y="532"/>
                    <a:pt x="265" y="544"/>
                  </a:cubicBezTo>
                  <a:cubicBezTo>
                    <a:pt x="266" y="545"/>
                    <a:pt x="265" y="546"/>
                    <a:pt x="265" y="547"/>
                  </a:cubicBezTo>
                  <a:lnTo>
                    <a:pt x="221" y="599"/>
                  </a:lnTo>
                  <a:cubicBezTo>
                    <a:pt x="220" y="601"/>
                    <a:pt x="218" y="601"/>
                    <a:pt x="217" y="599"/>
                  </a:cubicBezTo>
                  <a:cubicBezTo>
                    <a:pt x="0" y="361"/>
                    <a:pt x="247" y="0"/>
                    <a:pt x="546" y="104"/>
                  </a:cubicBezTo>
                  <a:cubicBezTo>
                    <a:pt x="548" y="105"/>
                    <a:pt x="549" y="106"/>
                    <a:pt x="548" y="108"/>
                  </a:cubicBezTo>
                  <a:lnTo>
                    <a:pt x="501" y="186"/>
                  </a:lnTo>
                  <a:cubicBezTo>
                    <a:pt x="500" y="187"/>
                    <a:pt x="499" y="188"/>
                    <a:pt x="498" y="187"/>
                  </a:cubicBezTo>
                  <a:cubicBezTo>
                    <a:pt x="483" y="185"/>
                    <a:pt x="474" y="186"/>
                    <a:pt x="468" y="192"/>
                  </a:cubicBezTo>
                  <a:cubicBezTo>
                    <a:pt x="482" y="194"/>
                    <a:pt x="496" y="197"/>
                    <a:pt x="510" y="202"/>
                  </a:cubicBezTo>
                  <a:cubicBezTo>
                    <a:pt x="523" y="188"/>
                    <a:pt x="536" y="175"/>
                    <a:pt x="551" y="163"/>
                  </a:cubicBezTo>
                  <a:cubicBezTo>
                    <a:pt x="551" y="163"/>
                    <a:pt x="551" y="163"/>
                    <a:pt x="552" y="163"/>
                  </a:cubicBezTo>
                  <a:cubicBezTo>
                    <a:pt x="552" y="162"/>
                    <a:pt x="553" y="162"/>
                    <a:pt x="554" y="163"/>
                  </a:cubicBezTo>
                  <a:cubicBezTo>
                    <a:pt x="555" y="163"/>
                    <a:pt x="555" y="163"/>
                    <a:pt x="556" y="164"/>
                  </a:cubicBezTo>
                  <a:cubicBezTo>
                    <a:pt x="556" y="164"/>
                    <a:pt x="556" y="165"/>
                    <a:pt x="556" y="165"/>
                  </a:cubicBezTo>
                  <a:lnTo>
                    <a:pt x="583" y="244"/>
                  </a:lnTo>
                  <a:cubicBezTo>
                    <a:pt x="583" y="245"/>
                    <a:pt x="583" y="245"/>
                    <a:pt x="583" y="246"/>
                  </a:cubicBezTo>
                  <a:cubicBezTo>
                    <a:pt x="583" y="247"/>
                    <a:pt x="582" y="247"/>
                    <a:pt x="582" y="247"/>
                  </a:cubicBezTo>
                  <a:cubicBezTo>
                    <a:pt x="581" y="248"/>
                    <a:pt x="580" y="249"/>
                    <a:pt x="579" y="249"/>
                  </a:cubicBezTo>
                  <a:cubicBezTo>
                    <a:pt x="585" y="266"/>
                    <a:pt x="623" y="382"/>
                    <a:pt x="635" y="413"/>
                  </a:cubicBezTo>
                  <a:cubicBezTo>
                    <a:pt x="639" y="423"/>
                    <a:pt x="647" y="441"/>
                    <a:pt x="647" y="452"/>
                  </a:cubicBezTo>
                  <a:cubicBezTo>
                    <a:pt x="647" y="462"/>
                    <a:pt x="640" y="467"/>
                    <a:pt x="625" y="468"/>
                  </a:cubicBezTo>
                  <a:cubicBezTo>
                    <a:pt x="617" y="475"/>
                    <a:pt x="616" y="478"/>
                    <a:pt x="620" y="483"/>
                  </a:cubicBezTo>
                  <a:cubicBezTo>
                    <a:pt x="628" y="494"/>
                    <a:pt x="624" y="499"/>
                    <a:pt x="615" y="506"/>
                  </a:cubicBezTo>
                  <a:cubicBezTo>
                    <a:pt x="624" y="513"/>
                    <a:pt x="622" y="526"/>
                    <a:pt x="617" y="526"/>
                  </a:cubicBezTo>
                  <a:cubicBezTo>
                    <a:pt x="611" y="526"/>
                    <a:pt x="609" y="528"/>
                    <a:pt x="605" y="533"/>
                  </a:cubicBezTo>
                  <a:cubicBezTo>
                    <a:pt x="633" y="560"/>
                    <a:pt x="610" y="583"/>
                    <a:pt x="573" y="591"/>
                  </a:cubicBezTo>
                  <a:cubicBezTo>
                    <a:pt x="562" y="594"/>
                    <a:pt x="548" y="595"/>
                    <a:pt x="534" y="594"/>
                  </a:cubicBezTo>
                  <a:cubicBezTo>
                    <a:pt x="534" y="594"/>
                    <a:pt x="534" y="594"/>
                    <a:pt x="534" y="595"/>
                  </a:cubicBezTo>
                  <a:cubicBezTo>
                    <a:pt x="529" y="610"/>
                    <a:pt x="526" y="625"/>
                    <a:pt x="525" y="639"/>
                  </a:cubicBezTo>
                  <a:cubicBezTo>
                    <a:pt x="549" y="646"/>
                    <a:pt x="578" y="655"/>
                    <a:pt x="586" y="661"/>
                  </a:cubicBezTo>
                  <a:cubicBezTo>
                    <a:pt x="586" y="661"/>
                    <a:pt x="587" y="662"/>
                    <a:pt x="587" y="662"/>
                  </a:cubicBezTo>
                  <a:cubicBezTo>
                    <a:pt x="587" y="663"/>
                    <a:pt x="588" y="663"/>
                    <a:pt x="587" y="664"/>
                  </a:cubicBezTo>
                  <a:cubicBezTo>
                    <a:pt x="587" y="665"/>
                    <a:pt x="587" y="665"/>
                    <a:pt x="586" y="666"/>
                  </a:cubicBezTo>
                  <a:cubicBezTo>
                    <a:pt x="586" y="666"/>
                    <a:pt x="586" y="666"/>
                    <a:pt x="585" y="666"/>
                  </a:cubicBezTo>
                  <a:cubicBezTo>
                    <a:pt x="578" y="670"/>
                    <a:pt x="571" y="673"/>
                    <a:pt x="564" y="676"/>
                  </a:cubicBezTo>
                  <a:lnTo>
                    <a:pt x="564" y="676"/>
                  </a:lnTo>
                  <a:close/>
                  <a:moveTo>
                    <a:pt x="306" y="570"/>
                  </a:moveTo>
                  <a:lnTo>
                    <a:pt x="306" y="570"/>
                  </a:lnTo>
                  <a:cubicBezTo>
                    <a:pt x="306" y="570"/>
                    <a:pt x="306" y="570"/>
                    <a:pt x="306" y="571"/>
                  </a:cubicBezTo>
                  <a:cubicBezTo>
                    <a:pt x="308" y="577"/>
                    <a:pt x="309" y="584"/>
                    <a:pt x="309" y="592"/>
                  </a:cubicBezTo>
                  <a:cubicBezTo>
                    <a:pt x="326" y="581"/>
                    <a:pt x="321" y="561"/>
                    <a:pt x="316" y="552"/>
                  </a:cubicBezTo>
                  <a:cubicBezTo>
                    <a:pt x="312" y="555"/>
                    <a:pt x="307" y="558"/>
                    <a:pt x="303" y="560"/>
                  </a:cubicBezTo>
                  <a:cubicBezTo>
                    <a:pt x="304" y="563"/>
                    <a:pt x="305" y="566"/>
                    <a:pt x="306" y="570"/>
                  </a:cubicBezTo>
                  <a:lnTo>
                    <a:pt x="306" y="570"/>
                  </a:lnTo>
                  <a:close/>
                  <a:moveTo>
                    <a:pt x="302" y="575"/>
                  </a:moveTo>
                  <a:lnTo>
                    <a:pt x="302" y="575"/>
                  </a:lnTo>
                  <a:cubicBezTo>
                    <a:pt x="289" y="583"/>
                    <a:pt x="284" y="592"/>
                    <a:pt x="283" y="601"/>
                  </a:cubicBezTo>
                  <a:cubicBezTo>
                    <a:pt x="291" y="600"/>
                    <a:pt x="297" y="598"/>
                    <a:pt x="303" y="596"/>
                  </a:cubicBezTo>
                  <a:cubicBezTo>
                    <a:pt x="303" y="588"/>
                    <a:pt x="303" y="581"/>
                    <a:pt x="302" y="575"/>
                  </a:cubicBezTo>
                  <a:lnTo>
                    <a:pt x="302" y="575"/>
                  </a:lnTo>
                  <a:close/>
                  <a:moveTo>
                    <a:pt x="283" y="607"/>
                  </a:moveTo>
                  <a:lnTo>
                    <a:pt x="283" y="607"/>
                  </a:lnTo>
                  <a:cubicBezTo>
                    <a:pt x="283" y="610"/>
                    <a:pt x="284" y="614"/>
                    <a:pt x="286" y="617"/>
                  </a:cubicBezTo>
                  <a:cubicBezTo>
                    <a:pt x="325" y="617"/>
                    <a:pt x="354" y="578"/>
                    <a:pt x="333" y="540"/>
                  </a:cubicBezTo>
                  <a:cubicBezTo>
                    <a:pt x="329" y="543"/>
                    <a:pt x="325" y="546"/>
                    <a:pt x="321" y="549"/>
                  </a:cubicBezTo>
                  <a:cubicBezTo>
                    <a:pt x="329" y="563"/>
                    <a:pt x="335" y="601"/>
                    <a:pt x="283" y="607"/>
                  </a:cubicBezTo>
                  <a:lnTo>
                    <a:pt x="283" y="607"/>
                  </a:lnTo>
                  <a:close/>
                  <a:moveTo>
                    <a:pt x="289" y="623"/>
                  </a:moveTo>
                  <a:lnTo>
                    <a:pt x="289" y="623"/>
                  </a:lnTo>
                  <a:cubicBezTo>
                    <a:pt x="292" y="627"/>
                    <a:pt x="296" y="631"/>
                    <a:pt x="301" y="635"/>
                  </a:cubicBezTo>
                  <a:cubicBezTo>
                    <a:pt x="358" y="619"/>
                    <a:pt x="370" y="571"/>
                    <a:pt x="348" y="528"/>
                  </a:cubicBezTo>
                  <a:cubicBezTo>
                    <a:pt x="344" y="531"/>
                    <a:pt x="341" y="533"/>
                    <a:pt x="338" y="536"/>
                  </a:cubicBezTo>
                  <a:cubicBezTo>
                    <a:pt x="362" y="578"/>
                    <a:pt x="330" y="620"/>
                    <a:pt x="289" y="623"/>
                  </a:cubicBezTo>
                  <a:lnTo>
                    <a:pt x="289" y="623"/>
                  </a:lnTo>
                  <a:close/>
                  <a:moveTo>
                    <a:pt x="307" y="639"/>
                  </a:moveTo>
                  <a:lnTo>
                    <a:pt x="307" y="639"/>
                  </a:lnTo>
                  <a:cubicBezTo>
                    <a:pt x="312" y="643"/>
                    <a:pt x="318" y="645"/>
                    <a:pt x="325" y="647"/>
                  </a:cubicBezTo>
                  <a:cubicBezTo>
                    <a:pt x="395" y="612"/>
                    <a:pt x="378" y="539"/>
                    <a:pt x="362" y="514"/>
                  </a:cubicBezTo>
                  <a:cubicBezTo>
                    <a:pt x="359" y="517"/>
                    <a:pt x="355" y="521"/>
                    <a:pt x="352" y="524"/>
                  </a:cubicBezTo>
                  <a:cubicBezTo>
                    <a:pt x="376" y="569"/>
                    <a:pt x="365" y="620"/>
                    <a:pt x="307" y="639"/>
                  </a:cubicBezTo>
                  <a:lnTo>
                    <a:pt x="307" y="639"/>
                  </a:lnTo>
                  <a:close/>
                  <a:moveTo>
                    <a:pt x="527" y="353"/>
                  </a:moveTo>
                  <a:lnTo>
                    <a:pt x="527" y="353"/>
                  </a:lnTo>
                  <a:cubicBezTo>
                    <a:pt x="552" y="343"/>
                    <a:pt x="582" y="339"/>
                    <a:pt x="606" y="346"/>
                  </a:cubicBezTo>
                  <a:cubicBezTo>
                    <a:pt x="595" y="315"/>
                    <a:pt x="584" y="282"/>
                    <a:pt x="578" y="264"/>
                  </a:cubicBezTo>
                  <a:cubicBezTo>
                    <a:pt x="578" y="295"/>
                    <a:pt x="563" y="325"/>
                    <a:pt x="532" y="338"/>
                  </a:cubicBezTo>
                  <a:cubicBezTo>
                    <a:pt x="531" y="343"/>
                    <a:pt x="529" y="348"/>
                    <a:pt x="527" y="353"/>
                  </a:cubicBezTo>
                  <a:lnTo>
                    <a:pt x="527" y="353"/>
                  </a:lnTo>
                  <a:close/>
                  <a:moveTo>
                    <a:pt x="518" y="357"/>
                  </a:moveTo>
                  <a:lnTo>
                    <a:pt x="518" y="357"/>
                  </a:lnTo>
                  <a:cubicBezTo>
                    <a:pt x="518" y="357"/>
                    <a:pt x="518" y="357"/>
                    <a:pt x="519" y="356"/>
                  </a:cubicBezTo>
                  <a:cubicBezTo>
                    <a:pt x="523" y="350"/>
                    <a:pt x="525" y="343"/>
                    <a:pt x="527" y="336"/>
                  </a:cubicBezTo>
                  <a:cubicBezTo>
                    <a:pt x="527" y="335"/>
                    <a:pt x="527" y="335"/>
                    <a:pt x="527" y="335"/>
                  </a:cubicBezTo>
                  <a:cubicBezTo>
                    <a:pt x="528" y="328"/>
                    <a:pt x="529" y="321"/>
                    <a:pt x="528" y="314"/>
                  </a:cubicBezTo>
                  <a:cubicBezTo>
                    <a:pt x="528" y="314"/>
                    <a:pt x="528" y="314"/>
                    <a:pt x="528" y="313"/>
                  </a:cubicBezTo>
                  <a:cubicBezTo>
                    <a:pt x="528" y="308"/>
                    <a:pt x="527" y="303"/>
                    <a:pt x="526" y="298"/>
                  </a:cubicBezTo>
                  <a:cubicBezTo>
                    <a:pt x="523" y="302"/>
                    <a:pt x="519" y="306"/>
                    <a:pt x="516" y="310"/>
                  </a:cubicBezTo>
                  <a:cubicBezTo>
                    <a:pt x="517" y="328"/>
                    <a:pt x="513" y="348"/>
                    <a:pt x="494" y="365"/>
                  </a:cubicBezTo>
                  <a:cubicBezTo>
                    <a:pt x="495" y="371"/>
                    <a:pt x="495" y="377"/>
                    <a:pt x="494" y="382"/>
                  </a:cubicBezTo>
                  <a:cubicBezTo>
                    <a:pt x="505" y="374"/>
                    <a:pt x="513" y="366"/>
                    <a:pt x="518" y="357"/>
                  </a:cubicBezTo>
                  <a:lnTo>
                    <a:pt x="518" y="357"/>
                  </a:lnTo>
                  <a:close/>
                  <a:moveTo>
                    <a:pt x="374" y="525"/>
                  </a:moveTo>
                  <a:lnTo>
                    <a:pt x="374" y="525"/>
                  </a:lnTo>
                  <a:cubicBezTo>
                    <a:pt x="375" y="519"/>
                    <a:pt x="378" y="513"/>
                    <a:pt x="383" y="509"/>
                  </a:cubicBezTo>
                  <a:cubicBezTo>
                    <a:pt x="381" y="505"/>
                    <a:pt x="379" y="501"/>
                    <a:pt x="379" y="497"/>
                  </a:cubicBezTo>
                  <a:cubicBezTo>
                    <a:pt x="375" y="501"/>
                    <a:pt x="370" y="506"/>
                    <a:pt x="366" y="510"/>
                  </a:cubicBezTo>
                  <a:cubicBezTo>
                    <a:pt x="369" y="514"/>
                    <a:pt x="371" y="519"/>
                    <a:pt x="374" y="525"/>
                  </a:cubicBezTo>
                  <a:lnTo>
                    <a:pt x="374" y="525"/>
                  </a:lnTo>
                  <a:close/>
                  <a:moveTo>
                    <a:pt x="387" y="505"/>
                  </a:moveTo>
                  <a:lnTo>
                    <a:pt x="387" y="505"/>
                  </a:lnTo>
                  <a:cubicBezTo>
                    <a:pt x="391" y="503"/>
                    <a:pt x="394" y="501"/>
                    <a:pt x="399" y="500"/>
                  </a:cubicBezTo>
                  <a:cubicBezTo>
                    <a:pt x="396" y="494"/>
                    <a:pt x="394" y="487"/>
                    <a:pt x="394" y="479"/>
                  </a:cubicBezTo>
                  <a:cubicBezTo>
                    <a:pt x="390" y="483"/>
                    <a:pt x="387" y="487"/>
                    <a:pt x="383" y="491"/>
                  </a:cubicBezTo>
                  <a:cubicBezTo>
                    <a:pt x="384" y="496"/>
                    <a:pt x="385" y="501"/>
                    <a:pt x="387" y="505"/>
                  </a:cubicBezTo>
                  <a:lnTo>
                    <a:pt x="387" y="505"/>
                  </a:lnTo>
                  <a:close/>
                  <a:moveTo>
                    <a:pt x="253" y="527"/>
                  </a:moveTo>
                  <a:lnTo>
                    <a:pt x="253" y="527"/>
                  </a:lnTo>
                  <a:cubicBezTo>
                    <a:pt x="253" y="520"/>
                    <a:pt x="255" y="513"/>
                    <a:pt x="258" y="506"/>
                  </a:cubicBezTo>
                  <a:cubicBezTo>
                    <a:pt x="244" y="485"/>
                    <a:pt x="232" y="458"/>
                    <a:pt x="227" y="419"/>
                  </a:cubicBezTo>
                  <a:cubicBezTo>
                    <a:pt x="227" y="418"/>
                    <a:pt x="227" y="418"/>
                    <a:pt x="227" y="418"/>
                  </a:cubicBezTo>
                  <a:cubicBezTo>
                    <a:pt x="227" y="414"/>
                    <a:pt x="227" y="410"/>
                    <a:pt x="226" y="406"/>
                  </a:cubicBezTo>
                  <a:cubicBezTo>
                    <a:pt x="226" y="406"/>
                    <a:pt x="226" y="406"/>
                    <a:pt x="226" y="405"/>
                  </a:cubicBezTo>
                  <a:cubicBezTo>
                    <a:pt x="226" y="404"/>
                    <a:pt x="226" y="403"/>
                    <a:pt x="226" y="401"/>
                  </a:cubicBezTo>
                  <a:cubicBezTo>
                    <a:pt x="226" y="388"/>
                    <a:pt x="226" y="375"/>
                    <a:pt x="228" y="363"/>
                  </a:cubicBezTo>
                  <a:cubicBezTo>
                    <a:pt x="228" y="362"/>
                    <a:pt x="229" y="362"/>
                    <a:pt x="229" y="362"/>
                  </a:cubicBezTo>
                  <a:cubicBezTo>
                    <a:pt x="229" y="358"/>
                    <a:pt x="230" y="354"/>
                    <a:pt x="231" y="350"/>
                  </a:cubicBezTo>
                  <a:cubicBezTo>
                    <a:pt x="231" y="350"/>
                    <a:pt x="231" y="349"/>
                    <a:pt x="231" y="349"/>
                  </a:cubicBezTo>
                  <a:cubicBezTo>
                    <a:pt x="239" y="313"/>
                    <a:pt x="258" y="278"/>
                    <a:pt x="284" y="250"/>
                  </a:cubicBezTo>
                  <a:cubicBezTo>
                    <a:pt x="284" y="250"/>
                    <a:pt x="284" y="249"/>
                    <a:pt x="284" y="249"/>
                  </a:cubicBezTo>
                  <a:cubicBezTo>
                    <a:pt x="292" y="241"/>
                    <a:pt x="301" y="234"/>
                    <a:pt x="310" y="227"/>
                  </a:cubicBezTo>
                  <a:lnTo>
                    <a:pt x="310" y="227"/>
                  </a:lnTo>
                  <a:cubicBezTo>
                    <a:pt x="324" y="216"/>
                    <a:pt x="340" y="207"/>
                    <a:pt x="358" y="201"/>
                  </a:cubicBezTo>
                  <a:cubicBezTo>
                    <a:pt x="358" y="200"/>
                    <a:pt x="358" y="200"/>
                    <a:pt x="358" y="200"/>
                  </a:cubicBezTo>
                  <a:cubicBezTo>
                    <a:pt x="379" y="192"/>
                    <a:pt x="403" y="188"/>
                    <a:pt x="428" y="188"/>
                  </a:cubicBezTo>
                  <a:cubicBezTo>
                    <a:pt x="430" y="188"/>
                    <a:pt x="431" y="188"/>
                    <a:pt x="433" y="188"/>
                  </a:cubicBezTo>
                  <a:cubicBezTo>
                    <a:pt x="442" y="188"/>
                    <a:pt x="452" y="189"/>
                    <a:pt x="462" y="190"/>
                  </a:cubicBezTo>
                  <a:cubicBezTo>
                    <a:pt x="466" y="185"/>
                    <a:pt x="471" y="182"/>
                    <a:pt x="478" y="181"/>
                  </a:cubicBezTo>
                  <a:cubicBezTo>
                    <a:pt x="477" y="181"/>
                    <a:pt x="477" y="180"/>
                    <a:pt x="476" y="180"/>
                  </a:cubicBezTo>
                  <a:cubicBezTo>
                    <a:pt x="476" y="180"/>
                    <a:pt x="476" y="180"/>
                    <a:pt x="476" y="180"/>
                  </a:cubicBezTo>
                  <a:cubicBezTo>
                    <a:pt x="464" y="177"/>
                    <a:pt x="451" y="175"/>
                    <a:pt x="439" y="174"/>
                  </a:cubicBezTo>
                  <a:lnTo>
                    <a:pt x="439" y="174"/>
                  </a:lnTo>
                  <a:cubicBezTo>
                    <a:pt x="374" y="170"/>
                    <a:pt x="312" y="198"/>
                    <a:pt x="269" y="246"/>
                  </a:cubicBezTo>
                  <a:lnTo>
                    <a:pt x="269" y="246"/>
                  </a:lnTo>
                  <a:cubicBezTo>
                    <a:pt x="260" y="256"/>
                    <a:pt x="252" y="266"/>
                    <a:pt x="245" y="277"/>
                  </a:cubicBezTo>
                  <a:cubicBezTo>
                    <a:pt x="245" y="277"/>
                    <a:pt x="245" y="277"/>
                    <a:pt x="245" y="277"/>
                  </a:cubicBezTo>
                  <a:cubicBezTo>
                    <a:pt x="238" y="288"/>
                    <a:pt x="233" y="298"/>
                    <a:pt x="228" y="310"/>
                  </a:cubicBezTo>
                  <a:cubicBezTo>
                    <a:pt x="228" y="310"/>
                    <a:pt x="228" y="310"/>
                    <a:pt x="228" y="310"/>
                  </a:cubicBezTo>
                  <a:cubicBezTo>
                    <a:pt x="223" y="321"/>
                    <a:pt x="219" y="333"/>
                    <a:pt x="217" y="345"/>
                  </a:cubicBezTo>
                  <a:cubicBezTo>
                    <a:pt x="206" y="391"/>
                    <a:pt x="210" y="442"/>
                    <a:pt x="235" y="494"/>
                  </a:cubicBezTo>
                  <a:lnTo>
                    <a:pt x="235" y="494"/>
                  </a:lnTo>
                  <a:cubicBezTo>
                    <a:pt x="240" y="505"/>
                    <a:pt x="246" y="516"/>
                    <a:pt x="253" y="527"/>
                  </a:cubicBezTo>
                  <a:lnTo>
                    <a:pt x="253" y="527"/>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2" name="Freeform 8">
              <a:extLst>
                <a:ext uri="{FF2B5EF4-FFF2-40B4-BE49-F238E27FC236}">
                  <a16:creationId xmlns:a16="http://schemas.microsoft.com/office/drawing/2014/main" id="{F1AA4C57-F564-9D30-8972-9143A104F615}"/>
                </a:ext>
              </a:extLst>
            </p:cNvPr>
            <p:cNvSpPr>
              <a:spLocks noEditPoints="1"/>
            </p:cNvSpPr>
            <p:nvPr userDrawn="1"/>
          </p:nvSpPr>
          <p:spPr bwMode="auto">
            <a:xfrm>
              <a:off x="7688263" y="465138"/>
              <a:ext cx="273050" cy="304800"/>
            </a:xfrm>
            <a:custGeom>
              <a:avLst/>
              <a:gdLst>
                <a:gd name="T0" fmla="*/ 31 w 337"/>
                <a:gd name="T1" fmla="*/ 334 h 370"/>
                <a:gd name="T2" fmla="*/ 55 w 337"/>
                <a:gd name="T3" fmla="*/ 309 h 370"/>
                <a:gd name="T4" fmla="*/ 27 w 337"/>
                <a:gd name="T5" fmla="*/ 282 h 370"/>
                <a:gd name="T6" fmla="*/ 8 w 337"/>
                <a:gd name="T7" fmla="*/ 272 h 370"/>
                <a:gd name="T8" fmla="*/ 31 w 337"/>
                <a:gd name="T9" fmla="*/ 333 h 370"/>
                <a:gd name="T10" fmla="*/ 58 w 337"/>
                <a:gd name="T11" fmla="*/ 370 h 370"/>
                <a:gd name="T12" fmla="*/ 303 w 337"/>
                <a:gd name="T13" fmla="*/ 58 h 370"/>
                <a:gd name="T14" fmla="*/ 58 w 337"/>
                <a:gd name="T15" fmla="*/ 370 h 370"/>
                <a:gd name="T16" fmla="*/ 325 w 337"/>
                <a:gd name="T17" fmla="*/ 18 h 370"/>
                <a:gd name="T18" fmla="*/ 327 w 337"/>
                <a:gd name="T19" fmla="*/ 60 h 370"/>
                <a:gd name="T20" fmla="*/ 322 w 337"/>
                <a:gd name="T21" fmla="*/ 40 h 370"/>
                <a:gd name="T22" fmla="*/ 325 w 337"/>
                <a:gd name="T23" fmla="*/ 18 h 370"/>
                <a:gd name="T24" fmla="*/ 41 w 337"/>
                <a:gd name="T25" fmla="*/ 347 h 370"/>
                <a:gd name="T26" fmla="*/ 186 w 337"/>
                <a:gd name="T27" fmla="*/ 194 h 370"/>
                <a:gd name="T28" fmla="*/ 323 w 337"/>
                <a:gd name="T29" fmla="*/ 13 h 370"/>
                <a:gd name="T30" fmla="*/ 267 w 337"/>
                <a:gd name="T31" fmla="*/ 53 h 370"/>
                <a:gd name="T32" fmla="*/ 145 w 337"/>
                <a:gd name="T33" fmla="*/ 232 h 370"/>
                <a:gd name="T34" fmla="*/ 114 w 337"/>
                <a:gd name="T35" fmla="*/ 274 h 370"/>
                <a:gd name="T36" fmla="*/ 92 w 337"/>
                <a:gd name="T37" fmla="*/ 299 h 370"/>
                <a:gd name="T38" fmla="*/ 75 w 337"/>
                <a:gd name="T39" fmla="*/ 317 h 370"/>
                <a:gd name="T40" fmla="*/ 85 w 337"/>
                <a:gd name="T41" fmla="*/ 299 h 370"/>
                <a:gd name="T42" fmla="*/ 31 w 337"/>
                <a:gd name="T43" fmla="*/ 279 h 370"/>
                <a:gd name="T44" fmla="*/ 73 w 337"/>
                <a:gd name="T45" fmla="*/ 312 h 370"/>
                <a:gd name="T46" fmla="*/ 102 w 337"/>
                <a:gd name="T47" fmla="*/ 279 h 370"/>
                <a:gd name="T48" fmla="*/ 90 w 337"/>
                <a:gd name="T49" fmla="*/ 294 h 370"/>
                <a:gd name="T50" fmla="*/ 110 w 337"/>
                <a:gd name="T51" fmla="*/ 270 h 370"/>
                <a:gd name="T52" fmla="*/ 89 w 337"/>
                <a:gd name="T53" fmla="*/ 226 h 370"/>
                <a:gd name="T54" fmla="*/ 82 w 337"/>
                <a:gd name="T55" fmla="*/ 226 h 370"/>
                <a:gd name="T56" fmla="*/ 102 w 337"/>
                <a:gd name="T57" fmla="*/ 211 h 370"/>
                <a:gd name="T58" fmla="*/ 144 w 337"/>
                <a:gd name="T59" fmla="*/ 199 h 370"/>
                <a:gd name="T60" fmla="*/ 110 w 337"/>
                <a:gd name="T61" fmla="*/ 270 h 370"/>
                <a:gd name="T62" fmla="*/ 128 w 337"/>
                <a:gd name="T63" fmla="*/ 246 h 370"/>
                <a:gd name="T64" fmla="*/ 109 w 337"/>
                <a:gd name="T65" fmla="*/ 214 h 370"/>
                <a:gd name="T66" fmla="*/ 144 w 337"/>
                <a:gd name="T67" fmla="*/ 224 h 370"/>
                <a:gd name="T68" fmla="*/ 153 w 337"/>
                <a:gd name="T69" fmla="*/ 204 h 370"/>
                <a:gd name="T70" fmla="*/ 144 w 337"/>
                <a:gd name="T71" fmla="*/ 224 h 370"/>
                <a:gd name="T72" fmla="*/ 171 w 337"/>
                <a:gd name="T73" fmla="*/ 183 h 370"/>
                <a:gd name="T74" fmla="*/ 154 w 337"/>
                <a:gd name="T75" fmla="*/ 199 h 370"/>
                <a:gd name="T76" fmla="*/ 159 w 337"/>
                <a:gd name="T77" fmla="*/ 202 h 370"/>
                <a:gd name="T78" fmla="*/ 183 w 337"/>
                <a:gd name="T79" fmla="*/ 164 h 370"/>
                <a:gd name="T80" fmla="*/ 94 w 337"/>
                <a:gd name="T81" fmla="*/ 175 h 370"/>
                <a:gd name="T82" fmla="*/ 174 w 337"/>
                <a:gd name="T83" fmla="*/ 178 h 370"/>
                <a:gd name="T84" fmla="*/ 193 w 337"/>
                <a:gd name="T85" fmla="*/ 148 h 370"/>
                <a:gd name="T86" fmla="*/ 54 w 337"/>
                <a:gd name="T87" fmla="*/ 148 h 370"/>
                <a:gd name="T88" fmla="*/ 186 w 337"/>
                <a:gd name="T89" fmla="*/ 159 h 370"/>
                <a:gd name="T90" fmla="*/ 204 w 337"/>
                <a:gd name="T91" fmla="*/ 131 h 370"/>
                <a:gd name="T92" fmla="*/ 110 w 337"/>
                <a:gd name="T93" fmla="*/ 123 h 370"/>
                <a:gd name="T94" fmla="*/ 42 w 337"/>
                <a:gd name="T95" fmla="*/ 99 h 370"/>
                <a:gd name="T96" fmla="*/ 113 w 337"/>
                <a:gd name="T97" fmla="*/ 13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7" h="370">
                  <a:moveTo>
                    <a:pt x="31" y="333"/>
                  </a:moveTo>
                  <a:lnTo>
                    <a:pt x="31" y="333"/>
                  </a:lnTo>
                  <a:cubicBezTo>
                    <a:pt x="31" y="334"/>
                    <a:pt x="31" y="334"/>
                    <a:pt x="31" y="334"/>
                  </a:cubicBezTo>
                  <a:cubicBezTo>
                    <a:pt x="33" y="337"/>
                    <a:pt x="35" y="340"/>
                    <a:pt x="37" y="343"/>
                  </a:cubicBezTo>
                  <a:cubicBezTo>
                    <a:pt x="48" y="334"/>
                    <a:pt x="59" y="325"/>
                    <a:pt x="68" y="316"/>
                  </a:cubicBezTo>
                  <a:cubicBezTo>
                    <a:pt x="64" y="313"/>
                    <a:pt x="59" y="311"/>
                    <a:pt x="55" y="309"/>
                  </a:cubicBezTo>
                  <a:cubicBezTo>
                    <a:pt x="48" y="316"/>
                    <a:pt x="42" y="320"/>
                    <a:pt x="29" y="320"/>
                  </a:cubicBezTo>
                  <a:cubicBezTo>
                    <a:pt x="27" y="320"/>
                    <a:pt x="26" y="318"/>
                    <a:pt x="27" y="316"/>
                  </a:cubicBezTo>
                  <a:cubicBezTo>
                    <a:pt x="29" y="309"/>
                    <a:pt x="27" y="291"/>
                    <a:pt x="27" y="282"/>
                  </a:cubicBezTo>
                  <a:cubicBezTo>
                    <a:pt x="26" y="280"/>
                    <a:pt x="25" y="278"/>
                    <a:pt x="24" y="276"/>
                  </a:cubicBezTo>
                  <a:cubicBezTo>
                    <a:pt x="20" y="277"/>
                    <a:pt x="16" y="277"/>
                    <a:pt x="10" y="277"/>
                  </a:cubicBezTo>
                  <a:cubicBezTo>
                    <a:pt x="7" y="277"/>
                    <a:pt x="6" y="274"/>
                    <a:pt x="8" y="272"/>
                  </a:cubicBezTo>
                  <a:cubicBezTo>
                    <a:pt x="17" y="264"/>
                    <a:pt x="16" y="253"/>
                    <a:pt x="17" y="238"/>
                  </a:cubicBezTo>
                  <a:cubicBezTo>
                    <a:pt x="12" y="241"/>
                    <a:pt x="4" y="247"/>
                    <a:pt x="0" y="249"/>
                  </a:cubicBezTo>
                  <a:cubicBezTo>
                    <a:pt x="4" y="288"/>
                    <a:pt x="17" y="313"/>
                    <a:pt x="31" y="333"/>
                  </a:cubicBezTo>
                  <a:lnTo>
                    <a:pt x="31" y="333"/>
                  </a:lnTo>
                  <a:close/>
                  <a:moveTo>
                    <a:pt x="58" y="370"/>
                  </a:moveTo>
                  <a:lnTo>
                    <a:pt x="58" y="370"/>
                  </a:lnTo>
                  <a:cubicBezTo>
                    <a:pt x="173" y="293"/>
                    <a:pt x="218" y="153"/>
                    <a:pt x="321" y="65"/>
                  </a:cubicBezTo>
                  <a:lnTo>
                    <a:pt x="306" y="62"/>
                  </a:lnTo>
                  <a:cubicBezTo>
                    <a:pt x="303" y="61"/>
                    <a:pt x="303" y="61"/>
                    <a:pt x="303" y="58"/>
                  </a:cubicBezTo>
                  <a:lnTo>
                    <a:pt x="306" y="37"/>
                  </a:lnTo>
                  <a:cubicBezTo>
                    <a:pt x="211" y="133"/>
                    <a:pt x="158" y="292"/>
                    <a:pt x="50" y="360"/>
                  </a:cubicBezTo>
                  <a:cubicBezTo>
                    <a:pt x="53" y="363"/>
                    <a:pt x="55" y="366"/>
                    <a:pt x="58" y="370"/>
                  </a:cubicBezTo>
                  <a:lnTo>
                    <a:pt x="58" y="370"/>
                  </a:lnTo>
                  <a:close/>
                  <a:moveTo>
                    <a:pt x="325" y="18"/>
                  </a:moveTo>
                  <a:lnTo>
                    <a:pt x="325" y="18"/>
                  </a:lnTo>
                  <a:cubicBezTo>
                    <a:pt x="321" y="22"/>
                    <a:pt x="316" y="26"/>
                    <a:pt x="312" y="30"/>
                  </a:cubicBezTo>
                  <a:lnTo>
                    <a:pt x="309" y="57"/>
                  </a:lnTo>
                  <a:lnTo>
                    <a:pt x="327" y="60"/>
                  </a:lnTo>
                  <a:cubicBezTo>
                    <a:pt x="330" y="58"/>
                    <a:pt x="333" y="55"/>
                    <a:pt x="337" y="52"/>
                  </a:cubicBezTo>
                  <a:lnTo>
                    <a:pt x="334" y="46"/>
                  </a:lnTo>
                  <a:cubicBezTo>
                    <a:pt x="329" y="47"/>
                    <a:pt x="324" y="45"/>
                    <a:pt x="322" y="40"/>
                  </a:cubicBezTo>
                  <a:cubicBezTo>
                    <a:pt x="320" y="34"/>
                    <a:pt x="323" y="29"/>
                    <a:pt x="328" y="27"/>
                  </a:cubicBezTo>
                  <a:lnTo>
                    <a:pt x="325" y="18"/>
                  </a:lnTo>
                  <a:lnTo>
                    <a:pt x="325" y="18"/>
                  </a:lnTo>
                  <a:close/>
                  <a:moveTo>
                    <a:pt x="75" y="317"/>
                  </a:moveTo>
                  <a:lnTo>
                    <a:pt x="75" y="317"/>
                  </a:lnTo>
                  <a:cubicBezTo>
                    <a:pt x="64" y="328"/>
                    <a:pt x="53" y="338"/>
                    <a:pt x="41" y="347"/>
                  </a:cubicBezTo>
                  <a:lnTo>
                    <a:pt x="41" y="348"/>
                  </a:lnTo>
                  <a:cubicBezTo>
                    <a:pt x="43" y="351"/>
                    <a:pt x="45" y="353"/>
                    <a:pt x="47" y="355"/>
                  </a:cubicBezTo>
                  <a:cubicBezTo>
                    <a:pt x="103" y="320"/>
                    <a:pt x="145" y="259"/>
                    <a:pt x="186" y="194"/>
                  </a:cubicBezTo>
                  <a:cubicBezTo>
                    <a:pt x="221" y="138"/>
                    <a:pt x="259" y="75"/>
                    <a:pt x="307" y="27"/>
                  </a:cubicBezTo>
                  <a:cubicBezTo>
                    <a:pt x="307" y="27"/>
                    <a:pt x="308" y="27"/>
                    <a:pt x="308" y="26"/>
                  </a:cubicBezTo>
                  <a:cubicBezTo>
                    <a:pt x="313" y="22"/>
                    <a:pt x="318" y="17"/>
                    <a:pt x="323" y="13"/>
                  </a:cubicBezTo>
                  <a:lnTo>
                    <a:pt x="319" y="0"/>
                  </a:lnTo>
                  <a:cubicBezTo>
                    <a:pt x="300" y="15"/>
                    <a:pt x="283" y="33"/>
                    <a:pt x="267" y="52"/>
                  </a:cubicBezTo>
                  <a:cubicBezTo>
                    <a:pt x="267" y="52"/>
                    <a:pt x="267" y="53"/>
                    <a:pt x="267" y="53"/>
                  </a:cubicBezTo>
                  <a:cubicBezTo>
                    <a:pt x="236" y="90"/>
                    <a:pt x="210" y="132"/>
                    <a:pt x="185" y="171"/>
                  </a:cubicBezTo>
                  <a:cubicBezTo>
                    <a:pt x="172" y="191"/>
                    <a:pt x="159" y="212"/>
                    <a:pt x="145" y="232"/>
                  </a:cubicBezTo>
                  <a:cubicBezTo>
                    <a:pt x="145" y="232"/>
                    <a:pt x="145" y="232"/>
                    <a:pt x="145" y="232"/>
                  </a:cubicBezTo>
                  <a:cubicBezTo>
                    <a:pt x="139" y="241"/>
                    <a:pt x="133" y="249"/>
                    <a:pt x="127" y="256"/>
                  </a:cubicBezTo>
                  <a:cubicBezTo>
                    <a:pt x="127" y="257"/>
                    <a:pt x="127" y="257"/>
                    <a:pt x="127" y="257"/>
                  </a:cubicBezTo>
                  <a:cubicBezTo>
                    <a:pt x="122" y="263"/>
                    <a:pt x="118" y="269"/>
                    <a:pt x="114" y="274"/>
                  </a:cubicBezTo>
                  <a:cubicBezTo>
                    <a:pt x="113" y="274"/>
                    <a:pt x="113" y="275"/>
                    <a:pt x="113" y="275"/>
                  </a:cubicBezTo>
                  <a:cubicBezTo>
                    <a:pt x="107" y="283"/>
                    <a:pt x="100" y="291"/>
                    <a:pt x="93" y="298"/>
                  </a:cubicBezTo>
                  <a:cubicBezTo>
                    <a:pt x="93" y="299"/>
                    <a:pt x="93" y="299"/>
                    <a:pt x="92" y="299"/>
                  </a:cubicBezTo>
                  <a:cubicBezTo>
                    <a:pt x="87" y="305"/>
                    <a:pt x="81" y="311"/>
                    <a:pt x="75" y="317"/>
                  </a:cubicBezTo>
                  <a:lnTo>
                    <a:pt x="75" y="317"/>
                  </a:lnTo>
                  <a:lnTo>
                    <a:pt x="75" y="317"/>
                  </a:lnTo>
                  <a:close/>
                  <a:moveTo>
                    <a:pt x="73" y="312"/>
                  </a:moveTo>
                  <a:lnTo>
                    <a:pt x="73" y="312"/>
                  </a:lnTo>
                  <a:cubicBezTo>
                    <a:pt x="77" y="307"/>
                    <a:pt x="81" y="303"/>
                    <a:pt x="85" y="299"/>
                  </a:cubicBezTo>
                  <a:cubicBezTo>
                    <a:pt x="59" y="295"/>
                    <a:pt x="44" y="282"/>
                    <a:pt x="39" y="267"/>
                  </a:cubicBezTo>
                  <a:cubicBezTo>
                    <a:pt x="35" y="270"/>
                    <a:pt x="32" y="273"/>
                    <a:pt x="29" y="274"/>
                  </a:cubicBezTo>
                  <a:cubicBezTo>
                    <a:pt x="30" y="276"/>
                    <a:pt x="31" y="277"/>
                    <a:pt x="31" y="279"/>
                  </a:cubicBezTo>
                  <a:cubicBezTo>
                    <a:pt x="32" y="279"/>
                    <a:pt x="32" y="279"/>
                    <a:pt x="32" y="280"/>
                  </a:cubicBezTo>
                  <a:cubicBezTo>
                    <a:pt x="43" y="297"/>
                    <a:pt x="55" y="302"/>
                    <a:pt x="73" y="312"/>
                  </a:cubicBezTo>
                  <a:lnTo>
                    <a:pt x="73" y="312"/>
                  </a:lnTo>
                  <a:close/>
                  <a:moveTo>
                    <a:pt x="90" y="294"/>
                  </a:moveTo>
                  <a:lnTo>
                    <a:pt x="90" y="294"/>
                  </a:lnTo>
                  <a:cubicBezTo>
                    <a:pt x="94" y="289"/>
                    <a:pt x="98" y="284"/>
                    <a:pt x="102" y="279"/>
                  </a:cubicBezTo>
                  <a:cubicBezTo>
                    <a:pt x="54" y="293"/>
                    <a:pt x="24" y="217"/>
                    <a:pt x="106" y="186"/>
                  </a:cubicBezTo>
                  <a:cubicBezTo>
                    <a:pt x="100" y="184"/>
                    <a:pt x="94" y="182"/>
                    <a:pt x="88" y="179"/>
                  </a:cubicBezTo>
                  <a:cubicBezTo>
                    <a:pt x="35" y="203"/>
                    <a:pt x="17" y="284"/>
                    <a:pt x="90" y="294"/>
                  </a:cubicBezTo>
                  <a:lnTo>
                    <a:pt x="90" y="294"/>
                  </a:lnTo>
                  <a:close/>
                  <a:moveTo>
                    <a:pt x="110" y="270"/>
                  </a:moveTo>
                  <a:lnTo>
                    <a:pt x="110" y="270"/>
                  </a:lnTo>
                  <a:cubicBezTo>
                    <a:pt x="114" y="265"/>
                    <a:pt x="118" y="260"/>
                    <a:pt x="122" y="254"/>
                  </a:cubicBezTo>
                  <a:cubicBezTo>
                    <a:pt x="124" y="240"/>
                    <a:pt x="120" y="224"/>
                    <a:pt x="103" y="216"/>
                  </a:cubicBezTo>
                  <a:cubicBezTo>
                    <a:pt x="98" y="219"/>
                    <a:pt x="93" y="222"/>
                    <a:pt x="89" y="226"/>
                  </a:cubicBezTo>
                  <a:cubicBezTo>
                    <a:pt x="115" y="230"/>
                    <a:pt x="115" y="263"/>
                    <a:pt x="91" y="263"/>
                  </a:cubicBezTo>
                  <a:cubicBezTo>
                    <a:pt x="72" y="263"/>
                    <a:pt x="73" y="239"/>
                    <a:pt x="81" y="227"/>
                  </a:cubicBezTo>
                  <a:cubicBezTo>
                    <a:pt x="81" y="227"/>
                    <a:pt x="82" y="226"/>
                    <a:pt x="82" y="226"/>
                  </a:cubicBezTo>
                  <a:lnTo>
                    <a:pt x="82" y="226"/>
                  </a:lnTo>
                  <a:cubicBezTo>
                    <a:pt x="86" y="221"/>
                    <a:pt x="92" y="216"/>
                    <a:pt x="101" y="211"/>
                  </a:cubicBezTo>
                  <a:cubicBezTo>
                    <a:pt x="101" y="211"/>
                    <a:pt x="101" y="211"/>
                    <a:pt x="102" y="211"/>
                  </a:cubicBezTo>
                  <a:cubicBezTo>
                    <a:pt x="108" y="208"/>
                    <a:pt x="116" y="205"/>
                    <a:pt x="125" y="203"/>
                  </a:cubicBezTo>
                  <a:cubicBezTo>
                    <a:pt x="125" y="202"/>
                    <a:pt x="126" y="202"/>
                    <a:pt x="126" y="202"/>
                  </a:cubicBezTo>
                  <a:cubicBezTo>
                    <a:pt x="131" y="201"/>
                    <a:pt x="137" y="200"/>
                    <a:pt x="144" y="199"/>
                  </a:cubicBezTo>
                  <a:cubicBezTo>
                    <a:pt x="139" y="197"/>
                    <a:pt x="133" y="195"/>
                    <a:pt x="127" y="193"/>
                  </a:cubicBezTo>
                  <a:cubicBezTo>
                    <a:pt x="123" y="192"/>
                    <a:pt x="119" y="190"/>
                    <a:pt x="115" y="189"/>
                  </a:cubicBezTo>
                  <a:cubicBezTo>
                    <a:pt x="26" y="218"/>
                    <a:pt x="62" y="296"/>
                    <a:pt x="110" y="270"/>
                  </a:cubicBezTo>
                  <a:lnTo>
                    <a:pt x="110" y="270"/>
                  </a:lnTo>
                  <a:close/>
                  <a:moveTo>
                    <a:pt x="128" y="246"/>
                  </a:moveTo>
                  <a:lnTo>
                    <a:pt x="128" y="246"/>
                  </a:lnTo>
                  <a:cubicBezTo>
                    <a:pt x="132" y="241"/>
                    <a:pt x="136" y="235"/>
                    <a:pt x="140" y="230"/>
                  </a:cubicBezTo>
                  <a:cubicBezTo>
                    <a:pt x="139" y="225"/>
                    <a:pt x="133" y="215"/>
                    <a:pt x="125" y="208"/>
                  </a:cubicBezTo>
                  <a:cubicBezTo>
                    <a:pt x="120" y="210"/>
                    <a:pt x="114" y="211"/>
                    <a:pt x="109" y="214"/>
                  </a:cubicBezTo>
                  <a:cubicBezTo>
                    <a:pt x="123" y="221"/>
                    <a:pt x="128" y="234"/>
                    <a:pt x="128" y="246"/>
                  </a:cubicBezTo>
                  <a:lnTo>
                    <a:pt x="128" y="246"/>
                  </a:lnTo>
                  <a:close/>
                  <a:moveTo>
                    <a:pt x="144" y="224"/>
                  </a:moveTo>
                  <a:lnTo>
                    <a:pt x="144" y="224"/>
                  </a:lnTo>
                  <a:cubicBezTo>
                    <a:pt x="148" y="218"/>
                    <a:pt x="152" y="212"/>
                    <a:pt x="156" y="206"/>
                  </a:cubicBezTo>
                  <a:cubicBezTo>
                    <a:pt x="155" y="205"/>
                    <a:pt x="154" y="205"/>
                    <a:pt x="153" y="204"/>
                  </a:cubicBezTo>
                  <a:cubicBezTo>
                    <a:pt x="147" y="205"/>
                    <a:pt x="140" y="205"/>
                    <a:pt x="132" y="207"/>
                  </a:cubicBezTo>
                  <a:cubicBezTo>
                    <a:pt x="137" y="212"/>
                    <a:pt x="141" y="219"/>
                    <a:pt x="144" y="224"/>
                  </a:cubicBezTo>
                  <a:lnTo>
                    <a:pt x="144" y="224"/>
                  </a:lnTo>
                  <a:close/>
                  <a:moveTo>
                    <a:pt x="159" y="202"/>
                  </a:moveTo>
                  <a:lnTo>
                    <a:pt x="159" y="202"/>
                  </a:lnTo>
                  <a:cubicBezTo>
                    <a:pt x="163" y="195"/>
                    <a:pt x="167" y="189"/>
                    <a:pt x="171" y="183"/>
                  </a:cubicBezTo>
                  <a:cubicBezTo>
                    <a:pt x="156" y="179"/>
                    <a:pt x="127" y="181"/>
                    <a:pt x="110" y="181"/>
                  </a:cubicBezTo>
                  <a:cubicBezTo>
                    <a:pt x="116" y="184"/>
                    <a:pt x="122" y="186"/>
                    <a:pt x="129" y="188"/>
                  </a:cubicBezTo>
                  <a:cubicBezTo>
                    <a:pt x="138" y="191"/>
                    <a:pt x="147" y="194"/>
                    <a:pt x="154" y="199"/>
                  </a:cubicBezTo>
                  <a:cubicBezTo>
                    <a:pt x="155" y="199"/>
                    <a:pt x="155" y="199"/>
                    <a:pt x="155" y="199"/>
                  </a:cubicBezTo>
                  <a:cubicBezTo>
                    <a:pt x="156" y="200"/>
                    <a:pt x="158" y="201"/>
                    <a:pt x="159" y="202"/>
                  </a:cubicBezTo>
                  <a:lnTo>
                    <a:pt x="159" y="202"/>
                  </a:lnTo>
                  <a:close/>
                  <a:moveTo>
                    <a:pt x="174" y="178"/>
                  </a:moveTo>
                  <a:lnTo>
                    <a:pt x="174" y="178"/>
                  </a:lnTo>
                  <a:cubicBezTo>
                    <a:pt x="177" y="173"/>
                    <a:pt x="180" y="169"/>
                    <a:pt x="183" y="164"/>
                  </a:cubicBezTo>
                  <a:cubicBezTo>
                    <a:pt x="166" y="159"/>
                    <a:pt x="138" y="160"/>
                    <a:pt x="121" y="160"/>
                  </a:cubicBezTo>
                  <a:cubicBezTo>
                    <a:pt x="100" y="161"/>
                    <a:pt x="79" y="161"/>
                    <a:pt x="62" y="157"/>
                  </a:cubicBezTo>
                  <a:cubicBezTo>
                    <a:pt x="71" y="165"/>
                    <a:pt x="82" y="170"/>
                    <a:pt x="94" y="175"/>
                  </a:cubicBezTo>
                  <a:cubicBezTo>
                    <a:pt x="102" y="177"/>
                    <a:pt x="123" y="175"/>
                    <a:pt x="130" y="175"/>
                  </a:cubicBezTo>
                  <a:cubicBezTo>
                    <a:pt x="146" y="175"/>
                    <a:pt x="163" y="175"/>
                    <a:pt x="174" y="178"/>
                  </a:cubicBezTo>
                  <a:lnTo>
                    <a:pt x="174" y="178"/>
                  </a:lnTo>
                  <a:close/>
                  <a:moveTo>
                    <a:pt x="186" y="159"/>
                  </a:moveTo>
                  <a:lnTo>
                    <a:pt x="186" y="159"/>
                  </a:lnTo>
                  <a:cubicBezTo>
                    <a:pt x="188" y="155"/>
                    <a:pt x="191" y="152"/>
                    <a:pt x="193" y="148"/>
                  </a:cubicBezTo>
                  <a:cubicBezTo>
                    <a:pt x="171" y="139"/>
                    <a:pt x="136" y="142"/>
                    <a:pt x="113" y="142"/>
                  </a:cubicBezTo>
                  <a:cubicBezTo>
                    <a:pt x="87" y="142"/>
                    <a:pt x="60" y="141"/>
                    <a:pt x="43" y="126"/>
                  </a:cubicBezTo>
                  <a:cubicBezTo>
                    <a:pt x="46" y="135"/>
                    <a:pt x="50" y="142"/>
                    <a:pt x="54" y="148"/>
                  </a:cubicBezTo>
                  <a:cubicBezTo>
                    <a:pt x="80" y="159"/>
                    <a:pt x="128" y="153"/>
                    <a:pt x="158" y="155"/>
                  </a:cubicBezTo>
                  <a:cubicBezTo>
                    <a:pt x="168" y="155"/>
                    <a:pt x="178" y="156"/>
                    <a:pt x="186" y="159"/>
                  </a:cubicBezTo>
                  <a:lnTo>
                    <a:pt x="186" y="159"/>
                  </a:lnTo>
                  <a:close/>
                  <a:moveTo>
                    <a:pt x="196" y="143"/>
                  </a:moveTo>
                  <a:lnTo>
                    <a:pt x="196" y="143"/>
                  </a:lnTo>
                  <a:cubicBezTo>
                    <a:pt x="199" y="139"/>
                    <a:pt x="201" y="135"/>
                    <a:pt x="204" y="131"/>
                  </a:cubicBezTo>
                  <a:cubicBezTo>
                    <a:pt x="195" y="128"/>
                    <a:pt x="187" y="126"/>
                    <a:pt x="178" y="125"/>
                  </a:cubicBezTo>
                  <a:cubicBezTo>
                    <a:pt x="178" y="125"/>
                    <a:pt x="178" y="125"/>
                    <a:pt x="177" y="125"/>
                  </a:cubicBezTo>
                  <a:cubicBezTo>
                    <a:pt x="155" y="121"/>
                    <a:pt x="133" y="122"/>
                    <a:pt x="110" y="123"/>
                  </a:cubicBezTo>
                  <a:cubicBezTo>
                    <a:pt x="95" y="123"/>
                    <a:pt x="81" y="122"/>
                    <a:pt x="69" y="118"/>
                  </a:cubicBezTo>
                  <a:cubicBezTo>
                    <a:pt x="68" y="118"/>
                    <a:pt x="68" y="118"/>
                    <a:pt x="68" y="118"/>
                  </a:cubicBezTo>
                  <a:cubicBezTo>
                    <a:pt x="58" y="115"/>
                    <a:pt x="49" y="109"/>
                    <a:pt x="42" y="99"/>
                  </a:cubicBezTo>
                  <a:cubicBezTo>
                    <a:pt x="41" y="100"/>
                    <a:pt x="40" y="101"/>
                    <a:pt x="39" y="102"/>
                  </a:cubicBezTo>
                  <a:cubicBezTo>
                    <a:pt x="40" y="107"/>
                    <a:pt x="40" y="111"/>
                    <a:pt x="41" y="115"/>
                  </a:cubicBezTo>
                  <a:cubicBezTo>
                    <a:pt x="55" y="134"/>
                    <a:pt x="83" y="137"/>
                    <a:pt x="113" y="137"/>
                  </a:cubicBezTo>
                  <a:cubicBezTo>
                    <a:pt x="138" y="137"/>
                    <a:pt x="173" y="133"/>
                    <a:pt x="196" y="143"/>
                  </a:cubicBezTo>
                  <a:lnTo>
                    <a:pt x="196" y="143"/>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3" name="Freeform 9">
              <a:extLst>
                <a:ext uri="{FF2B5EF4-FFF2-40B4-BE49-F238E27FC236}">
                  <a16:creationId xmlns:a16="http://schemas.microsoft.com/office/drawing/2014/main" id="{88ED9D6D-B335-8396-2289-7DD61F9A0611}"/>
                </a:ext>
              </a:extLst>
            </p:cNvPr>
            <p:cNvSpPr>
              <a:spLocks noEditPoints="1"/>
            </p:cNvSpPr>
            <p:nvPr userDrawn="1"/>
          </p:nvSpPr>
          <p:spPr bwMode="auto">
            <a:xfrm>
              <a:off x="7613650" y="406400"/>
              <a:ext cx="296863" cy="406400"/>
            </a:xfrm>
            <a:custGeom>
              <a:avLst/>
              <a:gdLst>
                <a:gd name="T0" fmla="*/ 366 w 366"/>
                <a:gd name="T1" fmla="*/ 110 h 496"/>
                <a:gd name="T2" fmla="*/ 303 w 366"/>
                <a:gd name="T3" fmla="*/ 97 h 496"/>
                <a:gd name="T4" fmla="*/ 328 w 366"/>
                <a:gd name="T5" fmla="*/ 122 h 496"/>
                <a:gd name="T6" fmla="*/ 47 w 366"/>
                <a:gd name="T7" fmla="*/ 454 h 496"/>
                <a:gd name="T8" fmla="*/ 91 w 366"/>
                <a:gd name="T9" fmla="*/ 402 h 496"/>
                <a:gd name="T10" fmla="*/ 89 w 366"/>
                <a:gd name="T11" fmla="*/ 397 h 496"/>
                <a:gd name="T12" fmla="*/ 47 w 366"/>
                <a:gd name="T13" fmla="*/ 454 h 496"/>
                <a:gd name="T14" fmla="*/ 101 w 366"/>
                <a:gd name="T15" fmla="*/ 421 h 496"/>
                <a:gd name="T16" fmla="*/ 119 w 366"/>
                <a:gd name="T17" fmla="*/ 448 h 496"/>
                <a:gd name="T18" fmla="*/ 69 w 366"/>
                <a:gd name="T19" fmla="*/ 471 h 496"/>
                <a:gd name="T20" fmla="*/ 101 w 366"/>
                <a:gd name="T21" fmla="*/ 421 h 496"/>
                <a:gd name="T22" fmla="*/ 82 w 366"/>
                <a:gd name="T23" fmla="*/ 381 h 496"/>
                <a:gd name="T24" fmla="*/ 28 w 366"/>
                <a:gd name="T25" fmla="*/ 378 h 496"/>
                <a:gd name="T26" fmla="*/ 7 w 366"/>
                <a:gd name="T27" fmla="*/ 362 h 496"/>
                <a:gd name="T28" fmla="*/ 6 w 366"/>
                <a:gd name="T29" fmla="*/ 357 h 496"/>
                <a:gd name="T30" fmla="*/ 68 w 366"/>
                <a:gd name="T31" fmla="*/ 329 h 496"/>
                <a:gd name="T32" fmla="*/ 67 w 366"/>
                <a:gd name="T33" fmla="*/ 324 h 496"/>
                <a:gd name="T34" fmla="*/ 6 w 366"/>
                <a:gd name="T35" fmla="*/ 357 h 496"/>
                <a:gd name="T36" fmla="*/ 0 w 366"/>
                <a:gd name="T37" fmla="*/ 302 h 496"/>
                <a:gd name="T38" fmla="*/ 15 w 366"/>
                <a:gd name="T39" fmla="*/ 284 h 496"/>
                <a:gd name="T40" fmla="*/ 67 w 366"/>
                <a:gd name="T41" fmla="*/ 267 h 496"/>
                <a:gd name="T42" fmla="*/ 0 w 366"/>
                <a:gd name="T43" fmla="*/ 302 h 496"/>
                <a:gd name="T44" fmla="*/ 68 w 366"/>
                <a:gd name="T45" fmla="*/ 262 h 496"/>
                <a:gd name="T46" fmla="*/ 23 w 366"/>
                <a:gd name="T47" fmla="*/ 228 h 496"/>
                <a:gd name="T48" fmla="*/ 17 w 366"/>
                <a:gd name="T49" fmla="*/ 202 h 496"/>
                <a:gd name="T50" fmla="*/ 19 w 366"/>
                <a:gd name="T51" fmla="*/ 196 h 496"/>
                <a:gd name="T52" fmla="*/ 82 w 366"/>
                <a:gd name="T53" fmla="*/ 213 h 496"/>
                <a:gd name="T54" fmla="*/ 84 w 366"/>
                <a:gd name="T55" fmla="*/ 208 h 496"/>
                <a:gd name="T56" fmla="*/ 19 w 366"/>
                <a:gd name="T57" fmla="*/ 196 h 496"/>
                <a:gd name="T58" fmla="*/ 40 w 366"/>
                <a:gd name="T59" fmla="*/ 149 h 496"/>
                <a:gd name="T60" fmla="*/ 60 w 366"/>
                <a:gd name="T61" fmla="*/ 142 h 496"/>
                <a:gd name="T62" fmla="*/ 111 w 366"/>
                <a:gd name="T63" fmla="*/ 162 h 496"/>
                <a:gd name="T64" fmla="*/ 40 w 366"/>
                <a:gd name="T65" fmla="*/ 149 h 496"/>
                <a:gd name="T66" fmla="*/ 114 w 366"/>
                <a:gd name="T67" fmla="*/ 157 h 496"/>
                <a:gd name="T68" fmla="*/ 95 w 366"/>
                <a:gd name="T69" fmla="*/ 99 h 496"/>
                <a:gd name="T70" fmla="*/ 102 w 366"/>
                <a:gd name="T71" fmla="*/ 72 h 496"/>
                <a:gd name="T72" fmla="*/ 106 w 366"/>
                <a:gd name="T73" fmla="*/ 69 h 496"/>
                <a:gd name="T74" fmla="*/ 150 w 366"/>
                <a:gd name="T75" fmla="*/ 121 h 496"/>
                <a:gd name="T76" fmla="*/ 155 w 366"/>
                <a:gd name="T77" fmla="*/ 117 h 496"/>
                <a:gd name="T78" fmla="*/ 106 w 366"/>
                <a:gd name="T79" fmla="*/ 69 h 496"/>
                <a:gd name="T80" fmla="*/ 149 w 366"/>
                <a:gd name="T81" fmla="*/ 37 h 496"/>
                <a:gd name="T82" fmla="*/ 170 w 366"/>
                <a:gd name="T83" fmla="*/ 42 h 496"/>
                <a:gd name="T84" fmla="*/ 200 w 366"/>
                <a:gd name="T85" fmla="*/ 90 h 496"/>
                <a:gd name="T86" fmla="*/ 149 w 366"/>
                <a:gd name="T87" fmla="*/ 37 h 496"/>
                <a:gd name="T88" fmla="*/ 206 w 366"/>
                <a:gd name="T89" fmla="*/ 88 h 496"/>
                <a:gd name="T90" fmla="*/ 222 w 366"/>
                <a:gd name="T91" fmla="*/ 21 h 496"/>
                <a:gd name="T92" fmla="*/ 243 w 366"/>
                <a:gd name="T93"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6" h="496">
                  <a:moveTo>
                    <a:pt x="358" y="119"/>
                  </a:moveTo>
                  <a:lnTo>
                    <a:pt x="358" y="119"/>
                  </a:lnTo>
                  <a:cubicBezTo>
                    <a:pt x="360" y="116"/>
                    <a:pt x="363" y="113"/>
                    <a:pt x="366" y="110"/>
                  </a:cubicBezTo>
                  <a:cubicBezTo>
                    <a:pt x="351" y="105"/>
                    <a:pt x="337" y="102"/>
                    <a:pt x="323" y="99"/>
                  </a:cubicBezTo>
                  <a:cubicBezTo>
                    <a:pt x="323" y="99"/>
                    <a:pt x="322" y="99"/>
                    <a:pt x="322" y="99"/>
                  </a:cubicBezTo>
                  <a:cubicBezTo>
                    <a:pt x="316" y="98"/>
                    <a:pt x="309" y="98"/>
                    <a:pt x="303" y="97"/>
                  </a:cubicBezTo>
                  <a:cubicBezTo>
                    <a:pt x="305" y="101"/>
                    <a:pt x="307" y="106"/>
                    <a:pt x="307" y="112"/>
                  </a:cubicBezTo>
                  <a:cubicBezTo>
                    <a:pt x="310" y="115"/>
                    <a:pt x="312" y="119"/>
                    <a:pt x="312" y="123"/>
                  </a:cubicBezTo>
                  <a:cubicBezTo>
                    <a:pt x="316" y="121"/>
                    <a:pt x="322" y="120"/>
                    <a:pt x="328" y="122"/>
                  </a:cubicBezTo>
                  <a:cubicBezTo>
                    <a:pt x="333" y="111"/>
                    <a:pt x="348" y="109"/>
                    <a:pt x="358" y="119"/>
                  </a:cubicBezTo>
                  <a:lnTo>
                    <a:pt x="358" y="119"/>
                  </a:lnTo>
                  <a:close/>
                  <a:moveTo>
                    <a:pt x="47" y="454"/>
                  </a:moveTo>
                  <a:lnTo>
                    <a:pt x="47" y="454"/>
                  </a:lnTo>
                  <a:lnTo>
                    <a:pt x="98" y="416"/>
                  </a:lnTo>
                  <a:cubicBezTo>
                    <a:pt x="96" y="411"/>
                    <a:pt x="93" y="407"/>
                    <a:pt x="91" y="402"/>
                  </a:cubicBezTo>
                  <a:lnTo>
                    <a:pt x="48" y="429"/>
                  </a:lnTo>
                  <a:cubicBezTo>
                    <a:pt x="45" y="431"/>
                    <a:pt x="42" y="426"/>
                    <a:pt x="45" y="424"/>
                  </a:cubicBezTo>
                  <a:lnTo>
                    <a:pt x="89" y="397"/>
                  </a:lnTo>
                  <a:cubicBezTo>
                    <a:pt x="87" y="394"/>
                    <a:pt x="85" y="390"/>
                    <a:pt x="84" y="386"/>
                  </a:cubicBezTo>
                  <a:lnTo>
                    <a:pt x="25" y="414"/>
                  </a:lnTo>
                  <a:cubicBezTo>
                    <a:pt x="31" y="427"/>
                    <a:pt x="38" y="441"/>
                    <a:pt x="47" y="454"/>
                  </a:cubicBezTo>
                  <a:lnTo>
                    <a:pt x="47" y="454"/>
                  </a:lnTo>
                  <a:close/>
                  <a:moveTo>
                    <a:pt x="101" y="421"/>
                  </a:moveTo>
                  <a:lnTo>
                    <a:pt x="101" y="421"/>
                  </a:lnTo>
                  <a:lnTo>
                    <a:pt x="50" y="459"/>
                  </a:lnTo>
                  <a:cubicBezTo>
                    <a:pt x="58" y="472"/>
                    <a:pt x="68" y="484"/>
                    <a:pt x="79" y="496"/>
                  </a:cubicBezTo>
                  <a:lnTo>
                    <a:pt x="119" y="448"/>
                  </a:lnTo>
                  <a:cubicBezTo>
                    <a:pt x="116" y="445"/>
                    <a:pt x="114" y="441"/>
                    <a:pt x="111" y="437"/>
                  </a:cubicBezTo>
                  <a:lnTo>
                    <a:pt x="73" y="475"/>
                  </a:lnTo>
                  <a:cubicBezTo>
                    <a:pt x="70" y="478"/>
                    <a:pt x="67" y="474"/>
                    <a:pt x="69" y="471"/>
                  </a:cubicBezTo>
                  <a:lnTo>
                    <a:pt x="108" y="433"/>
                  </a:lnTo>
                  <a:cubicBezTo>
                    <a:pt x="106" y="429"/>
                    <a:pt x="103" y="425"/>
                    <a:pt x="101" y="421"/>
                  </a:cubicBezTo>
                  <a:lnTo>
                    <a:pt x="101" y="421"/>
                  </a:lnTo>
                  <a:close/>
                  <a:moveTo>
                    <a:pt x="23" y="408"/>
                  </a:moveTo>
                  <a:lnTo>
                    <a:pt x="23" y="408"/>
                  </a:lnTo>
                  <a:lnTo>
                    <a:pt x="82" y="381"/>
                  </a:lnTo>
                  <a:cubicBezTo>
                    <a:pt x="80" y="377"/>
                    <a:pt x="79" y="373"/>
                    <a:pt x="78" y="369"/>
                  </a:cubicBezTo>
                  <a:lnTo>
                    <a:pt x="29" y="384"/>
                  </a:lnTo>
                  <a:cubicBezTo>
                    <a:pt x="26" y="385"/>
                    <a:pt x="24" y="379"/>
                    <a:pt x="28" y="378"/>
                  </a:cubicBezTo>
                  <a:lnTo>
                    <a:pt x="76" y="364"/>
                  </a:lnTo>
                  <a:cubicBezTo>
                    <a:pt x="74" y="359"/>
                    <a:pt x="73" y="354"/>
                    <a:pt x="72" y="348"/>
                  </a:cubicBezTo>
                  <a:lnTo>
                    <a:pt x="7" y="362"/>
                  </a:lnTo>
                  <a:cubicBezTo>
                    <a:pt x="11" y="378"/>
                    <a:pt x="16" y="393"/>
                    <a:pt x="23" y="408"/>
                  </a:cubicBezTo>
                  <a:lnTo>
                    <a:pt x="23" y="408"/>
                  </a:lnTo>
                  <a:close/>
                  <a:moveTo>
                    <a:pt x="6" y="357"/>
                  </a:moveTo>
                  <a:lnTo>
                    <a:pt x="6" y="357"/>
                  </a:lnTo>
                  <a:lnTo>
                    <a:pt x="70" y="343"/>
                  </a:lnTo>
                  <a:cubicBezTo>
                    <a:pt x="69" y="338"/>
                    <a:pt x="69" y="334"/>
                    <a:pt x="68" y="329"/>
                  </a:cubicBezTo>
                  <a:lnTo>
                    <a:pt x="17" y="334"/>
                  </a:lnTo>
                  <a:cubicBezTo>
                    <a:pt x="13" y="334"/>
                    <a:pt x="13" y="329"/>
                    <a:pt x="16" y="328"/>
                  </a:cubicBezTo>
                  <a:lnTo>
                    <a:pt x="67" y="324"/>
                  </a:lnTo>
                  <a:cubicBezTo>
                    <a:pt x="66" y="319"/>
                    <a:pt x="66" y="314"/>
                    <a:pt x="66" y="308"/>
                  </a:cubicBezTo>
                  <a:lnTo>
                    <a:pt x="0" y="307"/>
                  </a:lnTo>
                  <a:cubicBezTo>
                    <a:pt x="1" y="324"/>
                    <a:pt x="3" y="340"/>
                    <a:pt x="6" y="357"/>
                  </a:cubicBezTo>
                  <a:lnTo>
                    <a:pt x="6" y="357"/>
                  </a:lnTo>
                  <a:close/>
                  <a:moveTo>
                    <a:pt x="0" y="302"/>
                  </a:moveTo>
                  <a:lnTo>
                    <a:pt x="0" y="302"/>
                  </a:lnTo>
                  <a:lnTo>
                    <a:pt x="66" y="303"/>
                  </a:lnTo>
                  <a:cubicBezTo>
                    <a:pt x="65" y="298"/>
                    <a:pt x="65" y="294"/>
                    <a:pt x="66" y="290"/>
                  </a:cubicBezTo>
                  <a:lnTo>
                    <a:pt x="15" y="284"/>
                  </a:lnTo>
                  <a:cubicBezTo>
                    <a:pt x="11" y="284"/>
                    <a:pt x="12" y="278"/>
                    <a:pt x="16" y="278"/>
                  </a:cubicBezTo>
                  <a:lnTo>
                    <a:pt x="66" y="284"/>
                  </a:lnTo>
                  <a:cubicBezTo>
                    <a:pt x="66" y="278"/>
                    <a:pt x="67" y="273"/>
                    <a:pt x="67" y="267"/>
                  </a:cubicBezTo>
                  <a:lnTo>
                    <a:pt x="4" y="254"/>
                  </a:lnTo>
                  <a:cubicBezTo>
                    <a:pt x="1" y="270"/>
                    <a:pt x="0" y="286"/>
                    <a:pt x="0" y="302"/>
                  </a:cubicBezTo>
                  <a:lnTo>
                    <a:pt x="0" y="302"/>
                  </a:lnTo>
                  <a:close/>
                  <a:moveTo>
                    <a:pt x="4" y="249"/>
                  </a:moveTo>
                  <a:lnTo>
                    <a:pt x="4" y="249"/>
                  </a:lnTo>
                  <a:lnTo>
                    <a:pt x="68" y="262"/>
                  </a:lnTo>
                  <a:cubicBezTo>
                    <a:pt x="69" y="257"/>
                    <a:pt x="70" y="253"/>
                    <a:pt x="71" y="249"/>
                  </a:cubicBezTo>
                  <a:lnTo>
                    <a:pt x="22" y="233"/>
                  </a:lnTo>
                  <a:cubicBezTo>
                    <a:pt x="18" y="232"/>
                    <a:pt x="20" y="227"/>
                    <a:pt x="23" y="228"/>
                  </a:cubicBezTo>
                  <a:lnTo>
                    <a:pt x="72" y="243"/>
                  </a:lnTo>
                  <a:cubicBezTo>
                    <a:pt x="73" y="239"/>
                    <a:pt x="74" y="235"/>
                    <a:pt x="75" y="231"/>
                  </a:cubicBezTo>
                  <a:lnTo>
                    <a:pt x="17" y="202"/>
                  </a:lnTo>
                  <a:cubicBezTo>
                    <a:pt x="11" y="217"/>
                    <a:pt x="7" y="233"/>
                    <a:pt x="4" y="249"/>
                  </a:cubicBezTo>
                  <a:lnTo>
                    <a:pt x="4" y="249"/>
                  </a:lnTo>
                  <a:close/>
                  <a:moveTo>
                    <a:pt x="19" y="196"/>
                  </a:moveTo>
                  <a:lnTo>
                    <a:pt x="19" y="196"/>
                  </a:lnTo>
                  <a:lnTo>
                    <a:pt x="77" y="225"/>
                  </a:lnTo>
                  <a:cubicBezTo>
                    <a:pt x="79" y="221"/>
                    <a:pt x="80" y="217"/>
                    <a:pt x="82" y="213"/>
                  </a:cubicBezTo>
                  <a:lnTo>
                    <a:pt x="37" y="186"/>
                  </a:lnTo>
                  <a:cubicBezTo>
                    <a:pt x="34" y="184"/>
                    <a:pt x="37" y="179"/>
                    <a:pt x="40" y="181"/>
                  </a:cubicBezTo>
                  <a:lnTo>
                    <a:pt x="84" y="208"/>
                  </a:lnTo>
                  <a:cubicBezTo>
                    <a:pt x="86" y="203"/>
                    <a:pt x="88" y="199"/>
                    <a:pt x="90" y="195"/>
                  </a:cubicBezTo>
                  <a:lnTo>
                    <a:pt x="38" y="154"/>
                  </a:lnTo>
                  <a:cubicBezTo>
                    <a:pt x="30" y="168"/>
                    <a:pt x="24" y="182"/>
                    <a:pt x="19" y="196"/>
                  </a:cubicBezTo>
                  <a:lnTo>
                    <a:pt x="19" y="196"/>
                  </a:lnTo>
                  <a:close/>
                  <a:moveTo>
                    <a:pt x="40" y="149"/>
                  </a:moveTo>
                  <a:lnTo>
                    <a:pt x="40" y="149"/>
                  </a:lnTo>
                  <a:lnTo>
                    <a:pt x="93" y="190"/>
                  </a:lnTo>
                  <a:cubicBezTo>
                    <a:pt x="95" y="186"/>
                    <a:pt x="97" y="183"/>
                    <a:pt x="99" y="179"/>
                  </a:cubicBezTo>
                  <a:lnTo>
                    <a:pt x="60" y="142"/>
                  </a:lnTo>
                  <a:cubicBezTo>
                    <a:pt x="58" y="140"/>
                    <a:pt x="62" y="136"/>
                    <a:pt x="64" y="138"/>
                  </a:cubicBezTo>
                  <a:lnTo>
                    <a:pt x="102" y="174"/>
                  </a:lnTo>
                  <a:cubicBezTo>
                    <a:pt x="105" y="170"/>
                    <a:pt x="108" y="166"/>
                    <a:pt x="111" y="162"/>
                  </a:cubicBezTo>
                  <a:lnTo>
                    <a:pt x="67" y="111"/>
                  </a:lnTo>
                  <a:cubicBezTo>
                    <a:pt x="57" y="123"/>
                    <a:pt x="48" y="136"/>
                    <a:pt x="40" y="149"/>
                  </a:cubicBezTo>
                  <a:lnTo>
                    <a:pt x="40" y="149"/>
                  </a:lnTo>
                  <a:close/>
                  <a:moveTo>
                    <a:pt x="70" y="106"/>
                  </a:moveTo>
                  <a:lnTo>
                    <a:pt x="70" y="106"/>
                  </a:lnTo>
                  <a:lnTo>
                    <a:pt x="114" y="157"/>
                  </a:lnTo>
                  <a:cubicBezTo>
                    <a:pt x="117" y="154"/>
                    <a:pt x="120" y="150"/>
                    <a:pt x="123" y="147"/>
                  </a:cubicBezTo>
                  <a:lnTo>
                    <a:pt x="90" y="102"/>
                  </a:lnTo>
                  <a:cubicBezTo>
                    <a:pt x="88" y="99"/>
                    <a:pt x="93" y="96"/>
                    <a:pt x="95" y="99"/>
                  </a:cubicBezTo>
                  <a:lnTo>
                    <a:pt x="127" y="143"/>
                  </a:lnTo>
                  <a:cubicBezTo>
                    <a:pt x="130" y="139"/>
                    <a:pt x="133" y="136"/>
                    <a:pt x="137" y="133"/>
                  </a:cubicBezTo>
                  <a:lnTo>
                    <a:pt x="102" y="72"/>
                  </a:lnTo>
                  <a:cubicBezTo>
                    <a:pt x="91" y="83"/>
                    <a:pt x="80" y="94"/>
                    <a:pt x="70" y="106"/>
                  </a:cubicBezTo>
                  <a:lnTo>
                    <a:pt x="70" y="106"/>
                  </a:lnTo>
                  <a:close/>
                  <a:moveTo>
                    <a:pt x="106" y="69"/>
                  </a:moveTo>
                  <a:lnTo>
                    <a:pt x="106" y="69"/>
                  </a:lnTo>
                  <a:lnTo>
                    <a:pt x="141" y="129"/>
                  </a:lnTo>
                  <a:cubicBezTo>
                    <a:pt x="144" y="126"/>
                    <a:pt x="147" y="123"/>
                    <a:pt x="150" y="121"/>
                  </a:cubicBezTo>
                  <a:lnTo>
                    <a:pt x="127" y="68"/>
                  </a:lnTo>
                  <a:cubicBezTo>
                    <a:pt x="126" y="64"/>
                    <a:pt x="131" y="62"/>
                    <a:pt x="133" y="66"/>
                  </a:cubicBezTo>
                  <a:lnTo>
                    <a:pt x="155" y="117"/>
                  </a:lnTo>
                  <a:cubicBezTo>
                    <a:pt x="159" y="114"/>
                    <a:pt x="163" y="111"/>
                    <a:pt x="167" y="108"/>
                  </a:cubicBezTo>
                  <a:lnTo>
                    <a:pt x="144" y="40"/>
                  </a:lnTo>
                  <a:cubicBezTo>
                    <a:pt x="131" y="49"/>
                    <a:pt x="118" y="58"/>
                    <a:pt x="106" y="69"/>
                  </a:cubicBezTo>
                  <a:lnTo>
                    <a:pt x="106" y="69"/>
                  </a:lnTo>
                  <a:close/>
                  <a:moveTo>
                    <a:pt x="149" y="37"/>
                  </a:moveTo>
                  <a:lnTo>
                    <a:pt x="149" y="37"/>
                  </a:lnTo>
                  <a:lnTo>
                    <a:pt x="172" y="105"/>
                  </a:lnTo>
                  <a:cubicBezTo>
                    <a:pt x="176" y="103"/>
                    <a:pt x="179" y="101"/>
                    <a:pt x="183" y="99"/>
                  </a:cubicBezTo>
                  <a:lnTo>
                    <a:pt x="170" y="42"/>
                  </a:lnTo>
                  <a:cubicBezTo>
                    <a:pt x="169" y="38"/>
                    <a:pt x="174" y="37"/>
                    <a:pt x="175" y="40"/>
                  </a:cubicBezTo>
                  <a:lnTo>
                    <a:pt x="188" y="96"/>
                  </a:lnTo>
                  <a:cubicBezTo>
                    <a:pt x="192" y="94"/>
                    <a:pt x="196" y="92"/>
                    <a:pt x="200" y="90"/>
                  </a:cubicBezTo>
                  <a:lnTo>
                    <a:pt x="191" y="16"/>
                  </a:lnTo>
                  <a:cubicBezTo>
                    <a:pt x="176" y="22"/>
                    <a:pt x="162" y="29"/>
                    <a:pt x="149" y="37"/>
                  </a:cubicBezTo>
                  <a:lnTo>
                    <a:pt x="149" y="37"/>
                  </a:lnTo>
                  <a:close/>
                  <a:moveTo>
                    <a:pt x="196" y="14"/>
                  </a:moveTo>
                  <a:lnTo>
                    <a:pt x="196" y="14"/>
                  </a:lnTo>
                  <a:lnTo>
                    <a:pt x="206" y="88"/>
                  </a:lnTo>
                  <a:cubicBezTo>
                    <a:pt x="210" y="86"/>
                    <a:pt x="214" y="84"/>
                    <a:pt x="219" y="83"/>
                  </a:cubicBezTo>
                  <a:lnTo>
                    <a:pt x="217" y="21"/>
                  </a:lnTo>
                  <a:cubicBezTo>
                    <a:pt x="217" y="17"/>
                    <a:pt x="222" y="17"/>
                    <a:pt x="222" y="21"/>
                  </a:cubicBezTo>
                  <a:lnTo>
                    <a:pt x="224" y="81"/>
                  </a:lnTo>
                  <a:cubicBezTo>
                    <a:pt x="229" y="79"/>
                    <a:pt x="233" y="78"/>
                    <a:pt x="237" y="77"/>
                  </a:cubicBezTo>
                  <a:lnTo>
                    <a:pt x="243" y="0"/>
                  </a:lnTo>
                  <a:cubicBezTo>
                    <a:pt x="227" y="3"/>
                    <a:pt x="211" y="8"/>
                    <a:pt x="196" y="14"/>
                  </a:cubicBezTo>
                  <a:lnTo>
                    <a:pt x="196" y="14"/>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4" name="Freeform 10">
              <a:extLst>
                <a:ext uri="{FF2B5EF4-FFF2-40B4-BE49-F238E27FC236}">
                  <a16:creationId xmlns:a16="http://schemas.microsoft.com/office/drawing/2014/main" id="{8872A2F5-7430-CC8E-7732-1707D9E6FB4C}"/>
                </a:ext>
              </a:extLst>
            </p:cNvPr>
            <p:cNvSpPr>
              <a:spLocks noEditPoints="1"/>
            </p:cNvSpPr>
            <p:nvPr userDrawn="1"/>
          </p:nvSpPr>
          <p:spPr bwMode="auto">
            <a:xfrm>
              <a:off x="7700963" y="400050"/>
              <a:ext cx="238125" cy="323850"/>
            </a:xfrm>
            <a:custGeom>
              <a:avLst/>
              <a:gdLst>
                <a:gd name="T0" fmla="*/ 134 w 292"/>
                <a:gd name="T1" fmla="*/ 82 h 393"/>
                <a:gd name="T2" fmla="*/ 164 w 292"/>
                <a:gd name="T3" fmla="*/ 19 h 393"/>
                <a:gd name="T4" fmla="*/ 187 w 292"/>
                <a:gd name="T5" fmla="*/ 0 h 393"/>
                <a:gd name="T6" fmla="*/ 193 w 292"/>
                <a:gd name="T7" fmla="*/ 0 h 393"/>
                <a:gd name="T8" fmla="*/ 188 w 292"/>
                <a:gd name="T9" fmla="*/ 77 h 393"/>
                <a:gd name="T10" fmla="*/ 194 w 292"/>
                <a:gd name="T11" fmla="*/ 78 h 393"/>
                <a:gd name="T12" fmla="*/ 193 w 292"/>
                <a:gd name="T13" fmla="*/ 0 h 393"/>
                <a:gd name="T14" fmla="*/ 246 w 292"/>
                <a:gd name="T15" fmla="*/ 5 h 393"/>
                <a:gd name="T16" fmla="*/ 258 w 292"/>
                <a:gd name="T17" fmla="*/ 22 h 393"/>
                <a:gd name="T18" fmla="*/ 248 w 292"/>
                <a:gd name="T19" fmla="*/ 90 h 393"/>
                <a:gd name="T20" fmla="*/ 246 w 292"/>
                <a:gd name="T21" fmla="*/ 5 h 393"/>
                <a:gd name="T22" fmla="*/ 144 w 292"/>
                <a:gd name="T23" fmla="*/ 176 h 393"/>
                <a:gd name="T24" fmla="*/ 128 w 292"/>
                <a:gd name="T25" fmla="*/ 177 h 393"/>
                <a:gd name="T26" fmla="*/ 149 w 292"/>
                <a:gd name="T27" fmla="*/ 197 h 393"/>
                <a:gd name="T28" fmla="*/ 167 w 292"/>
                <a:gd name="T29" fmla="*/ 103 h 393"/>
                <a:gd name="T30" fmla="*/ 141 w 292"/>
                <a:gd name="T31" fmla="*/ 137 h 393"/>
                <a:gd name="T32" fmla="*/ 135 w 292"/>
                <a:gd name="T33" fmla="*/ 138 h 393"/>
                <a:gd name="T34" fmla="*/ 133 w 292"/>
                <a:gd name="T35" fmla="*/ 154 h 393"/>
                <a:gd name="T36" fmla="*/ 142 w 292"/>
                <a:gd name="T37" fmla="*/ 152 h 393"/>
                <a:gd name="T38" fmla="*/ 144 w 292"/>
                <a:gd name="T39" fmla="*/ 174 h 393"/>
                <a:gd name="T40" fmla="*/ 123 w 292"/>
                <a:gd name="T41" fmla="*/ 123 h 393"/>
                <a:gd name="T42" fmla="*/ 126 w 292"/>
                <a:gd name="T43" fmla="*/ 124 h 393"/>
                <a:gd name="T44" fmla="*/ 111 w 292"/>
                <a:gd name="T45" fmla="*/ 115 h 393"/>
                <a:gd name="T46" fmla="*/ 138 w 292"/>
                <a:gd name="T47" fmla="*/ 172 h 393"/>
                <a:gd name="T48" fmla="*/ 113 w 292"/>
                <a:gd name="T49" fmla="*/ 140 h 393"/>
                <a:gd name="T50" fmla="*/ 123 w 292"/>
                <a:gd name="T51" fmla="*/ 123 h 393"/>
                <a:gd name="T52" fmla="*/ 105 w 292"/>
                <a:gd name="T53" fmla="*/ 164 h 393"/>
                <a:gd name="T54" fmla="*/ 54 w 292"/>
                <a:gd name="T55" fmla="*/ 162 h 393"/>
                <a:gd name="T56" fmla="*/ 59 w 292"/>
                <a:gd name="T57" fmla="*/ 164 h 393"/>
                <a:gd name="T58" fmla="*/ 121 w 292"/>
                <a:gd name="T59" fmla="*/ 175 h 393"/>
                <a:gd name="T60" fmla="*/ 101 w 292"/>
                <a:gd name="T61" fmla="*/ 119 h 393"/>
                <a:gd name="T62" fmla="*/ 101 w 292"/>
                <a:gd name="T63" fmla="*/ 159 h 393"/>
                <a:gd name="T64" fmla="*/ 56 w 292"/>
                <a:gd name="T65" fmla="*/ 168 h 393"/>
                <a:gd name="T66" fmla="*/ 128 w 292"/>
                <a:gd name="T67" fmla="*/ 196 h 393"/>
                <a:gd name="T68" fmla="*/ 56 w 292"/>
                <a:gd name="T69" fmla="*/ 169 h 393"/>
                <a:gd name="T70" fmla="*/ 55 w 292"/>
                <a:gd name="T71" fmla="*/ 250 h 393"/>
                <a:gd name="T72" fmla="*/ 25 w 292"/>
                <a:gd name="T73" fmla="*/ 276 h 393"/>
                <a:gd name="T74" fmla="*/ 19 w 292"/>
                <a:gd name="T75" fmla="*/ 285 h 393"/>
                <a:gd name="T76" fmla="*/ 21 w 292"/>
                <a:gd name="T77" fmla="*/ 340 h 393"/>
                <a:gd name="T78" fmla="*/ 69 w 292"/>
                <a:gd name="T79" fmla="*/ 310 h 393"/>
                <a:gd name="T80" fmla="*/ 75 w 292"/>
                <a:gd name="T81" fmla="*/ 336 h 393"/>
                <a:gd name="T82" fmla="*/ 37 w 292"/>
                <a:gd name="T83" fmla="*/ 256 h 393"/>
                <a:gd name="T84" fmla="*/ 13 w 292"/>
                <a:gd name="T85" fmla="*/ 247 h 393"/>
                <a:gd name="T86" fmla="*/ 37 w 292"/>
                <a:gd name="T87" fmla="*/ 256 h 393"/>
                <a:gd name="T88" fmla="*/ 17 w 292"/>
                <a:gd name="T89" fmla="*/ 369 h 393"/>
                <a:gd name="T90" fmla="*/ 17 w 292"/>
                <a:gd name="T91" fmla="*/ 369 h 393"/>
                <a:gd name="T92" fmla="*/ 14 w 292"/>
                <a:gd name="T93" fmla="*/ 265 h 393"/>
                <a:gd name="T94" fmla="*/ 15 w 292"/>
                <a:gd name="T95" fmla="*/ 281 h 393"/>
                <a:gd name="T96" fmla="*/ 14 w 292"/>
                <a:gd name="T97" fmla="*/ 26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2" h="393">
                  <a:moveTo>
                    <a:pt x="139" y="5"/>
                  </a:moveTo>
                  <a:lnTo>
                    <a:pt x="139" y="5"/>
                  </a:lnTo>
                  <a:lnTo>
                    <a:pt x="134" y="82"/>
                  </a:lnTo>
                  <a:cubicBezTo>
                    <a:pt x="139" y="81"/>
                    <a:pt x="144" y="80"/>
                    <a:pt x="149" y="79"/>
                  </a:cubicBezTo>
                  <a:lnTo>
                    <a:pt x="159" y="18"/>
                  </a:lnTo>
                  <a:cubicBezTo>
                    <a:pt x="159" y="15"/>
                    <a:pt x="165" y="16"/>
                    <a:pt x="164" y="19"/>
                  </a:cubicBezTo>
                  <a:lnTo>
                    <a:pt x="155" y="78"/>
                  </a:lnTo>
                  <a:cubicBezTo>
                    <a:pt x="159" y="78"/>
                    <a:pt x="163" y="78"/>
                    <a:pt x="167" y="77"/>
                  </a:cubicBezTo>
                  <a:lnTo>
                    <a:pt x="187" y="0"/>
                  </a:lnTo>
                  <a:cubicBezTo>
                    <a:pt x="171" y="1"/>
                    <a:pt x="155" y="2"/>
                    <a:pt x="139" y="5"/>
                  </a:cubicBezTo>
                  <a:lnTo>
                    <a:pt x="139" y="5"/>
                  </a:lnTo>
                  <a:close/>
                  <a:moveTo>
                    <a:pt x="193" y="0"/>
                  </a:moveTo>
                  <a:lnTo>
                    <a:pt x="193" y="0"/>
                  </a:lnTo>
                  <a:lnTo>
                    <a:pt x="173" y="77"/>
                  </a:lnTo>
                  <a:cubicBezTo>
                    <a:pt x="178" y="77"/>
                    <a:pt x="183" y="77"/>
                    <a:pt x="188" y="77"/>
                  </a:cubicBezTo>
                  <a:lnTo>
                    <a:pt x="207" y="17"/>
                  </a:lnTo>
                  <a:cubicBezTo>
                    <a:pt x="208" y="13"/>
                    <a:pt x="214" y="15"/>
                    <a:pt x="213" y="18"/>
                  </a:cubicBezTo>
                  <a:lnTo>
                    <a:pt x="194" y="78"/>
                  </a:lnTo>
                  <a:cubicBezTo>
                    <a:pt x="199" y="78"/>
                    <a:pt x="203" y="79"/>
                    <a:pt x="208" y="80"/>
                  </a:cubicBezTo>
                  <a:lnTo>
                    <a:pt x="240" y="4"/>
                  </a:lnTo>
                  <a:cubicBezTo>
                    <a:pt x="224" y="2"/>
                    <a:pt x="208" y="0"/>
                    <a:pt x="193" y="0"/>
                  </a:cubicBezTo>
                  <a:lnTo>
                    <a:pt x="193" y="0"/>
                  </a:lnTo>
                  <a:close/>
                  <a:moveTo>
                    <a:pt x="246" y="5"/>
                  </a:moveTo>
                  <a:lnTo>
                    <a:pt x="246" y="5"/>
                  </a:lnTo>
                  <a:lnTo>
                    <a:pt x="214" y="81"/>
                  </a:lnTo>
                  <a:cubicBezTo>
                    <a:pt x="218" y="81"/>
                    <a:pt x="222" y="82"/>
                    <a:pt x="226" y="83"/>
                  </a:cubicBezTo>
                  <a:lnTo>
                    <a:pt x="258" y="22"/>
                  </a:lnTo>
                  <a:cubicBezTo>
                    <a:pt x="260" y="19"/>
                    <a:pt x="265" y="21"/>
                    <a:pt x="263" y="25"/>
                  </a:cubicBezTo>
                  <a:lnTo>
                    <a:pt x="232" y="85"/>
                  </a:lnTo>
                  <a:cubicBezTo>
                    <a:pt x="237" y="86"/>
                    <a:pt x="243" y="88"/>
                    <a:pt x="248" y="90"/>
                  </a:cubicBezTo>
                  <a:lnTo>
                    <a:pt x="292" y="17"/>
                  </a:lnTo>
                  <a:cubicBezTo>
                    <a:pt x="277" y="12"/>
                    <a:pt x="261" y="8"/>
                    <a:pt x="246" y="5"/>
                  </a:cubicBezTo>
                  <a:lnTo>
                    <a:pt x="246" y="5"/>
                  </a:lnTo>
                  <a:close/>
                  <a:moveTo>
                    <a:pt x="144" y="174"/>
                  </a:moveTo>
                  <a:lnTo>
                    <a:pt x="144" y="174"/>
                  </a:lnTo>
                  <a:cubicBezTo>
                    <a:pt x="144" y="175"/>
                    <a:pt x="144" y="175"/>
                    <a:pt x="144" y="176"/>
                  </a:cubicBezTo>
                  <a:cubicBezTo>
                    <a:pt x="143" y="176"/>
                    <a:pt x="143" y="176"/>
                    <a:pt x="142" y="177"/>
                  </a:cubicBezTo>
                  <a:cubicBezTo>
                    <a:pt x="142" y="177"/>
                    <a:pt x="142" y="177"/>
                    <a:pt x="142" y="177"/>
                  </a:cubicBezTo>
                  <a:cubicBezTo>
                    <a:pt x="137" y="178"/>
                    <a:pt x="132" y="177"/>
                    <a:pt x="128" y="177"/>
                  </a:cubicBezTo>
                  <a:cubicBezTo>
                    <a:pt x="127" y="177"/>
                    <a:pt x="127" y="177"/>
                    <a:pt x="126" y="178"/>
                  </a:cubicBezTo>
                  <a:cubicBezTo>
                    <a:pt x="127" y="183"/>
                    <a:pt x="130" y="190"/>
                    <a:pt x="136" y="196"/>
                  </a:cubicBezTo>
                  <a:cubicBezTo>
                    <a:pt x="140" y="196"/>
                    <a:pt x="144" y="196"/>
                    <a:pt x="149" y="197"/>
                  </a:cubicBezTo>
                  <a:lnTo>
                    <a:pt x="161" y="145"/>
                  </a:lnTo>
                  <a:cubicBezTo>
                    <a:pt x="147" y="141"/>
                    <a:pt x="144" y="117"/>
                    <a:pt x="162" y="113"/>
                  </a:cubicBezTo>
                  <a:cubicBezTo>
                    <a:pt x="162" y="109"/>
                    <a:pt x="164" y="106"/>
                    <a:pt x="167" y="103"/>
                  </a:cubicBezTo>
                  <a:cubicBezTo>
                    <a:pt x="157" y="104"/>
                    <a:pt x="147" y="105"/>
                    <a:pt x="138" y="107"/>
                  </a:cubicBezTo>
                  <a:lnTo>
                    <a:pt x="141" y="136"/>
                  </a:lnTo>
                  <a:cubicBezTo>
                    <a:pt x="141" y="136"/>
                    <a:pt x="141" y="136"/>
                    <a:pt x="141" y="137"/>
                  </a:cubicBezTo>
                  <a:lnTo>
                    <a:pt x="141" y="140"/>
                  </a:lnTo>
                  <a:cubicBezTo>
                    <a:pt x="141" y="143"/>
                    <a:pt x="136" y="144"/>
                    <a:pt x="135" y="140"/>
                  </a:cubicBezTo>
                  <a:lnTo>
                    <a:pt x="135" y="138"/>
                  </a:lnTo>
                  <a:lnTo>
                    <a:pt x="124" y="130"/>
                  </a:lnTo>
                  <a:cubicBezTo>
                    <a:pt x="121" y="132"/>
                    <a:pt x="119" y="136"/>
                    <a:pt x="119" y="140"/>
                  </a:cubicBezTo>
                  <a:cubicBezTo>
                    <a:pt x="119" y="148"/>
                    <a:pt x="125" y="154"/>
                    <a:pt x="133" y="154"/>
                  </a:cubicBezTo>
                  <a:cubicBezTo>
                    <a:pt x="134" y="154"/>
                    <a:pt x="135" y="154"/>
                    <a:pt x="137" y="154"/>
                  </a:cubicBezTo>
                  <a:lnTo>
                    <a:pt x="137" y="153"/>
                  </a:lnTo>
                  <a:cubicBezTo>
                    <a:pt x="136" y="149"/>
                    <a:pt x="142" y="148"/>
                    <a:pt x="142" y="152"/>
                  </a:cubicBezTo>
                  <a:lnTo>
                    <a:pt x="142" y="155"/>
                  </a:lnTo>
                  <a:cubicBezTo>
                    <a:pt x="143" y="155"/>
                    <a:pt x="143" y="155"/>
                    <a:pt x="143" y="156"/>
                  </a:cubicBezTo>
                  <a:lnTo>
                    <a:pt x="144" y="174"/>
                  </a:lnTo>
                  <a:cubicBezTo>
                    <a:pt x="144" y="174"/>
                    <a:pt x="144" y="174"/>
                    <a:pt x="144" y="174"/>
                  </a:cubicBezTo>
                  <a:lnTo>
                    <a:pt x="144" y="174"/>
                  </a:lnTo>
                  <a:close/>
                  <a:moveTo>
                    <a:pt x="123" y="123"/>
                  </a:moveTo>
                  <a:lnTo>
                    <a:pt x="123" y="123"/>
                  </a:lnTo>
                  <a:lnTo>
                    <a:pt x="125" y="124"/>
                  </a:lnTo>
                  <a:cubicBezTo>
                    <a:pt x="125" y="124"/>
                    <a:pt x="125" y="124"/>
                    <a:pt x="126" y="124"/>
                  </a:cubicBezTo>
                  <a:lnTo>
                    <a:pt x="135" y="131"/>
                  </a:lnTo>
                  <a:lnTo>
                    <a:pt x="133" y="108"/>
                  </a:lnTo>
                  <a:cubicBezTo>
                    <a:pt x="125" y="110"/>
                    <a:pt x="118" y="112"/>
                    <a:pt x="111" y="115"/>
                  </a:cubicBezTo>
                  <a:cubicBezTo>
                    <a:pt x="97" y="130"/>
                    <a:pt x="98" y="147"/>
                    <a:pt x="107" y="159"/>
                  </a:cubicBezTo>
                  <a:cubicBezTo>
                    <a:pt x="108" y="159"/>
                    <a:pt x="108" y="159"/>
                    <a:pt x="108" y="159"/>
                  </a:cubicBezTo>
                  <a:cubicBezTo>
                    <a:pt x="115" y="168"/>
                    <a:pt x="127" y="173"/>
                    <a:pt x="138" y="172"/>
                  </a:cubicBezTo>
                  <a:lnTo>
                    <a:pt x="137" y="159"/>
                  </a:lnTo>
                  <a:cubicBezTo>
                    <a:pt x="136" y="160"/>
                    <a:pt x="134" y="160"/>
                    <a:pt x="133" y="160"/>
                  </a:cubicBezTo>
                  <a:cubicBezTo>
                    <a:pt x="122" y="160"/>
                    <a:pt x="113" y="151"/>
                    <a:pt x="113" y="140"/>
                  </a:cubicBezTo>
                  <a:cubicBezTo>
                    <a:pt x="113" y="135"/>
                    <a:pt x="116" y="130"/>
                    <a:pt x="119" y="126"/>
                  </a:cubicBezTo>
                  <a:cubicBezTo>
                    <a:pt x="118" y="124"/>
                    <a:pt x="121" y="121"/>
                    <a:pt x="123" y="123"/>
                  </a:cubicBezTo>
                  <a:lnTo>
                    <a:pt x="123" y="123"/>
                  </a:lnTo>
                  <a:close/>
                  <a:moveTo>
                    <a:pt x="121" y="175"/>
                  </a:moveTo>
                  <a:lnTo>
                    <a:pt x="121" y="175"/>
                  </a:lnTo>
                  <a:cubicBezTo>
                    <a:pt x="115" y="172"/>
                    <a:pt x="109" y="169"/>
                    <a:pt x="105" y="164"/>
                  </a:cubicBezTo>
                  <a:cubicBezTo>
                    <a:pt x="85" y="169"/>
                    <a:pt x="68" y="154"/>
                    <a:pt x="62" y="142"/>
                  </a:cubicBezTo>
                  <a:cubicBezTo>
                    <a:pt x="55" y="147"/>
                    <a:pt x="48" y="153"/>
                    <a:pt x="42" y="159"/>
                  </a:cubicBezTo>
                  <a:lnTo>
                    <a:pt x="54" y="162"/>
                  </a:lnTo>
                  <a:cubicBezTo>
                    <a:pt x="55" y="162"/>
                    <a:pt x="55" y="162"/>
                    <a:pt x="55" y="162"/>
                  </a:cubicBezTo>
                  <a:lnTo>
                    <a:pt x="58" y="163"/>
                  </a:lnTo>
                  <a:cubicBezTo>
                    <a:pt x="58" y="163"/>
                    <a:pt x="59" y="163"/>
                    <a:pt x="59" y="164"/>
                  </a:cubicBezTo>
                  <a:cubicBezTo>
                    <a:pt x="60" y="164"/>
                    <a:pt x="60" y="164"/>
                    <a:pt x="60" y="165"/>
                  </a:cubicBezTo>
                  <a:cubicBezTo>
                    <a:pt x="74" y="181"/>
                    <a:pt x="108" y="181"/>
                    <a:pt x="121" y="175"/>
                  </a:cubicBezTo>
                  <a:lnTo>
                    <a:pt x="121" y="175"/>
                  </a:lnTo>
                  <a:close/>
                  <a:moveTo>
                    <a:pt x="101" y="159"/>
                  </a:moveTo>
                  <a:lnTo>
                    <a:pt x="101" y="159"/>
                  </a:lnTo>
                  <a:cubicBezTo>
                    <a:pt x="93" y="148"/>
                    <a:pt x="92" y="134"/>
                    <a:pt x="101" y="119"/>
                  </a:cubicBezTo>
                  <a:cubicBezTo>
                    <a:pt x="89" y="124"/>
                    <a:pt x="77" y="131"/>
                    <a:pt x="66" y="139"/>
                  </a:cubicBezTo>
                  <a:cubicBezTo>
                    <a:pt x="71" y="149"/>
                    <a:pt x="85" y="161"/>
                    <a:pt x="101" y="159"/>
                  </a:cubicBezTo>
                  <a:lnTo>
                    <a:pt x="101" y="159"/>
                  </a:lnTo>
                  <a:close/>
                  <a:moveTo>
                    <a:pt x="56" y="169"/>
                  </a:moveTo>
                  <a:lnTo>
                    <a:pt x="56" y="169"/>
                  </a:lnTo>
                  <a:lnTo>
                    <a:pt x="56" y="168"/>
                  </a:lnTo>
                  <a:cubicBezTo>
                    <a:pt x="54" y="174"/>
                    <a:pt x="54" y="186"/>
                    <a:pt x="55" y="192"/>
                  </a:cubicBezTo>
                  <a:cubicBezTo>
                    <a:pt x="66" y="196"/>
                    <a:pt x="79" y="196"/>
                    <a:pt x="94" y="196"/>
                  </a:cubicBezTo>
                  <a:cubicBezTo>
                    <a:pt x="106" y="196"/>
                    <a:pt x="117" y="196"/>
                    <a:pt x="128" y="196"/>
                  </a:cubicBezTo>
                  <a:cubicBezTo>
                    <a:pt x="124" y="191"/>
                    <a:pt x="122" y="185"/>
                    <a:pt x="121" y="181"/>
                  </a:cubicBezTo>
                  <a:cubicBezTo>
                    <a:pt x="104" y="187"/>
                    <a:pt x="71" y="185"/>
                    <a:pt x="56" y="169"/>
                  </a:cubicBezTo>
                  <a:lnTo>
                    <a:pt x="56" y="169"/>
                  </a:lnTo>
                  <a:close/>
                  <a:moveTo>
                    <a:pt x="66" y="255"/>
                  </a:moveTo>
                  <a:lnTo>
                    <a:pt x="66" y="255"/>
                  </a:lnTo>
                  <a:cubicBezTo>
                    <a:pt x="62" y="254"/>
                    <a:pt x="59" y="252"/>
                    <a:pt x="55" y="250"/>
                  </a:cubicBezTo>
                  <a:cubicBezTo>
                    <a:pt x="51" y="253"/>
                    <a:pt x="47" y="255"/>
                    <a:pt x="44" y="258"/>
                  </a:cubicBezTo>
                  <a:cubicBezTo>
                    <a:pt x="44" y="258"/>
                    <a:pt x="43" y="259"/>
                    <a:pt x="43" y="259"/>
                  </a:cubicBezTo>
                  <a:cubicBezTo>
                    <a:pt x="36" y="265"/>
                    <a:pt x="30" y="271"/>
                    <a:pt x="25" y="276"/>
                  </a:cubicBezTo>
                  <a:cubicBezTo>
                    <a:pt x="25" y="276"/>
                    <a:pt x="25" y="277"/>
                    <a:pt x="25" y="277"/>
                  </a:cubicBezTo>
                  <a:cubicBezTo>
                    <a:pt x="23" y="279"/>
                    <a:pt x="21" y="282"/>
                    <a:pt x="19" y="284"/>
                  </a:cubicBezTo>
                  <a:cubicBezTo>
                    <a:pt x="19" y="285"/>
                    <a:pt x="19" y="285"/>
                    <a:pt x="19" y="285"/>
                  </a:cubicBezTo>
                  <a:cubicBezTo>
                    <a:pt x="12" y="295"/>
                    <a:pt x="9" y="304"/>
                    <a:pt x="8" y="312"/>
                  </a:cubicBezTo>
                  <a:cubicBezTo>
                    <a:pt x="6" y="324"/>
                    <a:pt x="7" y="340"/>
                    <a:pt x="0" y="350"/>
                  </a:cubicBezTo>
                  <a:cubicBezTo>
                    <a:pt x="11" y="349"/>
                    <a:pt x="14" y="346"/>
                    <a:pt x="21" y="340"/>
                  </a:cubicBezTo>
                  <a:cubicBezTo>
                    <a:pt x="14" y="310"/>
                    <a:pt x="36" y="271"/>
                    <a:pt x="66" y="255"/>
                  </a:cubicBezTo>
                  <a:lnTo>
                    <a:pt x="66" y="255"/>
                  </a:lnTo>
                  <a:close/>
                  <a:moveTo>
                    <a:pt x="69" y="310"/>
                  </a:moveTo>
                  <a:lnTo>
                    <a:pt x="69" y="310"/>
                  </a:lnTo>
                  <a:cubicBezTo>
                    <a:pt x="68" y="311"/>
                    <a:pt x="68" y="312"/>
                    <a:pt x="67" y="314"/>
                  </a:cubicBezTo>
                  <a:cubicBezTo>
                    <a:pt x="61" y="326"/>
                    <a:pt x="68" y="336"/>
                    <a:pt x="75" y="336"/>
                  </a:cubicBezTo>
                  <a:cubicBezTo>
                    <a:pt x="93" y="336"/>
                    <a:pt x="92" y="311"/>
                    <a:pt x="69" y="310"/>
                  </a:cubicBezTo>
                  <a:lnTo>
                    <a:pt x="69" y="310"/>
                  </a:lnTo>
                  <a:close/>
                  <a:moveTo>
                    <a:pt x="37" y="256"/>
                  </a:moveTo>
                  <a:lnTo>
                    <a:pt x="37" y="256"/>
                  </a:lnTo>
                  <a:cubicBezTo>
                    <a:pt x="28" y="249"/>
                    <a:pt x="17" y="240"/>
                    <a:pt x="12" y="229"/>
                  </a:cubicBezTo>
                  <a:cubicBezTo>
                    <a:pt x="11" y="235"/>
                    <a:pt x="11" y="241"/>
                    <a:pt x="13" y="247"/>
                  </a:cubicBezTo>
                  <a:lnTo>
                    <a:pt x="13" y="247"/>
                  </a:lnTo>
                  <a:cubicBezTo>
                    <a:pt x="15" y="256"/>
                    <a:pt x="19" y="264"/>
                    <a:pt x="23" y="270"/>
                  </a:cubicBezTo>
                  <a:cubicBezTo>
                    <a:pt x="27" y="266"/>
                    <a:pt x="32" y="261"/>
                    <a:pt x="37" y="256"/>
                  </a:cubicBezTo>
                  <a:lnTo>
                    <a:pt x="37" y="256"/>
                  </a:lnTo>
                  <a:close/>
                  <a:moveTo>
                    <a:pt x="17" y="369"/>
                  </a:moveTo>
                  <a:lnTo>
                    <a:pt x="17" y="369"/>
                  </a:lnTo>
                  <a:cubicBezTo>
                    <a:pt x="17" y="377"/>
                    <a:pt x="18" y="385"/>
                    <a:pt x="17" y="393"/>
                  </a:cubicBezTo>
                  <a:cubicBezTo>
                    <a:pt x="26" y="392"/>
                    <a:pt x="29" y="390"/>
                    <a:pt x="34" y="385"/>
                  </a:cubicBezTo>
                  <a:cubicBezTo>
                    <a:pt x="28" y="381"/>
                    <a:pt x="22" y="376"/>
                    <a:pt x="17" y="369"/>
                  </a:cubicBezTo>
                  <a:lnTo>
                    <a:pt x="17" y="369"/>
                  </a:lnTo>
                  <a:close/>
                  <a:moveTo>
                    <a:pt x="14" y="265"/>
                  </a:moveTo>
                  <a:lnTo>
                    <a:pt x="14" y="265"/>
                  </a:lnTo>
                  <a:lnTo>
                    <a:pt x="3" y="271"/>
                  </a:lnTo>
                  <a:lnTo>
                    <a:pt x="9" y="283"/>
                  </a:lnTo>
                  <a:cubicBezTo>
                    <a:pt x="11" y="282"/>
                    <a:pt x="13" y="281"/>
                    <a:pt x="15" y="281"/>
                  </a:cubicBezTo>
                  <a:cubicBezTo>
                    <a:pt x="16" y="279"/>
                    <a:pt x="18" y="277"/>
                    <a:pt x="20" y="275"/>
                  </a:cubicBezTo>
                  <a:cubicBezTo>
                    <a:pt x="18" y="272"/>
                    <a:pt x="16" y="268"/>
                    <a:pt x="14" y="265"/>
                  </a:cubicBezTo>
                  <a:lnTo>
                    <a:pt x="14" y="265"/>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5" name="Freeform 11">
              <a:extLst>
                <a:ext uri="{FF2B5EF4-FFF2-40B4-BE49-F238E27FC236}">
                  <a16:creationId xmlns:a16="http://schemas.microsoft.com/office/drawing/2014/main" id="{AE49A029-9AE0-4CF9-87DF-91910B2623EE}"/>
                </a:ext>
              </a:extLst>
            </p:cNvPr>
            <p:cNvSpPr>
              <a:spLocks noEditPoints="1"/>
            </p:cNvSpPr>
            <p:nvPr userDrawn="1"/>
          </p:nvSpPr>
          <p:spPr bwMode="auto">
            <a:xfrm>
              <a:off x="7686675" y="476250"/>
              <a:ext cx="280988" cy="304800"/>
            </a:xfrm>
            <a:custGeom>
              <a:avLst/>
              <a:gdLst>
                <a:gd name="T0" fmla="*/ 1 w 346"/>
                <a:gd name="T1" fmla="*/ 230 h 372"/>
                <a:gd name="T2" fmla="*/ 27 w 346"/>
                <a:gd name="T3" fmla="*/ 197 h 372"/>
                <a:gd name="T4" fmla="*/ 1 w 346"/>
                <a:gd name="T5" fmla="*/ 223 h 372"/>
                <a:gd name="T6" fmla="*/ 1 w 346"/>
                <a:gd name="T7" fmla="*/ 214 h 372"/>
                <a:gd name="T8" fmla="*/ 2 w 346"/>
                <a:gd name="T9" fmla="*/ 188 h 372"/>
                <a:gd name="T10" fmla="*/ 3 w 346"/>
                <a:gd name="T11" fmla="*/ 179 h 372"/>
                <a:gd name="T12" fmla="*/ 29 w 346"/>
                <a:gd name="T13" fmla="*/ 168 h 372"/>
                <a:gd name="T14" fmla="*/ 5 w 346"/>
                <a:gd name="T15" fmla="*/ 169 h 372"/>
                <a:gd name="T16" fmla="*/ 7 w 346"/>
                <a:gd name="T17" fmla="*/ 161 h 372"/>
                <a:gd name="T18" fmla="*/ 32 w 346"/>
                <a:gd name="T19" fmla="*/ 127 h 372"/>
                <a:gd name="T20" fmla="*/ 36 w 346"/>
                <a:gd name="T21" fmla="*/ 96 h 372"/>
                <a:gd name="T22" fmla="*/ 56 w 346"/>
                <a:gd name="T23" fmla="*/ 72 h 372"/>
                <a:gd name="T24" fmla="*/ 68 w 346"/>
                <a:gd name="T25" fmla="*/ 75 h 372"/>
                <a:gd name="T26" fmla="*/ 214 w 346"/>
                <a:gd name="T27" fmla="*/ 53 h 372"/>
                <a:gd name="T28" fmla="*/ 203 w 346"/>
                <a:gd name="T29" fmla="*/ 80 h 372"/>
                <a:gd name="T30" fmla="*/ 214 w 346"/>
                <a:gd name="T31" fmla="*/ 53 h 372"/>
                <a:gd name="T32" fmla="*/ 187 w 346"/>
                <a:gd name="T33" fmla="*/ 64 h 372"/>
                <a:gd name="T34" fmla="*/ 199 w 346"/>
                <a:gd name="T35" fmla="*/ 53 h 372"/>
                <a:gd name="T36" fmla="*/ 205 w 346"/>
                <a:gd name="T37" fmla="*/ 50 h 372"/>
                <a:gd name="T38" fmla="*/ 210 w 346"/>
                <a:gd name="T39" fmla="*/ 23 h 372"/>
                <a:gd name="T40" fmla="*/ 182 w 346"/>
                <a:gd name="T41" fmla="*/ 27 h 372"/>
                <a:gd name="T42" fmla="*/ 186 w 346"/>
                <a:gd name="T43" fmla="*/ 49 h 372"/>
                <a:gd name="T44" fmla="*/ 172 w 346"/>
                <a:gd name="T45" fmla="*/ 105 h 372"/>
                <a:gd name="T46" fmla="*/ 197 w 346"/>
                <a:gd name="T47" fmla="*/ 70 h 372"/>
                <a:gd name="T48" fmla="*/ 225 w 346"/>
                <a:gd name="T49" fmla="*/ 90 h 372"/>
                <a:gd name="T50" fmla="*/ 232 w 346"/>
                <a:gd name="T51" fmla="*/ 80 h 372"/>
                <a:gd name="T52" fmla="*/ 242 w 346"/>
                <a:gd name="T53" fmla="*/ 51 h 372"/>
                <a:gd name="T54" fmla="*/ 222 w 346"/>
                <a:gd name="T55" fmla="*/ 60 h 372"/>
                <a:gd name="T56" fmla="*/ 203 w 346"/>
                <a:gd name="T57" fmla="*/ 88 h 372"/>
                <a:gd name="T58" fmla="*/ 225 w 346"/>
                <a:gd name="T59" fmla="*/ 90 h 372"/>
                <a:gd name="T60" fmla="*/ 200 w 346"/>
                <a:gd name="T61" fmla="*/ 247 h 372"/>
                <a:gd name="T62" fmla="*/ 200 w 346"/>
                <a:gd name="T63" fmla="*/ 247 h 372"/>
                <a:gd name="T64" fmla="*/ 262 w 346"/>
                <a:gd name="T65" fmla="*/ 176 h 372"/>
                <a:gd name="T66" fmla="*/ 262 w 346"/>
                <a:gd name="T67" fmla="*/ 176 h 372"/>
                <a:gd name="T68" fmla="*/ 303 w 346"/>
                <a:gd name="T69" fmla="*/ 125 h 372"/>
                <a:gd name="T70" fmla="*/ 303 w 346"/>
                <a:gd name="T71" fmla="*/ 125 h 372"/>
                <a:gd name="T72" fmla="*/ 302 w 346"/>
                <a:gd name="T73" fmla="*/ 148 h 372"/>
                <a:gd name="T74" fmla="*/ 303 w 346"/>
                <a:gd name="T75" fmla="*/ 132 h 372"/>
                <a:gd name="T76" fmla="*/ 189 w 346"/>
                <a:gd name="T77" fmla="*/ 269 h 372"/>
                <a:gd name="T78" fmla="*/ 257 w 346"/>
                <a:gd name="T79" fmla="*/ 205 h 372"/>
                <a:gd name="T80" fmla="*/ 257 w 346"/>
                <a:gd name="T81" fmla="*/ 181 h 372"/>
                <a:gd name="T82" fmla="*/ 194 w 346"/>
                <a:gd name="T83" fmla="*/ 255 h 372"/>
                <a:gd name="T84" fmla="*/ 189 w 346"/>
                <a:gd name="T85" fmla="*/ 269 h 372"/>
                <a:gd name="T86" fmla="*/ 68 w 346"/>
                <a:gd name="T87" fmla="*/ 369 h 372"/>
                <a:gd name="T88" fmla="*/ 101 w 346"/>
                <a:gd name="T89" fmla="*/ 350 h 372"/>
                <a:gd name="T90" fmla="*/ 129 w 346"/>
                <a:gd name="T91" fmla="*/ 325 h 372"/>
                <a:gd name="T92" fmla="*/ 148 w 346"/>
                <a:gd name="T93" fmla="*/ 305 h 372"/>
                <a:gd name="T94" fmla="*/ 176 w 346"/>
                <a:gd name="T95" fmla="*/ 271 h 372"/>
                <a:gd name="T96" fmla="*/ 191 w 346"/>
                <a:gd name="T97" fmla="*/ 250 h 372"/>
                <a:gd name="T98" fmla="*/ 253 w 346"/>
                <a:gd name="T99" fmla="*/ 160 h 372"/>
                <a:gd name="T100" fmla="*/ 279 w 346"/>
                <a:gd name="T101" fmla="*/ 125 h 372"/>
                <a:gd name="T102" fmla="*/ 295 w 346"/>
                <a:gd name="T103" fmla="*/ 106 h 372"/>
                <a:gd name="T104" fmla="*/ 341 w 346"/>
                <a:gd name="T105" fmla="*/ 64 h 372"/>
                <a:gd name="T106" fmla="*/ 343 w 346"/>
                <a:gd name="T107" fmla="*/ 63 h 372"/>
                <a:gd name="T108" fmla="*/ 331 w 346"/>
                <a:gd name="T109" fmla="*/ 52 h 372"/>
                <a:gd name="T110" fmla="*/ 68 w 346"/>
                <a:gd name="T111" fmla="*/ 36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372">
                  <a:moveTo>
                    <a:pt x="1" y="223"/>
                  </a:moveTo>
                  <a:lnTo>
                    <a:pt x="1" y="223"/>
                  </a:lnTo>
                  <a:cubicBezTo>
                    <a:pt x="1" y="225"/>
                    <a:pt x="1" y="228"/>
                    <a:pt x="1" y="230"/>
                  </a:cubicBezTo>
                  <a:cubicBezTo>
                    <a:pt x="7" y="226"/>
                    <a:pt x="15" y="220"/>
                    <a:pt x="20" y="219"/>
                  </a:cubicBezTo>
                  <a:cubicBezTo>
                    <a:pt x="22" y="212"/>
                    <a:pt x="24" y="205"/>
                    <a:pt x="28" y="196"/>
                  </a:cubicBezTo>
                  <a:cubicBezTo>
                    <a:pt x="28" y="197"/>
                    <a:pt x="27" y="197"/>
                    <a:pt x="27" y="197"/>
                  </a:cubicBezTo>
                  <a:cubicBezTo>
                    <a:pt x="27" y="197"/>
                    <a:pt x="27" y="197"/>
                    <a:pt x="27" y="197"/>
                  </a:cubicBezTo>
                  <a:cubicBezTo>
                    <a:pt x="15" y="204"/>
                    <a:pt x="3" y="218"/>
                    <a:pt x="1" y="223"/>
                  </a:cubicBezTo>
                  <a:lnTo>
                    <a:pt x="1" y="223"/>
                  </a:lnTo>
                  <a:close/>
                  <a:moveTo>
                    <a:pt x="2" y="188"/>
                  </a:moveTo>
                  <a:lnTo>
                    <a:pt x="2" y="188"/>
                  </a:lnTo>
                  <a:cubicBezTo>
                    <a:pt x="1" y="196"/>
                    <a:pt x="0" y="205"/>
                    <a:pt x="1" y="214"/>
                  </a:cubicBezTo>
                  <a:cubicBezTo>
                    <a:pt x="3" y="210"/>
                    <a:pt x="7" y="206"/>
                    <a:pt x="11" y="202"/>
                  </a:cubicBezTo>
                  <a:lnTo>
                    <a:pt x="2" y="188"/>
                  </a:lnTo>
                  <a:lnTo>
                    <a:pt x="2" y="188"/>
                  </a:lnTo>
                  <a:close/>
                  <a:moveTo>
                    <a:pt x="5" y="169"/>
                  </a:moveTo>
                  <a:lnTo>
                    <a:pt x="5" y="169"/>
                  </a:lnTo>
                  <a:cubicBezTo>
                    <a:pt x="4" y="172"/>
                    <a:pt x="4" y="176"/>
                    <a:pt x="3" y="179"/>
                  </a:cubicBezTo>
                  <a:lnTo>
                    <a:pt x="15" y="198"/>
                  </a:lnTo>
                  <a:cubicBezTo>
                    <a:pt x="17" y="197"/>
                    <a:pt x="20" y="195"/>
                    <a:pt x="22" y="194"/>
                  </a:cubicBezTo>
                  <a:cubicBezTo>
                    <a:pt x="12" y="174"/>
                    <a:pt x="10" y="178"/>
                    <a:pt x="29" y="168"/>
                  </a:cubicBezTo>
                  <a:cubicBezTo>
                    <a:pt x="28" y="165"/>
                    <a:pt x="27" y="162"/>
                    <a:pt x="26" y="159"/>
                  </a:cubicBezTo>
                  <a:cubicBezTo>
                    <a:pt x="21" y="160"/>
                    <a:pt x="12" y="164"/>
                    <a:pt x="5" y="169"/>
                  </a:cubicBezTo>
                  <a:lnTo>
                    <a:pt x="5" y="169"/>
                  </a:lnTo>
                  <a:close/>
                  <a:moveTo>
                    <a:pt x="36" y="96"/>
                  </a:moveTo>
                  <a:lnTo>
                    <a:pt x="36" y="96"/>
                  </a:lnTo>
                  <a:cubicBezTo>
                    <a:pt x="23" y="116"/>
                    <a:pt x="13" y="138"/>
                    <a:pt x="7" y="161"/>
                  </a:cubicBezTo>
                  <a:cubicBezTo>
                    <a:pt x="13" y="157"/>
                    <a:pt x="20" y="155"/>
                    <a:pt x="24" y="153"/>
                  </a:cubicBezTo>
                  <a:cubicBezTo>
                    <a:pt x="23" y="145"/>
                    <a:pt x="23" y="136"/>
                    <a:pt x="27" y="126"/>
                  </a:cubicBezTo>
                  <a:cubicBezTo>
                    <a:pt x="28" y="123"/>
                    <a:pt x="32" y="123"/>
                    <a:pt x="32" y="127"/>
                  </a:cubicBezTo>
                  <a:cubicBezTo>
                    <a:pt x="34" y="141"/>
                    <a:pt x="49" y="152"/>
                    <a:pt x="60" y="161"/>
                  </a:cubicBezTo>
                  <a:cubicBezTo>
                    <a:pt x="62" y="159"/>
                    <a:pt x="65" y="156"/>
                    <a:pt x="68" y="154"/>
                  </a:cubicBezTo>
                  <a:cubicBezTo>
                    <a:pt x="52" y="142"/>
                    <a:pt x="40" y="125"/>
                    <a:pt x="36" y="96"/>
                  </a:cubicBezTo>
                  <a:lnTo>
                    <a:pt x="36" y="96"/>
                  </a:lnTo>
                  <a:close/>
                  <a:moveTo>
                    <a:pt x="56" y="72"/>
                  </a:moveTo>
                  <a:lnTo>
                    <a:pt x="56" y="72"/>
                  </a:lnTo>
                  <a:cubicBezTo>
                    <a:pt x="53" y="75"/>
                    <a:pt x="50" y="78"/>
                    <a:pt x="47" y="82"/>
                  </a:cubicBezTo>
                  <a:cubicBezTo>
                    <a:pt x="53" y="90"/>
                    <a:pt x="59" y="95"/>
                    <a:pt x="67" y="98"/>
                  </a:cubicBezTo>
                  <a:cubicBezTo>
                    <a:pt x="66" y="91"/>
                    <a:pt x="66" y="81"/>
                    <a:pt x="68" y="75"/>
                  </a:cubicBezTo>
                  <a:lnTo>
                    <a:pt x="56" y="72"/>
                  </a:lnTo>
                  <a:lnTo>
                    <a:pt x="56" y="72"/>
                  </a:lnTo>
                  <a:close/>
                  <a:moveTo>
                    <a:pt x="214" y="53"/>
                  </a:moveTo>
                  <a:lnTo>
                    <a:pt x="214" y="53"/>
                  </a:lnTo>
                  <a:cubicBezTo>
                    <a:pt x="211" y="55"/>
                    <a:pt x="208" y="56"/>
                    <a:pt x="204" y="56"/>
                  </a:cubicBezTo>
                  <a:cubicBezTo>
                    <a:pt x="203" y="64"/>
                    <a:pt x="202" y="72"/>
                    <a:pt x="203" y="80"/>
                  </a:cubicBezTo>
                  <a:lnTo>
                    <a:pt x="218" y="64"/>
                  </a:lnTo>
                  <a:cubicBezTo>
                    <a:pt x="215" y="60"/>
                    <a:pt x="214" y="57"/>
                    <a:pt x="214" y="53"/>
                  </a:cubicBezTo>
                  <a:lnTo>
                    <a:pt x="214" y="53"/>
                  </a:lnTo>
                  <a:close/>
                  <a:moveTo>
                    <a:pt x="197" y="70"/>
                  </a:moveTo>
                  <a:lnTo>
                    <a:pt x="197" y="70"/>
                  </a:lnTo>
                  <a:cubicBezTo>
                    <a:pt x="193" y="69"/>
                    <a:pt x="189" y="68"/>
                    <a:pt x="187" y="64"/>
                  </a:cubicBezTo>
                  <a:cubicBezTo>
                    <a:pt x="186" y="62"/>
                    <a:pt x="192" y="63"/>
                    <a:pt x="193" y="63"/>
                  </a:cubicBezTo>
                  <a:cubicBezTo>
                    <a:pt x="195" y="63"/>
                    <a:pt x="196" y="62"/>
                    <a:pt x="198" y="62"/>
                  </a:cubicBezTo>
                  <a:cubicBezTo>
                    <a:pt x="198" y="59"/>
                    <a:pt x="198" y="56"/>
                    <a:pt x="199" y="53"/>
                  </a:cubicBezTo>
                  <a:cubicBezTo>
                    <a:pt x="199" y="53"/>
                    <a:pt x="199" y="52"/>
                    <a:pt x="199" y="52"/>
                  </a:cubicBezTo>
                  <a:cubicBezTo>
                    <a:pt x="199" y="51"/>
                    <a:pt x="199" y="50"/>
                    <a:pt x="199" y="49"/>
                  </a:cubicBezTo>
                  <a:cubicBezTo>
                    <a:pt x="200" y="46"/>
                    <a:pt x="205" y="46"/>
                    <a:pt x="205" y="50"/>
                  </a:cubicBezTo>
                  <a:cubicBezTo>
                    <a:pt x="221" y="49"/>
                    <a:pt x="218" y="25"/>
                    <a:pt x="201" y="29"/>
                  </a:cubicBezTo>
                  <a:cubicBezTo>
                    <a:pt x="197" y="29"/>
                    <a:pt x="196" y="24"/>
                    <a:pt x="200" y="23"/>
                  </a:cubicBezTo>
                  <a:cubicBezTo>
                    <a:pt x="204" y="22"/>
                    <a:pt x="207" y="22"/>
                    <a:pt x="210" y="23"/>
                  </a:cubicBezTo>
                  <a:cubicBezTo>
                    <a:pt x="208" y="0"/>
                    <a:pt x="172" y="14"/>
                    <a:pt x="192" y="32"/>
                  </a:cubicBezTo>
                  <a:cubicBezTo>
                    <a:pt x="195" y="34"/>
                    <a:pt x="192" y="39"/>
                    <a:pt x="189" y="36"/>
                  </a:cubicBezTo>
                  <a:cubicBezTo>
                    <a:pt x="185" y="33"/>
                    <a:pt x="183" y="30"/>
                    <a:pt x="182" y="27"/>
                  </a:cubicBezTo>
                  <a:cubicBezTo>
                    <a:pt x="169" y="29"/>
                    <a:pt x="172" y="45"/>
                    <a:pt x="181" y="48"/>
                  </a:cubicBezTo>
                  <a:lnTo>
                    <a:pt x="181" y="47"/>
                  </a:lnTo>
                  <a:cubicBezTo>
                    <a:pt x="182" y="44"/>
                    <a:pt x="187" y="45"/>
                    <a:pt x="186" y="49"/>
                  </a:cubicBezTo>
                  <a:lnTo>
                    <a:pt x="185" y="51"/>
                  </a:lnTo>
                  <a:cubicBezTo>
                    <a:pt x="185" y="52"/>
                    <a:pt x="185" y="52"/>
                    <a:pt x="185" y="52"/>
                  </a:cubicBezTo>
                  <a:lnTo>
                    <a:pt x="172" y="105"/>
                  </a:lnTo>
                  <a:cubicBezTo>
                    <a:pt x="175" y="105"/>
                    <a:pt x="177" y="106"/>
                    <a:pt x="179" y="106"/>
                  </a:cubicBezTo>
                  <a:lnTo>
                    <a:pt x="199" y="85"/>
                  </a:lnTo>
                  <a:cubicBezTo>
                    <a:pt x="197" y="80"/>
                    <a:pt x="197" y="75"/>
                    <a:pt x="197" y="70"/>
                  </a:cubicBezTo>
                  <a:lnTo>
                    <a:pt x="197" y="70"/>
                  </a:lnTo>
                  <a:close/>
                  <a:moveTo>
                    <a:pt x="225" y="90"/>
                  </a:moveTo>
                  <a:lnTo>
                    <a:pt x="225" y="90"/>
                  </a:lnTo>
                  <a:cubicBezTo>
                    <a:pt x="222" y="85"/>
                    <a:pt x="221" y="79"/>
                    <a:pt x="222" y="74"/>
                  </a:cubicBezTo>
                  <a:cubicBezTo>
                    <a:pt x="222" y="71"/>
                    <a:pt x="225" y="76"/>
                    <a:pt x="225" y="76"/>
                  </a:cubicBezTo>
                  <a:cubicBezTo>
                    <a:pt x="227" y="78"/>
                    <a:pt x="229" y="79"/>
                    <a:pt x="232" y="80"/>
                  </a:cubicBezTo>
                  <a:cubicBezTo>
                    <a:pt x="236" y="73"/>
                    <a:pt x="241" y="66"/>
                    <a:pt x="246" y="60"/>
                  </a:cubicBezTo>
                  <a:cubicBezTo>
                    <a:pt x="252" y="52"/>
                    <a:pt x="257" y="45"/>
                    <a:pt x="263" y="38"/>
                  </a:cubicBezTo>
                  <a:cubicBezTo>
                    <a:pt x="253" y="26"/>
                    <a:pt x="237" y="33"/>
                    <a:pt x="242" y="51"/>
                  </a:cubicBezTo>
                  <a:cubicBezTo>
                    <a:pt x="243" y="55"/>
                    <a:pt x="237" y="56"/>
                    <a:pt x="236" y="52"/>
                  </a:cubicBezTo>
                  <a:cubicBezTo>
                    <a:pt x="235" y="48"/>
                    <a:pt x="235" y="45"/>
                    <a:pt x="235" y="42"/>
                  </a:cubicBezTo>
                  <a:cubicBezTo>
                    <a:pt x="223" y="38"/>
                    <a:pt x="214" y="49"/>
                    <a:pt x="222" y="60"/>
                  </a:cubicBezTo>
                  <a:cubicBezTo>
                    <a:pt x="225" y="57"/>
                    <a:pt x="228" y="61"/>
                    <a:pt x="226" y="64"/>
                  </a:cubicBezTo>
                  <a:lnTo>
                    <a:pt x="204" y="87"/>
                  </a:lnTo>
                  <a:cubicBezTo>
                    <a:pt x="204" y="88"/>
                    <a:pt x="204" y="88"/>
                    <a:pt x="203" y="88"/>
                  </a:cubicBezTo>
                  <a:lnTo>
                    <a:pt x="186" y="107"/>
                  </a:lnTo>
                  <a:cubicBezTo>
                    <a:pt x="193" y="109"/>
                    <a:pt x="201" y="110"/>
                    <a:pt x="209" y="113"/>
                  </a:cubicBezTo>
                  <a:cubicBezTo>
                    <a:pt x="214" y="105"/>
                    <a:pt x="220" y="97"/>
                    <a:pt x="225" y="90"/>
                  </a:cubicBezTo>
                  <a:lnTo>
                    <a:pt x="225" y="90"/>
                  </a:lnTo>
                  <a:close/>
                  <a:moveTo>
                    <a:pt x="200" y="247"/>
                  </a:moveTo>
                  <a:lnTo>
                    <a:pt x="200" y="247"/>
                  </a:lnTo>
                  <a:cubicBezTo>
                    <a:pt x="231" y="234"/>
                    <a:pt x="241" y="209"/>
                    <a:pt x="240" y="189"/>
                  </a:cubicBezTo>
                  <a:cubicBezTo>
                    <a:pt x="233" y="199"/>
                    <a:pt x="226" y="210"/>
                    <a:pt x="219" y="219"/>
                  </a:cubicBezTo>
                  <a:cubicBezTo>
                    <a:pt x="213" y="229"/>
                    <a:pt x="206" y="238"/>
                    <a:pt x="200" y="247"/>
                  </a:cubicBezTo>
                  <a:lnTo>
                    <a:pt x="200" y="247"/>
                  </a:lnTo>
                  <a:close/>
                  <a:moveTo>
                    <a:pt x="262" y="176"/>
                  </a:moveTo>
                  <a:lnTo>
                    <a:pt x="262" y="176"/>
                  </a:lnTo>
                  <a:cubicBezTo>
                    <a:pt x="275" y="162"/>
                    <a:pt x="280" y="148"/>
                    <a:pt x="280" y="134"/>
                  </a:cubicBezTo>
                  <a:cubicBezTo>
                    <a:pt x="272" y="143"/>
                    <a:pt x="265" y="152"/>
                    <a:pt x="259" y="162"/>
                  </a:cubicBezTo>
                  <a:cubicBezTo>
                    <a:pt x="260" y="166"/>
                    <a:pt x="261" y="171"/>
                    <a:pt x="262" y="176"/>
                  </a:cubicBezTo>
                  <a:lnTo>
                    <a:pt x="262" y="176"/>
                  </a:lnTo>
                  <a:close/>
                  <a:moveTo>
                    <a:pt x="303" y="125"/>
                  </a:moveTo>
                  <a:lnTo>
                    <a:pt x="303" y="125"/>
                  </a:lnTo>
                  <a:cubicBezTo>
                    <a:pt x="317" y="114"/>
                    <a:pt x="322" y="102"/>
                    <a:pt x="322" y="87"/>
                  </a:cubicBezTo>
                  <a:cubicBezTo>
                    <a:pt x="314" y="94"/>
                    <a:pt x="307" y="101"/>
                    <a:pt x="300" y="109"/>
                  </a:cubicBezTo>
                  <a:cubicBezTo>
                    <a:pt x="301" y="115"/>
                    <a:pt x="302" y="120"/>
                    <a:pt x="303" y="125"/>
                  </a:cubicBezTo>
                  <a:lnTo>
                    <a:pt x="303" y="125"/>
                  </a:lnTo>
                  <a:close/>
                  <a:moveTo>
                    <a:pt x="302" y="148"/>
                  </a:moveTo>
                  <a:lnTo>
                    <a:pt x="302" y="148"/>
                  </a:lnTo>
                  <a:cubicBezTo>
                    <a:pt x="331" y="135"/>
                    <a:pt x="344" y="104"/>
                    <a:pt x="341" y="71"/>
                  </a:cubicBezTo>
                  <a:cubicBezTo>
                    <a:pt x="336" y="75"/>
                    <a:pt x="332" y="78"/>
                    <a:pt x="327" y="82"/>
                  </a:cubicBezTo>
                  <a:cubicBezTo>
                    <a:pt x="329" y="102"/>
                    <a:pt x="322" y="118"/>
                    <a:pt x="303" y="132"/>
                  </a:cubicBezTo>
                  <a:cubicBezTo>
                    <a:pt x="303" y="138"/>
                    <a:pt x="303" y="143"/>
                    <a:pt x="302" y="148"/>
                  </a:cubicBezTo>
                  <a:lnTo>
                    <a:pt x="302" y="148"/>
                  </a:lnTo>
                  <a:close/>
                  <a:moveTo>
                    <a:pt x="189" y="269"/>
                  </a:moveTo>
                  <a:lnTo>
                    <a:pt x="189" y="269"/>
                  </a:lnTo>
                  <a:cubicBezTo>
                    <a:pt x="189" y="269"/>
                    <a:pt x="189" y="269"/>
                    <a:pt x="189" y="269"/>
                  </a:cubicBezTo>
                  <a:cubicBezTo>
                    <a:pt x="222" y="266"/>
                    <a:pt x="251" y="240"/>
                    <a:pt x="257" y="205"/>
                  </a:cubicBezTo>
                  <a:cubicBezTo>
                    <a:pt x="257" y="204"/>
                    <a:pt x="257" y="204"/>
                    <a:pt x="257" y="204"/>
                  </a:cubicBezTo>
                  <a:cubicBezTo>
                    <a:pt x="258" y="197"/>
                    <a:pt x="258" y="190"/>
                    <a:pt x="257" y="182"/>
                  </a:cubicBezTo>
                  <a:cubicBezTo>
                    <a:pt x="257" y="182"/>
                    <a:pt x="257" y="181"/>
                    <a:pt x="257" y="181"/>
                  </a:cubicBezTo>
                  <a:cubicBezTo>
                    <a:pt x="257" y="177"/>
                    <a:pt x="256" y="172"/>
                    <a:pt x="254" y="168"/>
                  </a:cubicBezTo>
                  <a:cubicBezTo>
                    <a:pt x="251" y="172"/>
                    <a:pt x="248" y="177"/>
                    <a:pt x="244" y="182"/>
                  </a:cubicBezTo>
                  <a:cubicBezTo>
                    <a:pt x="249" y="207"/>
                    <a:pt x="238" y="242"/>
                    <a:pt x="194" y="255"/>
                  </a:cubicBezTo>
                  <a:cubicBezTo>
                    <a:pt x="191" y="260"/>
                    <a:pt x="187" y="264"/>
                    <a:pt x="184" y="269"/>
                  </a:cubicBezTo>
                  <a:cubicBezTo>
                    <a:pt x="185" y="269"/>
                    <a:pt x="187" y="269"/>
                    <a:pt x="189" y="269"/>
                  </a:cubicBezTo>
                  <a:lnTo>
                    <a:pt x="189" y="269"/>
                  </a:lnTo>
                  <a:close/>
                  <a:moveTo>
                    <a:pt x="68" y="369"/>
                  </a:moveTo>
                  <a:lnTo>
                    <a:pt x="68" y="369"/>
                  </a:lnTo>
                  <a:cubicBezTo>
                    <a:pt x="68" y="369"/>
                    <a:pt x="68" y="369"/>
                    <a:pt x="68" y="369"/>
                  </a:cubicBezTo>
                  <a:cubicBezTo>
                    <a:pt x="68" y="370"/>
                    <a:pt x="69" y="371"/>
                    <a:pt x="70" y="372"/>
                  </a:cubicBezTo>
                  <a:cubicBezTo>
                    <a:pt x="81" y="366"/>
                    <a:pt x="91" y="358"/>
                    <a:pt x="101" y="350"/>
                  </a:cubicBezTo>
                  <a:cubicBezTo>
                    <a:pt x="101" y="350"/>
                    <a:pt x="101" y="350"/>
                    <a:pt x="101" y="350"/>
                  </a:cubicBezTo>
                  <a:cubicBezTo>
                    <a:pt x="106" y="346"/>
                    <a:pt x="111" y="342"/>
                    <a:pt x="115" y="338"/>
                  </a:cubicBezTo>
                  <a:cubicBezTo>
                    <a:pt x="115" y="338"/>
                    <a:pt x="116" y="338"/>
                    <a:pt x="116" y="338"/>
                  </a:cubicBezTo>
                  <a:cubicBezTo>
                    <a:pt x="120" y="334"/>
                    <a:pt x="125" y="329"/>
                    <a:pt x="129" y="325"/>
                  </a:cubicBezTo>
                  <a:cubicBezTo>
                    <a:pt x="129" y="325"/>
                    <a:pt x="130" y="325"/>
                    <a:pt x="130" y="324"/>
                  </a:cubicBezTo>
                  <a:cubicBezTo>
                    <a:pt x="136" y="319"/>
                    <a:pt x="141" y="312"/>
                    <a:pt x="147" y="306"/>
                  </a:cubicBezTo>
                  <a:cubicBezTo>
                    <a:pt x="147" y="306"/>
                    <a:pt x="147" y="305"/>
                    <a:pt x="148" y="305"/>
                  </a:cubicBezTo>
                  <a:cubicBezTo>
                    <a:pt x="153" y="300"/>
                    <a:pt x="158" y="294"/>
                    <a:pt x="162" y="288"/>
                  </a:cubicBezTo>
                  <a:cubicBezTo>
                    <a:pt x="163" y="287"/>
                    <a:pt x="163" y="287"/>
                    <a:pt x="163" y="287"/>
                  </a:cubicBezTo>
                  <a:cubicBezTo>
                    <a:pt x="167" y="282"/>
                    <a:pt x="172" y="276"/>
                    <a:pt x="176" y="271"/>
                  </a:cubicBezTo>
                  <a:cubicBezTo>
                    <a:pt x="176" y="270"/>
                    <a:pt x="176" y="270"/>
                    <a:pt x="176" y="270"/>
                  </a:cubicBezTo>
                  <a:cubicBezTo>
                    <a:pt x="181" y="264"/>
                    <a:pt x="186" y="257"/>
                    <a:pt x="190" y="251"/>
                  </a:cubicBezTo>
                  <a:cubicBezTo>
                    <a:pt x="190" y="251"/>
                    <a:pt x="190" y="251"/>
                    <a:pt x="191" y="250"/>
                  </a:cubicBezTo>
                  <a:cubicBezTo>
                    <a:pt x="207" y="227"/>
                    <a:pt x="223" y="203"/>
                    <a:pt x="239" y="180"/>
                  </a:cubicBezTo>
                  <a:cubicBezTo>
                    <a:pt x="239" y="180"/>
                    <a:pt x="239" y="180"/>
                    <a:pt x="239" y="180"/>
                  </a:cubicBezTo>
                  <a:cubicBezTo>
                    <a:pt x="244" y="173"/>
                    <a:pt x="248" y="167"/>
                    <a:pt x="253" y="160"/>
                  </a:cubicBezTo>
                  <a:cubicBezTo>
                    <a:pt x="253" y="160"/>
                    <a:pt x="253" y="160"/>
                    <a:pt x="253" y="160"/>
                  </a:cubicBezTo>
                  <a:cubicBezTo>
                    <a:pt x="261" y="149"/>
                    <a:pt x="269" y="138"/>
                    <a:pt x="277" y="128"/>
                  </a:cubicBezTo>
                  <a:cubicBezTo>
                    <a:pt x="278" y="127"/>
                    <a:pt x="279" y="126"/>
                    <a:pt x="279" y="125"/>
                  </a:cubicBezTo>
                  <a:cubicBezTo>
                    <a:pt x="280" y="125"/>
                    <a:pt x="280" y="124"/>
                    <a:pt x="280" y="124"/>
                  </a:cubicBezTo>
                  <a:cubicBezTo>
                    <a:pt x="285" y="118"/>
                    <a:pt x="290" y="113"/>
                    <a:pt x="295" y="107"/>
                  </a:cubicBezTo>
                  <a:cubicBezTo>
                    <a:pt x="295" y="107"/>
                    <a:pt x="295" y="107"/>
                    <a:pt x="295" y="106"/>
                  </a:cubicBezTo>
                  <a:cubicBezTo>
                    <a:pt x="304" y="97"/>
                    <a:pt x="313" y="87"/>
                    <a:pt x="322" y="79"/>
                  </a:cubicBezTo>
                  <a:cubicBezTo>
                    <a:pt x="322" y="79"/>
                    <a:pt x="323" y="79"/>
                    <a:pt x="323" y="79"/>
                  </a:cubicBezTo>
                  <a:cubicBezTo>
                    <a:pt x="329" y="73"/>
                    <a:pt x="335" y="69"/>
                    <a:pt x="341" y="64"/>
                  </a:cubicBezTo>
                  <a:cubicBezTo>
                    <a:pt x="341" y="64"/>
                    <a:pt x="342" y="64"/>
                    <a:pt x="342" y="64"/>
                  </a:cubicBezTo>
                  <a:lnTo>
                    <a:pt x="343" y="63"/>
                  </a:lnTo>
                  <a:cubicBezTo>
                    <a:pt x="343" y="63"/>
                    <a:pt x="343" y="63"/>
                    <a:pt x="343" y="63"/>
                  </a:cubicBezTo>
                  <a:cubicBezTo>
                    <a:pt x="344" y="62"/>
                    <a:pt x="345" y="61"/>
                    <a:pt x="346" y="61"/>
                  </a:cubicBezTo>
                  <a:lnTo>
                    <a:pt x="340" y="45"/>
                  </a:lnTo>
                  <a:cubicBezTo>
                    <a:pt x="337" y="47"/>
                    <a:pt x="334" y="50"/>
                    <a:pt x="331" y="52"/>
                  </a:cubicBezTo>
                  <a:cubicBezTo>
                    <a:pt x="331" y="52"/>
                    <a:pt x="331" y="53"/>
                    <a:pt x="331" y="53"/>
                  </a:cubicBezTo>
                  <a:cubicBezTo>
                    <a:pt x="225" y="140"/>
                    <a:pt x="180" y="283"/>
                    <a:pt x="63" y="361"/>
                  </a:cubicBezTo>
                  <a:cubicBezTo>
                    <a:pt x="65" y="364"/>
                    <a:pt x="66" y="366"/>
                    <a:pt x="68" y="369"/>
                  </a:cubicBezTo>
                  <a:lnTo>
                    <a:pt x="68" y="369"/>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6" name="Freeform 12">
              <a:extLst>
                <a:ext uri="{FF2B5EF4-FFF2-40B4-BE49-F238E27FC236}">
                  <a16:creationId xmlns:a16="http://schemas.microsoft.com/office/drawing/2014/main" id="{B8CBC970-FC0D-4723-B28A-D212B56428EB}"/>
                </a:ext>
              </a:extLst>
            </p:cNvPr>
            <p:cNvSpPr>
              <a:spLocks noEditPoints="1"/>
            </p:cNvSpPr>
            <p:nvPr userDrawn="1"/>
          </p:nvSpPr>
          <p:spPr bwMode="auto">
            <a:xfrm>
              <a:off x="7694613" y="509588"/>
              <a:ext cx="328613" cy="385762"/>
            </a:xfrm>
            <a:custGeom>
              <a:avLst/>
              <a:gdLst>
                <a:gd name="T0" fmla="*/ 159 w 404"/>
                <a:gd name="T1" fmla="*/ 338 h 470"/>
                <a:gd name="T2" fmla="*/ 185 w 404"/>
                <a:gd name="T3" fmla="*/ 332 h 470"/>
                <a:gd name="T4" fmla="*/ 193 w 404"/>
                <a:gd name="T5" fmla="*/ 297 h 470"/>
                <a:gd name="T6" fmla="*/ 161 w 404"/>
                <a:gd name="T7" fmla="*/ 281 h 470"/>
                <a:gd name="T8" fmla="*/ 137 w 404"/>
                <a:gd name="T9" fmla="*/ 310 h 470"/>
                <a:gd name="T10" fmla="*/ 83 w 404"/>
                <a:gd name="T11" fmla="*/ 444 h 470"/>
                <a:gd name="T12" fmla="*/ 107 w 404"/>
                <a:gd name="T13" fmla="*/ 433 h 470"/>
                <a:gd name="T14" fmla="*/ 155 w 404"/>
                <a:gd name="T15" fmla="*/ 343 h 470"/>
                <a:gd name="T16" fmla="*/ 84 w 404"/>
                <a:gd name="T17" fmla="*/ 429 h 470"/>
                <a:gd name="T18" fmla="*/ 57 w 404"/>
                <a:gd name="T19" fmla="*/ 416 h 470"/>
                <a:gd name="T20" fmla="*/ 59 w 404"/>
                <a:gd name="T21" fmla="*/ 345 h 470"/>
                <a:gd name="T22" fmla="*/ 83 w 404"/>
                <a:gd name="T23" fmla="*/ 444 h 470"/>
                <a:gd name="T24" fmla="*/ 90 w 404"/>
                <a:gd name="T25" fmla="*/ 448 h 470"/>
                <a:gd name="T26" fmla="*/ 108 w 404"/>
                <a:gd name="T27" fmla="*/ 438 h 470"/>
                <a:gd name="T28" fmla="*/ 115 w 404"/>
                <a:gd name="T29" fmla="*/ 434 h 470"/>
                <a:gd name="T30" fmla="*/ 127 w 404"/>
                <a:gd name="T31" fmla="*/ 424 h 470"/>
                <a:gd name="T32" fmla="*/ 161 w 404"/>
                <a:gd name="T33" fmla="*/ 344 h 470"/>
                <a:gd name="T34" fmla="*/ 280 w 404"/>
                <a:gd name="T35" fmla="*/ 459 h 470"/>
                <a:gd name="T36" fmla="*/ 166 w 404"/>
                <a:gd name="T37" fmla="*/ 345 h 470"/>
                <a:gd name="T38" fmla="*/ 161 w 404"/>
                <a:gd name="T39" fmla="*/ 268 h 470"/>
                <a:gd name="T40" fmla="*/ 166 w 404"/>
                <a:gd name="T41" fmla="*/ 275 h 470"/>
                <a:gd name="T42" fmla="*/ 161 w 404"/>
                <a:gd name="T43" fmla="*/ 268 h 470"/>
                <a:gd name="T44" fmla="*/ 199 w 404"/>
                <a:gd name="T45" fmla="*/ 297 h 470"/>
                <a:gd name="T46" fmla="*/ 331 w 404"/>
                <a:gd name="T47" fmla="*/ 362 h 470"/>
                <a:gd name="T48" fmla="*/ 368 w 404"/>
                <a:gd name="T49" fmla="*/ 285 h 470"/>
                <a:gd name="T50" fmla="*/ 323 w 404"/>
                <a:gd name="T51" fmla="*/ 281 h 470"/>
                <a:gd name="T52" fmla="*/ 368 w 404"/>
                <a:gd name="T53" fmla="*/ 279 h 470"/>
                <a:gd name="T54" fmla="*/ 377 w 404"/>
                <a:gd name="T55" fmla="*/ 243 h 470"/>
                <a:gd name="T56" fmla="*/ 345 w 404"/>
                <a:gd name="T57" fmla="*/ 219 h 470"/>
                <a:gd name="T58" fmla="*/ 347 w 404"/>
                <a:gd name="T59" fmla="*/ 245 h 470"/>
                <a:gd name="T60" fmla="*/ 383 w 404"/>
                <a:gd name="T61" fmla="*/ 239 h 470"/>
                <a:gd name="T62" fmla="*/ 367 w 404"/>
                <a:gd name="T63" fmla="*/ 129 h 470"/>
                <a:gd name="T64" fmla="*/ 182 w 404"/>
                <a:gd name="T65" fmla="*/ 233 h 470"/>
                <a:gd name="T66" fmla="*/ 175 w 404"/>
                <a:gd name="T67" fmla="*/ 239 h 470"/>
                <a:gd name="T68" fmla="*/ 170 w 404"/>
                <a:gd name="T69" fmla="*/ 234 h 470"/>
                <a:gd name="T70" fmla="*/ 187 w 404"/>
                <a:gd name="T71" fmla="*/ 282 h 470"/>
                <a:gd name="T72" fmla="*/ 174 w 404"/>
                <a:gd name="T73" fmla="*/ 239 h 470"/>
                <a:gd name="T74" fmla="*/ 273 w 404"/>
                <a:gd name="T75" fmla="*/ 38 h 470"/>
                <a:gd name="T76" fmla="*/ 262 w 404"/>
                <a:gd name="T77" fmla="*/ 38 h 470"/>
                <a:gd name="T78" fmla="*/ 273 w 404"/>
                <a:gd name="T79" fmla="*/ 38 h 470"/>
                <a:gd name="T80" fmla="*/ 282 w 404"/>
                <a:gd name="T81" fmla="*/ 26 h 470"/>
                <a:gd name="T82" fmla="*/ 288 w 404"/>
                <a:gd name="T83" fmla="*/ 20 h 470"/>
                <a:gd name="T84" fmla="*/ 258 w 404"/>
                <a:gd name="T85" fmla="*/ 56 h 470"/>
                <a:gd name="T86" fmla="*/ 254 w 404"/>
                <a:gd name="T87" fmla="*/ 52 h 470"/>
                <a:gd name="T88" fmla="*/ 98 w 404"/>
                <a:gd name="T89" fmla="*/ 6 h 470"/>
                <a:gd name="T90" fmla="*/ 87 w 404"/>
                <a:gd name="T91" fmla="*/ 6 h 470"/>
                <a:gd name="T92" fmla="*/ 98 w 404"/>
                <a:gd name="T93" fmla="*/ 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4" h="470">
                  <a:moveTo>
                    <a:pt x="159" y="338"/>
                  </a:moveTo>
                  <a:lnTo>
                    <a:pt x="159" y="338"/>
                  </a:lnTo>
                  <a:cubicBezTo>
                    <a:pt x="159" y="338"/>
                    <a:pt x="159" y="338"/>
                    <a:pt x="159" y="338"/>
                  </a:cubicBezTo>
                  <a:cubicBezTo>
                    <a:pt x="161" y="339"/>
                    <a:pt x="164" y="339"/>
                    <a:pt x="166" y="339"/>
                  </a:cubicBezTo>
                  <a:cubicBezTo>
                    <a:pt x="173" y="339"/>
                    <a:pt x="180" y="337"/>
                    <a:pt x="185" y="332"/>
                  </a:cubicBezTo>
                  <a:cubicBezTo>
                    <a:pt x="185" y="332"/>
                    <a:pt x="185" y="332"/>
                    <a:pt x="185" y="332"/>
                  </a:cubicBezTo>
                  <a:cubicBezTo>
                    <a:pt x="192" y="327"/>
                    <a:pt x="196" y="319"/>
                    <a:pt x="196" y="310"/>
                  </a:cubicBezTo>
                  <a:cubicBezTo>
                    <a:pt x="196" y="305"/>
                    <a:pt x="195" y="301"/>
                    <a:pt x="193" y="298"/>
                  </a:cubicBezTo>
                  <a:cubicBezTo>
                    <a:pt x="193" y="297"/>
                    <a:pt x="193" y="297"/>
                    <a:pt x="193" y="297"/>
                  </a:cubicBezTo>
                  <a:cubicBezTo>
                    <a:pt x="188" y="287"/>
                    <a:pt x="178" y="281"/>
                    <a:pt x="166" y="281"/>
                  </a:cubicBezTo>
                  <a:cubicBezTo>
                    <a:pt x="165" y="281"/>
                    <a:pt x="163" y="281"/>
                    <a:pt x="162" y="281"/>
                  </a:cubicBezTo>
                  <a:lnTo>
                    <a:pt x="161" y="281"/>
                  </a:lnTo>
                  <a:cubicBezTo>
                    <a:pt x="156" y="282"/>
                    <a:pt x="151" y="284"/>
                    <a:pt x="147" y="288"/>
                  </a:cubicBezTo>
                  <a:lnTo>
                    <a:pt x="147" y="288"/>
                  </a:lnTo>
                  <a:cubicBezTo>
                    <a:pt x="141" y="293"/>
                    <a:pt x="137" y="301"/>
                    <a:pt x="137" y="310"/>
                  </a:cubicBezTo>
                  <a:cubicBezTo>
                    <a:pt x="137" y="323"/>
                    <a:pt x="146" y="335"/>
                    <a:pt x="159" y="338"/>
                  </a:cubicBezTo>
                  <a:lnTo>
                    <a:pt x="159" y="338"/>
                  </a:lnTo>
                  <a:close/>
                  <a:moveTo>
                    <a:pt x="83" y="444"/>
                  </a:moveTo>
                  <a:lnTo>
                    <a:pt x="83" y="444"/>
                  </a:lnTo>
                  <a:cubicBezTo>
                    <a:pt x="91" y="441"/>
                    <a:pt x="99" y="438"/>
                    <a:pt x="106" y="433"/>
                  </a:cubicBezTo>
                  <a:cubicBezTo>
                    <a:pt x="106" y="433"/>
                    <a:pt x="106" y="433"/>
                    <a:pt x="107" y="433"/>
                  </a:cubicBezTo>
                  <a:cubicBezTo>
                    <a:pt x="113" y="429"/>
                    <a:pt x="119" y="424"/>
                    <a:pt x="124" y="419"/>
                  </a:cubicBezTo>
                  <a:cubicBezTo>
                    <a:pt x="124" y="419"/>
                    <a:pt x="124" y="419"/>
                    <a:pt x="124" y="419"/>
                  </a:cubicBezTo>
                  <a:cubicBezTo>
                    <a:pt x="149" y="394"/>
                    <a:pt x="156" y="361"/>
                    <a:pt x="155" y="343"/>
                  </a:cubicBezTo>
                  <a:cubicBezTo>
                    <a:pt x="150" y="341"/>
                    <a:pt x="144" y="338"/>
                    <a:pt x="140" y="333"/>
                  </a:cubicBezTo>
                  <a:cubicBezTo>
                    <a:pt x="143" y="366"/>
                    <a:pt x="133" y="405"/>
                    <a:pt x="86" y="429"/>
                  </a:cubicBezTo>
                  <a:cubicBezTo>
                    <a:pt x="85" y="429"/>
                    <a:pt x="85" y="429"/>
                    <a:pt x="84" y="429"/>
                  </a:cubicBezTo>
                  <a:cubicBezTo>
                    <a:pt x="84" y="429"/>
                    <a:pt x="83" y="429"/>
                    <a:pt x="83" y="429"/>
                  </a:cubicBezTo>
                  <a:cubicBezTo>
                    <a:pt x="75" y="426"/>
                    <a:pt x="66" y="422"/>
                    <a:pt x="59" y="417"/>
                  </a:cubicBezTo>
                  <a:cubicBezTo>
                    <a:pt x="58" y="416"/>
                    <a:pt x="58" y="416"/>
                    <a:pt x="57" y="416"/>
                  </a:cubicBezTo>
                  <a:cubicBezTo>
                    <a:pt x="51" y="411"/>
                    <a:pt x="45" y="405"/>
                    <a:pt x="41" y="398"/>
                  </a:cubicBezTo>
                  <a:cubicBezTo>
                    <a:pt x="41" y="397"/>
                    <a:pt x="41" y="397"/>
                    <a:pt x="40" y="397"/>
                  </a:cubicBezTo>
                  <a:cubicBezTo>
                    <a:pt x="31" y="381"/>
                    <a:pt x="33" y="361"/>
                    <a:pt x="59" y="345"/>
                  </a:cubicBezTo>
                  <a:cubicBezTo>
                    <a:pt x="58" y="341"/>
                    <a:pt x="56" y="337"/>
                    <a:pt x="54" y="333"/>
                  </a:cubicBezTo>
                  <a:cubicBezTo>
                    <a:pt x="0" y="370"/>
                    <a:pt x="22" y="416"/>
                    <a:pt x="83" y="444"/>
                  </a:cubicBezTo>
                  <a:lnTo>
                    <a:pt x="83" y="444"/>
                  </a:lnTo>
                  <a:close/>
                  <a:moveTo>
                    <a:pt x="108" y="438"/>
                  </a:moveTo>
                  <a:lnTo>
                    <a:pt x="108" y="438"/>
                  </a:lnTo>
                  <a:cubicBezTo>
                    <a:pt x="103" y="442"/>
                    <a:pt x="97" y="445"/>
                    <a:pt x="90" y="448"/>
                  </a:cubicBezTo>
                  <a:cubicBezTo>
                    <a:pt x="122" y="461"/>
                    <a:pt x="164" y="470"/>
                    <a:pt x="208" y="469"/>
                  </a:cubicBezTo>
                  <a:cubicBezTo>
                    <a:pt x="182" y="459"/>
                    <a:pt x="133" y="443"/>
                    <a:pt x="108" y="438"/>
                  </a:cubicBezTo>
                  <a:lnTo>
                    <a:pt x="108" y="438"/>
                  </a:lnTo>
                  <a:close/>
                  <a:moveTo>
                    <a:pt x="127" y="424"/>
                  </a:moveTo>
                  <a:lnTo>
                    <a:pt x="127" y="424"/>
                  </a:lnTo>
                  <a:cubicBezTo>
                    <a:pt x="123" y="428"/>
                    <a:pt x="119" y="431"/>
                    <a:pt x="115" y="434"/>
                  </a:cubicBezTo>
                  <a:cubicBezTo>
                    <a:pt x="146" y="441"/>
                    <a:pt x="202" y="459"/>
                    <a:pt x="222" y="468"/>
                  </a:cubicBezTo>
                  <a:cubicBezTo>
                    <a:pt x="234" y="468"/>
                    <a:pt x="246" y="466"/>
                    <a:pt x="258" y="464"/>
                  </a:cubicBezTo>
                  <a:cubicBezTo>
                    <a:pt x="224" y="453"/>
                    <a:pt x="157" y="432"/>
                    <a:pt x="127" y="424"/>
                  </a:cubicBezTo>
                  <a:lnTo>
                    <a:pt x="127" y="424"/>
                  </a:lnTo>
                  <a:close/>
                  <a:moveTo>
                    <a:pt x="161" y="344"/>
                  </a:moveTo>
                  <a:lnTo>
                    <a:pt x="161" y="344"/>
                  </a:lnTo>
                  <a:cubicBezTo>
                    <a:pt x="161" y="363"/>
                    <a:pt x="154" y="395"/>
                    <a:pt x="131" y="420"/>
                  </a:cubicBezTo>
                  <a:cubicBezTo>
                    <a:pt x="166" y="428"/>
                    <a:pt x="241" y="452"/>
                    <a:pt x="269" y="462"/>
                  </a:cubicBezTo>
                  <a:cubicBezTo>
                    <a:pt x="273" y="461"/>
                    <a:pt x="277" y="460"/>
                    <a:pt x="280" y="459"/>
                  </a:cubicBezTo>
                  <a:cubicBezTo>
                    <a:pt x="276" y="437"/>
                    <a:pt x="276" y="405"/>
                    <a:pt x="287" y="370"/>
                  </a:cubicBezTo>
                  <a:cubicBezTo>
                    <a:pt x="256" y="368"/>
                    <a:pt x="220" y="358"/>
                    <a:pt x="187" y="338"/>
                  </a:cubicBezTo>
                  <a:cubicBezTo>
                    <a:pt x="181" y="342"/>
                    <a:pt x="174" y="345"/>
                    <a:pt x="166" y="345"/>
                  </a:cubicBezTo>
                  <a:cubicBezTo>
                    <a:pt x="164" y="345"/>
                    <a:pt x="163" y="345"/>
                    <a:pt x="161" y="344"/>
                  </a:cubicBezTo>
                  <a:lnTo>
                    <a:pt x="161" y="344"/>
                  </a:lnTo>
                  <a:close/>
                  <a:moveTo>
                    <a:pt x="161" y="268"/>
                  </a:moveTo>
                  <a:lnTo>
                    <a:pt x="161" y="268"/>
                  </a:lnTo>
                  <a:cubicBezTo>
                    <a:pt x="161" y="271"/>
                    <a:pt x="162" y="273"/>
                    <a:pt x="163" y="275"/>
                  </a:cubicBezTo>
                  <a:cubicBezTo>
                    <a:pt x="164" y="275"/>
                    <a:pt x="165" y="275"/>
                    <a:pt x="166" y="275"/>
                  </a:cubicBezTo>
                  <a:cubicBezTo>
                    <a:pt x="172" y="275"/>
                    <a:pt x="177" y="276"/>
                    <a:pt x="182" y="279"/>
                  </a:cubicBezTo>
                  <a:cubicBezTo>
                    <a:pt x="185" y="263"/>
                    <a:pt x="170" y="257"/>
                    <a:pt x="161" y="268"/>
                  </a:cubicBezTo>
                  <a:lnTo>
                    <a:pt x="161" y="268"/>
                  </a:lnTo>
                  <a:close/>
                  <a:moveTo>
                    <a:pt x="181" y="240"/>
                  </a:moveTo>
                  <a:lnTo>
                    <a:pt x="181" y="240"/>
                  </a:lnTo>
                  <a:cubicBezTo>
                    <a:pt x="206" y="246"/>
                    <a:pt x="214" y="278"/>
                    <a:pt x="199" y="297"/>
                  </a:cubicBezTo>
                  <a:cubicBezTo>
                    <a:pt x="200" y="301"/>
                    <a:pt x="201" y="305"/>
                    <a:pt x="201" y="310"/>
                  </a:cubicBezTo>
                  <a:cubicBezTo>
                    <a:pt x="201" y="319"/>
                    <a:pt x="197" y="328"/>
                    <a:pt x="191" y="334"/>
                  </a:cubicBezTo>
                  <a:cubicBezTo>
                    <a:pt x="240" y="364"/>
                    <a:pt x="295" y="369"/>
                    <a:pt x="331" y="362"/>
                  </a:cubicBezTo>
                  <a:cubicBezTo>
                    <a:pt x="369" y="354"/>
                    <a:pt x="382" y="333"/>
                    <a:pt x="359" y="312"/>
                  </a:cubicBezTo>
                  <a:cubicBezTo>
                    <a:pt x="354" y="308"/>
                    <a:pt x="366" y="297"/>
                    <a:pt x="374" y="296"/>
                  </a:cubicBezTo>
                  <a:cubicBezTo>
                    <a:pt x="375" y="291"/>
                    <a:pt x="373" y="287"/>
                    <a:pt x="368" y="285"/>
                  </a:cubicBezTo>
                  <a:cubicBezTo>
                    <a:pt x="357" y="284"/>
                    <a:pt x="338" y="290"/>
                    <a:pt x="325" y="293"/>
                  </a:cubicBezTo>
                  <a:cubicBezTo>
                    <a:pt x="325" y="295"/>
                    <a:pt x="321" y="296"/>
                    <a:pt x="320" y="293"/>
                  </a:cubicBezTo>
                  <a:cubicBezTo>
                    <a:pt x="319" y="289"/>
                    <a:pt x="322" y="283"/>
                    <a:pt x="323" y="281"/>
                  </a:cubicBezTo>
                  <a:cubicBezTo>
                    <a:pt x="325" y="277"/>
                    <a:pt x="329" y="280"/>
                    <a:pt x="328" y="283"/>
                  </a:cubicBezTo>
                  <a:cubicBezTo>
                    <a:pt x="327" y="284"/>
                    <a:pt x="327" y="285"/>
                    <a:pt x="326" y="287"/>
                  </a:cubicBezTo>
                  <a:cubicBezTo>
                    <a:pt x="339" y="284"/>
                    <a:pt x="356" y="278"/>
                    <a:pt x="368" y="279"/>
                  </a:cubicBezTo>
                  <a:cubicBezTo>
                    <a:pt x="371" y="277"/>
                    <a:pt x="379" y="271"/>
                    <a:pt x="378" y="267"/>
                  </a:cubicBezTo>
                  <a:cubicBezTo>
                    <a:pt x="377" y="266"/>
                    <a:pt x="376" y="265"/>
                    <a:pt x="375" y="263"/>
                  </a:cubicBezTo>
                  <a:cubicBezTo>
                    <a:pt x="369" y="255"/>
                    <a:pt x="371" y="249"/>
                    <a:pt x="377" y="243"/>
                  </a:cubicBezTo>
                  <a:cubicBezTo>
                    <a:pt x="367" y="242"/>
                    <a:pt x="355" y="243"/>
                    <a:pt x="349" y="250"/>
                  </a:cubicBezTo>
                  <a:cubicBezTo>
                    <a:pt x="345" y="255"/>
                    <a:pt x="338" y="243"/>
                    <a:pt x="338" y="242"/>
                  </a:cubicBezTo>
                  <a:cubicBezTo>
                    <a:pt x="335" y="236"/>
                    <a:pt x="335" y="228"/>
                    <a:pt x="345" y="219"/>
                  </a:cubicBezTo>
                  <a:cubicBezTo>
                    <a:pt x="347" y="216"/>
                    <a:pt x="351" y="221"/>
                    <a:pt x="349" y="223"/>
                  </a:cubicBezTo>
                  <a:cubicBezTo>
                    <a:pt x="341" y="230"/>
                    <a:pt x="339" y="237"/>
                    <a:pt x="346" y="244"/>
                  </a:cubicBezTo>
                  <a:lnTo>
                    <a:pt x="347" y="245"/>
                  </a:lnTo>
                  <a:cubicBezTo>
                    <a:pt x="357" y="237"/>
                    <a:pt x="371" y="236"/>
                    <a:pt x="383" y="239"/>
                  </a:cubicBezTo>
                  <a:lnTo>
                    <a:pt x="383" y="239"/>
                  </a:lnTo>
                  <a:lnTo>
                    <a:pt x="383" y="239"/>
                  </a:lnTo>
                  <a:cubicBezTo>
                    <a:pt x="404" y="237"/>
                    <a:pt x="403" y="229"/>
                    <a:pt x="397" y="213"/>
                  </a:cubicBezTo>
                  <a:cubicBezTo>
                    <a:pt x="395" y="207"/>
                    <a:pt x="392" y="200"/>
                    <a:pt x="389" y="191"/>
                  </a:cubicBezTo>
                  <a:cubicBezTo>
                    <a:pt x="384" y="180"/>
                    <a:pt x="376" y="155"/>
                    <a:pt x="367" y="129"/>
                  </a:cubicBezTo>
                  <a:cubicBezTo>
                    <a:pt x="343" y="119"/>
                    <a:pt x="308" y="125"/>
                    <a:pt x="282" y="137"/>
                  </a:cubicBezTo>
                  <a:cubicBezTo>
                    <a:pt x="275" y="147"/>
                    <a:pt x="266" y="156"/>
                    <a:pt x="252" y="165"/>
                  </a:cubicBezTo>
                  <a:cubicBezTo>
                    <a:pt x="246" y="202"/>
                    <a:pt x="216" y="229"/>
                    <a:pt x="182" y="233"/>
                  </a:cubicBezTo>
                  <a:lnTo>
                    <a:pt x="181" y="240"/>
                  </a:lnTo>
                  <a:lnTo>
                    <a:pt x="181" y="240"/>
                  </a:lnTo>
                  <a:close/>
                  <a:moveTo>
                    <a:pt x="175" y="239"/>
                  </a:moveTo>
                  <a:lnTo>
                    <a:pt x="175" y="239"/>
                  </a:lnTo>
                  <a:lnTo>
                    <a:pt x="176" y="234"/>
                  </a:lnTo>
                  <a:cubicBezTo>
                    <a:pt x="174" y="234"/>
                    <a:pt x="172" y="234"/>
                    <a:pt x="170" y="234"/>
                  </a:cubicBezTo>
                  <a:cubicBezTo>
                    <a:pt x="166" y="239"/>
                    <a:pt x="162" y="244"/>
                    <a:pt x="158" y="249"/>
                  </a:cubicBezTo>
                  <a:cubicBezTo>
                    <a:pt x="158" y="253"/>
                    <a:pt x="158" y="258"/>
                    <a:pt x="159" y="261"/>
                  </a:cubicBezTo>
                  <a:cubicBezTo>
                    <a:pt x="171" y="252"/>
                    <a:pt x="194" y="258"/>
                    <a:pt x="187" y="282"/>
                  </a:cubicBezTo>
                  <a:cubicBezTo>
                    <a:pt x="190" y="284"/>
                    <a:pt x="193" y="287"/>
                    <a:pt x="196" y="291"/>
                  </a:cubicBezTo>
                  <a:cubicBezTo>
                    <a:pt x="208" y="274"/>
                    <a:pt x="198" y="245"/>
                    <a:pt x="173" y="245"/>
                  </a:cubicBezTo>
                  <a:cubicBezTo>
                    <a:pt x="170" y="244"/>
                    <a:pt x="170" y="239"/>
                    <a:pt x="174" y="239"/>
                  </a:cubicBezTo>
                  <a:cubicBezTo>
                    <a:pt x="174" y="239"/>
                    <a:pt x="175" y="239"/>
                    <a:pt x="175" y="239"/>
                  </a:cubicBezTo>
                  <a:lnTo>
                    <a:pt x="175" y="239"/>
                  </a:lnTo>
                  <a:close/>
                  <a:moveTo>
                    <a:pt x="273" y="38"/>
                  </a:moveTo>
                  <a:lnTo>
                    <a:pt x="273" y="38"/>
                  </a:lnTo>
                  <a:cubicBezTo>
                    <a:pt x="273" y="41"/>
                    <a:pt x="270" y="43"/>
                    <a:pt x="268" y="43"/>
                  </a:cubicBezTo>
                  <a:cubicBezTo>
                    <a:pt x="265" y="43"/>
                    <a:pt x="262" y="41"/>
                    <a:pt x="262" y="38"/>
                  </a:cubicBezTo>
                  <a:cubicBezTo>
                    <a:pt x="262" y="35"/>
                    <a:pt x="265" y="33"/>
                    <a:pt x="268" y="33"/>
                  </a:cubicBezTo>
                  <a:cubicBezTo>
                    <a:pt x="270" y="33"/>
                    <a:pt x="273" y="35"/>
                    <a:pt x="273" y="38"/>
                  </a:cubicBezTo>
                  <a:lnTo>
                    <a:pt x="273" y="38"/>
                  </a:lnTo>
                  <a:close/>
                  <a:moveTo>
                    <a:pt x="288" y="20"/>
                  </a:moveTo>
                  <a:lnTo>
                    <a:pt x="288" y="20"/>
                  </a:lnTo>
                  <a:cubicBezTo>
                    <a:pt x="288" y="24"/>
                    <a:pt x="285" y="26"/>
                    <a:pt x="282" y="26"/>
                  </a:cubicBezTo>
                  <a:cubicBezTo>
                    <a:pt x="279" y="26"/>
                    <a:pt x="276" y="24"/>
                    <a:pt x="276" y="20"/>
                  </a:cubicBezTo>
                  <a:cubicBezTo>
                    <a:pt x="276" y="17"/>
                    <a:pt x="279" y="15"/>
                    <a:pt x="282" y="15"/>
                  </a:cubicBezTo>
                  <a:cubicBezTo>
                    <a:pt x="285" y="15"/>
                    <a:pt x="288" y="17"/>
                    <a:pt x="288" y="20"/>
                  </a:cubicBezTo>
                  <a:lnTo>
                    <a:pt x="288" y="20"/>
                  </a:lnTo>
                  <a:close/>
                  <a:moveTo>
                    <a:pt x="258" y="56"/>
                  </a:moveTo>
                  <a:lnTo>
                    <a:pt x="258" y="56"/>
                  </a:lnTo>
                  <a:cubicBezTo>
                    <a:pt x="258" y="59"/>
                    <a:pt x="256" y="61"/>
                    <a:pt x="254" y="61"/>
                  </a:cubicBezTo>
                  <a:cubicBezTo>
                    <a:pt x="251" y="61"/>
                    <a:pt x="249" y="59"/>
                    <a:pt x="249" y="56"/>
                  </a:cubicBezTo>
                  <a:cubicBezTo>
                    <a:pt x="249" y="54"/>
                    <a:pt x="251" y="52"/>
                    <a:pt x="254" y="52"/>
                  </a:cubicBezTo>
                  <a:cubicBezTo>
                    <a:pt x="256" y="52"/>
                    <a:pt x="258" y="54"/>
                    <a:pt x="258" y="56"/>
                  </a:cubicBezTo>
                  <a:lnTo>
                    <a:pt x="258" y="56"/>
                  </a:lnTo>
                  <a:close/>
                  <a:moveTo>
                    <a:pt x="98" y="6"/>
                  </a:moveTo>
                  <a:lnTo>
                    <a:pt x="98" y="6"/>
                  </a:lnTo>
                  <a:cubicBezTo>
                    <a:pt x="98" y="9"/>
                    <a:pt x="95" y="12"/>
                    <a:pt x="92" y="12"/>
                  </a:cubicBezTo>
                  <a:cubicBezTo>
                    <a:pt x="89" y="12"/>
                    <a:pt x="87" y="9"/>
                    <a:pt x="87" y="6"/>
                  </a:cubicBezTo>
                  <a:cubicBezTo>
                    <a:pt x="87" y="3"/>
                    <a:pt x="89" y="0"/>
                    <a:pt x="92" y="0"/>
                  </a:cubicBezTo>
                  <a:cubicBezTo>
                    <a:pt x="95" y="0"/>
                    <a:pt x="98" y="3"/>
                    <a:pt x="98" y="6"/>
                  </a:cubicBezTo>
                  <a:lnTo>
                    <a:pt x="98" y="6"/>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7" name="Freeform 13">
              <a:extLst>
                <a:ext uri="{FF2B5EF4-FFF2-40B4-BE49-F238E27FC236}">
                  <a16:creationId xmlns:a16="http://schemas.microsoft.com/office/drawing/2014/main" id="{4638EAF1-DC81-698A-E2F9-ED824E3D31DD}"/>
                </a:ext>
              </a:extLst>
            </p:cNvPr>
            <p:cNvSpPr>
              <a:spLocks noEditPoints="1"/>
            </p:cNvSpPr>
            <p:nvPr userDrawn="1"/>
          </p:nvSpPr>
          <p:spPr bwMode="auto">
            <a:xfrm>
              <a:off x="7816850" y="631825"/>
              <a:ext cx="188913" cy="146050"/>
            </a:xfrm>
            <a:custGeom>
              <a:avLst/>
              <a:gdLst>
                <a:gd name="T0" fmla="*/ 15 w 232"/>
                <a:gd name="T1" fmla="*/ 172 h 178"/>
                <a:gd name="T2" fmla="*/ 15 w 232"/>
                <a:gd name="T3" fmla="*/ 172 h 178"/>
                <a:gd name="T4" fmla="*/ 25 w 232"/>
                <a:gd name="T5" fmla="*/ 162 h 178"/>
                <a:gd name="T6" fmla="*/ 15 w 232"/>
                <a:gd name="T7" fmla="*/ 152 h 178"/>
                <a:gd name="T8" fmla="*/ 5 w 232"/>
                <a:gd name="T9" fmla="*/ 162 h 178"/>
                <a:gd name="T10" fmla="*/ 15 w 232"/>
                <a:gd name="T11" fmla="*/ 172 h 178"/>
                <a:gd name="T12" fmla="*/ 15 w 232"/>
                <a:gd name="T13" fmla="*/ 172 h 178"/>
                <a:gd name="T14" fmla="*/ 15 w 232"/>
                <a:gd name="T15" fmla="*/ 178 h 178"/>
                <a:gd name="T16" fmla="*/ 15 w 232"/>
                <a:gd name="T17" fmla="*/ 178 h 178"/>
                <a:gd name="T18" fmla="*/ 0 w 232"/>
                <a:gd name="T19" fmla="*/ 162 h 178"/>
                <a:gd name="T20" fmla="*/ 15 w 232"/>
                <a:gd name="T21" fmla="*/ 146 h 178"/>
                <a:gd name="T22" fmla="*/ 31 w 232"/>
                <a:gd name="T23" fmla="*/ 162 h 178"/>
                <a:gd name="T24" fmla="*/ 15 w 232"/>
                <a:gd name="T25" fmla="*/ 178 h 178"/>
                <a:gd name="T26" fmla="*/ 15 w 232"/>
                <a:gd name="T27" fmla="*/ 178 h 178"/>
                <a:gd name="T28" fmla="*/ 232 w 232"/>
                <a:gd name="T29" fmla="*/ 91 h 178"/>
                <a:gd name="T30" fmla="*/ 232 w 232"/>
                <a:gd name="T31" fmla="*/ 91 h 178"/>
                <a:gd name="T32" fmla="*/ 232 w 232"/>
                <a:gd name="T33" fmla="*/ 91 h 178"/>
                <a:gd name="T34" fmla="*/ 232 w 232"/>
                <a:gd name="T35" fmla="*/ 91 h 178"/>
                <a:gd name="T36" fmla="*/ 232 w 232"/>
                <a:gd name="T37" fmla="*/ 91 h 178"/>
                <a:gd name="T38" fmla="*/ 232 w 232"/>
                <a:gd name="T39" fmla="*/ 91 h 178"/>
                <a:gd name="T40" fmla="*/ 149 w 232"/>
                <a:gd name="T41" fmla="*/ 27 h 178"/>
                <a:gd name="T42" fmla="*/ 149 w 232"/>
                <a:gd name="T43" fmla="*/ 27 h 178"/>
                <a:gd name="T44" fmla="*/ 147 w 232"/>
                <a:gd name="T45" fmla="*/ 11 h 178"/>
                <a:gd name="T46" fmla="*/ 124 w 232"/>
                <a:gd name="T47" fmla="*/ 23 h 178"/>
                <a:gd name="T48" fmla="*/ 135 w 232"/>
                <a:gd name="T49" fmla="*/ 26 h 178"/>
                <a:gd name="T50" fmla="*/ 149 w 232"/>
                <a:gd name="T51" fmla="*/ 27 h 178"/>
                <a:gd name="T52" fmla="*/ 149 w 232"/>
                <a:gd name="T53" fmla="*/ 27 h 178"/>
                <a:gd name="T54" fmla="*/ 153 w 232"/>
                <a:gd name="T55" fmla="*/ 9 h 178"/>
                <a:gd name="T56" fmla="*/ 153 w 232"/>
                <a:gd name="T57" fmla="*/ 9 h 178"/>
                <a:gd name="T58" fmla="*/ 155 w 232"/>
                <a:gd name="T59" fmla="*/ 28 h 178"/>
                <a:gd name="T60" fmla="*/ 166 w 232"/>
                <a:gd name="T61" fmla="*/ 27 h 178"/>
                <a:gd name="T62" fmla="*/ 163 w 232"/>
                <a:gd name="T63" fmla="*/ 17 h 178"/>
                <a:gd name="T64" fmla="*/ 164 w 232"/>
                <a:gd name="T65" fmla="*/ 7 h 178"/>
                <a:gd name="T66" fmla="*/ 153 w 232"/>
                <a:gd name="T67" fmla="*/ 9 h 178"/>
                <a:gd name="T68" fmla="*/ 153 w 232"/>
                <a:gd name="T69" fmla="*/ 9 h 178"/>
                <a:gd name="T70" fmla="*/ 177 w 232"/>
                <a:gd name="T71" fmla="*/ 1 h 178"/>
                <a:gd name="T72" fmla="*/ 177 w 232"/>
                <a:gd name="T73" fmla="*/ 1 h 178"/>
                <a:gd name="T74" fmla="*/ 187 w 232"/>
                <a:gd name="T75" fmla="*/ 1 h 178"/>
                <a:gd name="T76" fmla="*/ 190 w 232"/>
                <a:gd name="T77" fmla="*/ 4 h 178"/>
                <a:gd name="T78" fmla="*/ 182 w 232"/>
                <a:gd name="T79" fmla="*/ 10 h 178"/>
                <a:gd name="T80" fmla="*/ 183 w 232"/>
                <a:gd name="T81" fmla="*/ 15 h 178"/>
                <a:gd name="T82" fmla="*/ 175 w 232"/>
                <a:gd name="T83" fmla="*/ 32 h 178"/>
                <a:gd name="T84" fmla="*/ 175 w 232"/>
                <a:gd name="T85" fmla="*/ 32 h 178"/>
                <a:gd name="T86" fmla="*/ 154 w 232"/>
                <a:gd name="T87" fmla="*/ 33 h 178"/>
                <a:gd name="T88" fmla="*/ 152 w 232"/>
                <a:gd name="T89" fmla="*/ 33 h 178"/>
                <a:gd name="T90" fmla="*/ 119 w 232"/>
                <a:gd name="T91" fmla="*/ 27 h 178"/>
                <a:gd name="T92" fmla="*/ 119 w 232"/>
                <a:gd name="T93" fmla="*/ 27 h 178"/>
                <a:gd name="T94" fmla="*/ 114 w 232"/>
                <a:gd name="T95" fmla="*/ 24 h 178"/>
                <a:gd name="T96" fmla="*/ 116 w 232"/>
                <a:gd name="T97" fmla="*/ 22 h 178"/>
                <a:gd name="T98" fmla="*/ 117 w 232"/>
                <a:gd name="T99" fmla="*/ 21 h 178"/>
                <a:gd name="T100" fmla="*/ 177 w 232"/>
                <a:gd name="T101" fmla="*/ 1 h 178"/>
                <a:gd name="T102" fmla="*/ 177 w 232"/>
                <a:gd name="T103" fmla="*/ 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78">
                  <a:moveTo>
                    <a:pt x="15" y="172"/>
                  </a:moveTo>
                  <a:lnTo>
                    <a:pt x="15" y="172"/>
                  </a:lnTo>
                  <a:cubicBezTo>
                    <a:pt x="21" y="172"/>
                    <a:pt x="25" y="167"/>
                    <a:pt x="25" y="162"/>
                  </a:cubicBezTo>
                  <a:cubicBezTo>
                    <a:pt x="25" y="156"/>
                    <a:pt x="21" y="152"/>
                    <a:pt x="15" y="152"/>
                  </a:cubicBezTo>
                  <a:cubicBezTo>
                    <a:pt x="10" y="152"/>
                    <a:pt x="5" y="156"/>
                    <a:pt x="5" y="162"/>
                  </a:cubicBezTo>
                  <a:cubicBezTo>
                    <a:pt x="5" y="167"/>
                    <a:pt x="10" y="172"/>
                    <a:pt x="15" y="172"/>
                  </a:cubicBezTo>
                  <a:lnTo>
                    <a:pt x="15" y="172"/>
                  </a:lnTo>
                  <a:close/>
                  <a:moveTo>
                    <a:pt x="15" y="178"/>
                  </a:moveTo>
                  <a:lnTo>
                    <a:pt x="15" y="178"/>
                  </a:lnTo>
                  <a:cubicBezTo>
                    <a:pt x="7" y="178"/>
                    <a:pt x="0" y="170"/>
                    <a:pt x="0" y="162"/>
                  </a:cubicBezTo>
                  <a:cubicBezTo>
                    <a:pt x="0" y="153"/>
                    <a:pt x="7" y="146"/>
                    <a:pt x="15" y="146"/>
                  </a:cubicBezTo>
                  <a:cubicBezTo>
                    <a:pt x="24" y="146"/>
                    <a:pt x="31" y="153"/>
                    <a:pt x="31" y="162"/>
                  </a:cubicBezTo>
                  <a:cubicBezTo>
                    <a:pt x="31" y="170"/>
                    <a:pt x="24" y="178"/>
                    <a:pt x="15" y="178"/>
                  </a:cubicBezTo>
                  <a:lnTo>
                    <a:pt x="15" y="178"/>
                  </a:lnTo>
                  <a:close/>
                  <a:moveTo>
                    <a:pt x="232" y="91"/>
                  </a:moveTo>
                  <a:lnTo>
                    <a:pt x="232" y="91"/>
                  </a:lnTo>
                  <a:cubicBezTo>
                    <a:pt x="232" y="91"/>
                    <a:pt x="232" y="91"/>
                    <a:pt x="232" y="91"/>
                  </a:cubicBezTo>
                  <a:lnTo>
                    <a:pt x="232" y="91"/>
                  </a:lnTo>
                  <a:lnTo>
                    <a:pt x="232" y="91"/>
                  </a:lnTo>
                  <a:lnTo>
                    <a:pt x="232" y="91"/>
                  </a:lnTo>
                  <a:close/>
                  <a:moveTo>
                    <a:pt x="149" y="27"/>
                  </a:moveTo>
                  <a:lnTo>
                    <a:pt x="149" y="27"/>
                  </a:lnTo>
                  <a:cubicBezTo>
                    <a:pt x="147" y="23"/>
                    <a:pt x="147" y="17"/>
                    <a:pt x="147" y="11"/>
                  </a:cubicBezTo>
                  <a:cubicBezTo>
                    <a:pt x="139" y="13"/>
                    <a:pt x="131" y="17"/>
                    <a:pt x="124" y="23"/>
                  </a:cubicBezTo>
                  <a:cubicBezTo>
                    <a:pt x="126" y="23"/>
                    <a:pt x="130" y="25"/>
                    <a:pt x="135" y="26"/>
                  </a:cubicBezTo>
                  <a:cubicBezTo>
                    <a:pt x="139" y="26"/>
                    <a:pt x="144" y="27"/>
                    <a:pt x="149" y="27"/>
                  </a:cubicBezTo>
                  <a:lnTo>
                    <a:pt x="149" y="27"/>
                  </a:lnTo>
                  <a:close/>
                  <a:moveTo>
                    <a:pt x="153" y="9"/>
                  </a:moveTo>
                  <a:lnTo>
                    <a:pt x="153" y="9"/>
                  </a:lnTo>
                  <a:cubicBezTo>
                    <a:pt x="152" y="17"/>
                    <a:pt x="153" y="23"/>
                    <a:pt x="155" y="28"/>
                  </a:cubicBezTo>
                  <a:cubicBezTo>
                    <a:pt x="159" y="28"/>
                    <a:pt x="162" y="27"/>
                    <a:pt x="166" y="27"/>
                  </a:cubicBezTo>
                  <a:cubicBezTo>
                    <a:pt x="164" y="25"/>
                    <a:pt x="163" y="21"/>
                    <a:pt x="163" y="17"/>
                  </a:cubicBezTo>
                  <a:cubicBezTo>
                    <a:pt x="163" y="14"/>
                    <a:pt x="163" y="10"/>
                    <a:pt x="164" y="7"/>
                  </a:cubicBezTo>
                  <a:cubicBezTo>
                    <a:pt x="161" y="8"/>
                    <a:pt x="157" y="8"/>
                    <a:pt x="153" y="9"/>
                  </a:cubicBezTo>
                  <a:lnTo>
                    <a:pt x="153" y="9"/>
                  </a:lnTo>
                  <a:close/>
                  <a:moveTo>
                    <a:pt x="177" y="1"/>
                  </a:moveTo>
                  <a:lnTo>
                    <a:pt x="177" y="1"/>
                  </a:lnTo>
                  <a:cubicBezTo>
                    <a:pt x="180" y="1"/>
                    <a:pt x="184" y="0"/>
                    <a:pt x="187" y="1"/>
                  </a:cubicBezTo>
                  <a:cubicBezTo>
                    <a:pt x="189" y="1"/>
                    <a:pt x="190" y="3"/>
                    <a:pt x="190" y="4"/>
                  </a:cubicBezTo>
                  <a:cubicBezTo>
                    <a:pt x="190" y="7"/>
                    <a:pt x="185" y="9"/>
                    <a:pt x="182" y="10"/>
                  </a:cubicBezTo>
                  <a:cubicBezTo>
                    <a:pt x="182" y="12"/>
                    <a:pt x="183" y="14"/>
                    <a:pt x="183" y="15"/>
                  </a:cubicBezTo>
                  <a:cubicBezTo>
                    <a:pt x="184" y="23"/>
                    <a:pt x="180" y="30"/>
                    <a:pt x="175" y="32"/>
                  </a:cubicBezTo>
                  <a:cubicBezTo>
                    <a:pt x="175" y="32"/>
                    <a:pt x="175" y="32"/>
                    <a:pt x="175" y="32"/>
                  </a:cubicBezTo>
                  <a:cubicBezTo>
                    <a:pt x="168" y="33"/>
                    <a:pt x="161" y="33"/>
                    <a:pt x="154" y="33"/>
                  </a:cubicBezTo>
                  <a:cubicBezTo>
                    <a:pt x="153" y="33"/>
                    <a:pt x="153" y="33"/>
                    <a:pt x="152" y="33"/>
                  </a:cubicBezTo>
                  <a:cubicBezTo>
                    <a:pt x="141" y="33"/>
                    <a:pt x="129" y="31"/>
                    <a:pt x="119" y="27"/>
                  </a:cubicBezTo>
                  <a:cubicBezTo>
                    <a:pt x="119" y="27"/>
                    <a:pt x="119" y="27"/>
                    <a:pt x="119" y="27"/>
                  </a:cubicBezTo>
                  <a:cubicBezTo>
                    <a:pt x="116" y="30"/>
                    <a:pt x="112" y="27"/>
                    <a:pt x="114" y="24"/>
                  </a:cubicBezTo>
                  <a:cubicBezTo>
                    <a:pt x="114" y="24"/>
                    <a:pt x="115" y="23"/>
                    <a:pt x="116" y="22"/>
                  </a:cubicBezTo>
                  <a:cubicBezTo>
                    <a:pt x="116" y="22"/>
                    <a:pt x="117" y="21"/>
                    <a:pt x="117" y="21"/>
                  </a:cubicBezTo>
                  <a:cubicBezTo>
                    <a:pt x="123" y="15"/>
                    <a:pt x="142" y="1"/>
                    <a:pt x="177" y="1"/>
                  </a:cubicBezTo>
                  <a:lnTo>
                    <a:pt x="177" y="1"/>
                  </a:lnTo>
                  <a:close/>
                </a:path>
              </a:pathLst>
            </a:custGeom>
            <a:noFill/>
            <a:ln w="158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4267"/>
            </a:p>
          </p:txBody>
        </p:sp>
        <p:sp>
          <p:nvSpPr>
            <p:cNvPr id="18" name="Freeform 14">
              <a:extLst>
                <a:ext uri="{FF2B5EF4-FFF2-40B4-BE49-F238E27FC236}">
                  <a16:creationId xmlns:a16="http://schemas.microsoft.com/office/drawing/2014/main" id="{7FD520B6-32AC-A196-05E4-28829C4F09CE}"/>
                </a:ext>
              </a:extLst>
            </p:cNvPr>
            <p:cNvSpPr>
              <a:spLocks noEditPoints="1"/>
            </p:cNvSpPr>
            <p:nvPr userDrawn="1"/>
          </p:nvSpPr>
          <p:spPr bwMode="auto">
            <a:xfrm>
              <a:off x="8123238" y="455613"/>
              <a:ext cx="800100" cy="385762"/>
            </a:xfrm>
            <a:custGeom>
              <a:avLst/>
              <a:gdLst>
                <a:gd name="T0" fmla="*/ 44 w 986"/>
                <a:gd name="T1" fmla="*/ 12 h 469"/>
                <a:gd name="T2" fmla="*/ 100 w 986"/>
                <a:gd name="T3" fmla="*/ 110 h 469"/>
                <a:gd name="T4" fmla="*/ 112 w 986"/>
                <a:gd name="T5" fmla="*/ 49 h 469"/>
                <a:gd name="T6" fmla="*/ 238 w 986"/>
                <a:gd name="T7" fmla="*/ 9 h 469"/>
                <a:gd name="T8" fmla="*/ 265 w 986"/>
                <a:gd name="T9" fmla="*/ 94 h 469"/>
                <a:gd name="T10" fmla="*/ 297 w 986"/>
                <a:gd name="T11" fmla="*/ 110 h 469"/>
                <a:gd name="T12" fmla="*/ 368 w 986"/>
                <a:gd name="T13" fmla="*/ 2 h 469"/>
                <a:gd name="T14" fmla="*/ 431 w 986"/>
                <a:gd name="T15" fmla="*/ 0 h 469"/>
                <a:gd name="T16" fmla="*/ 506 w 986"/>
                <a:gd name="T17" fmla="*/ 2 h 469"/>
                <a:gd name="T18" fmla="*/ 562 w 986"/>
                <a:gd name="T19" fmla="*/ 110 h 469"/>
                <a:gd name="T20" fmla="*/ 595 w 986"/>
                <a:gd name="T21" fmla="*/ 104 h 469"/>
                <a:gd name="T22" fmla="*/ 653 w 986"/>
                <a:gd name="T23" fmla="*/ 16 h 469"/>
                <a:gd name="T24" fmla="*/ 623 w 986"/>
                <a:gd name="T25" fmla="*/ 103 h 469"/>
                <a:gd name="T26" fmla="*/ 741 w 986"/>
                <a:gd name="T27" fmla="*/ 112 h 469"/>
                <a:gd name="T28" fmla="*/ 805 w 986"/>
                <a:gd name="T29" fmla="*/ 2 h 469"/>
                <a:gd name="T30" fmla="*/ 887 w 986"/>
                <a:gd name="T31" fmla="*/ 110 h 469"/>
                <a:gd name="T32" fmla="*/ 805 w 986"/>
                <a:gd name="T33" fmla="*/ 2 h 469"/>
                <a:gd name="T34" fmla="*/ 938 w 986"/>
                <a:gd name="T35" fmla="*/ 59 h 469"/>
                <a:gd name="T36" fmla="*/ 926 w 986"/>
                <a:gd name="T37" fmla="*/ 2 h 469"/>
                <a:gd name="T38" fmla="*/ 54 w 986"/>
                <a:gd name="T39" fmla="*/ 281 h 469"/>
                <a:gd name="T40" fmla="*/ 96 w 986"/>
                <a:gd name="T41" fmla="*/ 251 h 469"/>
                <a:gd name="T42" fmla="*/ 205 w 986"/>
                <a:gd name="T43" fmla="*/ 291 h 469"/>
                <a:gd name="T44" fmla="*/ 256 w 986"/>
                <a:gd name="T45" fmla="*/ 288 h 469"/>
                <a:gd name="T46" fmla="*/ 303 w 986"/>
                <a:gd name="T47" fmla="*/ 179 h 469"/>
                <a:gd name="T48" fmla="*/ 303 w 986"/>
                <a:gd name="T49" fmla="*/ 179 h 469"/>
                <a:gd name="T50" fmla="*/ 421 w 986"/>
                <a:gd name="T51" fmla="*/ 278 h 469"/>
                <a:gd name="T52" fmla="*/ 467 w 986"/>
                <a:gd name="T53" fmla="*/ 180 h 469"/>
                <a:gd name="T54" fmla="*/ 525 w 986"/>
                <a:gd name="T55" fmla="*/ 190 h 469"/>
                <a:gd name="T56" fmla="*/ 495 w 986"/>
                <a:gd name="T57" fmla="*/ 288 h 469"/>
                <a:gd name="T58" fmla="*/ 575 w 986"/>
                <a:gd name="T59" fmla="*/ 285 h 469"/>
                <a:gd name="T60" fmla="*/ 618 w 986"/>
                <a:gd name="T61" fmla="*/ 282 h 469"/>
                <a:gd name="T62" fmla="*/ 620 w 986"/>
                <a:gd name="T63" fmla="*/ 227 h 469"/>
                <a:gd name="T64" fmla="*/ 625 w 986"/>
                <a:gd name="T65" fmla="*/ 241 h 469"/>
                <a:gd name="T66" fmla="*/ 697 w 986"/>
                <a:gd name="T67" fmla="*/ 180 h 469"/>
                <a:gd name="T68" fmla="*/ 752 w 986"/>
                <a:gd name="T69" fmla="*/ 288 h 469"/>
                <a:gd name="T70" fmla="*/ 851 w 986"/>
                <a:gd name="T71" fmla="*/ 191 h 469"/>
                <a:gd name="T72" fmla="*/ 900 w 986"/>
                <a:gd name="T73" fmla="*/ 287 h 469"/>
                <a:gd name="T74" fmla="*/ 888 w 986"/>
                <a:gd name="T75" fmla="*/ 291 h 469"/>
                <a:gd name="T76" fmla="*/ 871 w 986"/>
                <a:gd name="T77" fmla="*/ 174 h 469"/>
                <a:gd name="T78" fmla="*/ 820 w 986"/>
                <a:gd name="T79" fmla="*/ 188 h 469"/>
                <a:gd name="T80" fmla="*/ 954 w 986"/>
                <a:gd name="T81" fmla="*/ 190 h 469"/>
                <a:gd name="T82" fmla="*/ 25 w 986"/>
                <a:gd name="T83" fmla="*/ 457 h 469"/>
                <a:gd name="T84" fmla="*/ 46 w 986"/>
                <a:gd name="T85" fmla="*/ 359 h 469"/>
                <a:gd name="T86" fmla="*/ 171 w 986"/>
                <a:gd name="T87" fmla="*/ 369 h 469"/>
                <a:gd name="T88" fmla="*/ 220 w 986"/>
                <a:gd name="T89" fmla="*/ 465 h 469"/>
                <a:gd name="T90" fmla="*/ 208 w 986"/>
                <a:gd name="T91" fmla="*/ 469 h 469"/>
                <a:gd name="T92" fmla="*/ 278 w 986"/>
                <a:gd name="T93" fmla="*/ 368 h 469"/>
                <a:gd name="T94" fmla="*/ 249 w 986"/>
                <a:gd name="T95" fmla="*/ 467 h 469"/>
                <a:gd name="T96" fmla="*/ 328 w 986"/>
                <a:gd name="T97" fmla="*/ 463 h 469"/>
                <a:gd name="T98" fmla="*/ 394 w 986"/>
                <a:gd name="T99" fmla="*/ 359 h 469"/>
                <a:gd name="T100" fmla="*/ 429 w 986"/>
                <a:gd name="T101" fmla="*/ 466 h 469"/>
                <a:gd name="T102" fmla="*/ 394 w 986"/>
                <a:gd name="T103" fmla="*/ 359 h 469"/>
                <a:gd name="T104" fmla="*/ 579 w 986"/>
                <a:gd name="T105" fmla="*/ 438 h 469"/>
                <a:gd name="T106" fmla="*/ 551 w 986"/>
                <a:gd name="T107" fmla="*/ 357 h 469"/>
                <a:gd name="T108" fmla="*/ 599 w 986"/>
                <a:gd name="T109" fmla="*/ 359 h 469"/>
                <a:gd name="T110" fmla="*/ 675 w 986"/>
                <a:gd name="T111" fmla="*/ 359 h 469"/>
                <a:gd name="T112" fmla="*/ 731 w 986"/>
                <a:gd name="T113" fmla="*/ 370 h 469"/>
                <a:gd name="T114" fmla="*/ 693 w 986"/>
                <a:gd name="T115" fmla="*/ 469 h 469"/>
                <a:gd name="T116" fmla="*/ 832 w 986"/>
                <a:gd name="T117" fmla="*/ 457 h 469"/>
                <a:gd name="T118" fmla="*/ 837 w 986"/>
                <a:gd name="T119" fmla="*/ 359 h 469"/>
                <a:gd name="T120" fmla="*/ 837 w 986"/>
                <a:gd name="T121" fmla="*/ 359 h 469"/>
                <a:gd name="T122" fmla="*/ 954 w 986"/>
                <a:gd name="T123" fmla="*/ 36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6" h="469">
                  <a:moveTo>
                    <a:pt x="0" y="2"/>
                  </a:moveTo>
                  <a:lnTo>
                    <a:pt x="0" y="2"/>
                  </a:lnTo>
                  <a:lnTo>
                    <a:pt x="0" y="12"/>
                  </a:lnTo>
                  <a:lnTo>
                    <a:pt x="32" y="12"/>
                  </a:lnTo>
                  <a:lnTo>
                    <a:pt x="32" y="110"/>
                  </a:lnTo>
                  <a:lnTo>
                    <a:pt x="44" y="110"/>
                  </a:lnTo>
                  <a:lnTo>
                    <a:pt x="44" y="12"/>
                  </a:lnTo>
                  <a:lnTo>
                    <a:pt x="76" y="12"/>
                  </a:lnTo>
                  <a:lnTo>
                    <a:pt x="76" y="2"/>
                  </a:lnTo>
                  <a:lnTo>
                    <a:pt x="0" y="2"/>
                  </a:lnTo>
                  <a:lnTo>
                    <a:pt x="0" y="2"/>
                  </a:lnTo>
                  <a:close/>
                  <a:moveTo>
                    <a:pt x="100" y="2"/>
                  </a:moveTo>
                  <a:lnTo>
                    <a:pt x="100" y="2"/>
                  </a:lnTo>
                  <a:lnTo>
                    <a:pt x="100" y="110"/>
                  </a:lnTo>
                  <a:lnTo>
                    <a:pt x="158" y="110"/>
                  </a:lnTo>
                  <a:lnTo>
                    <a:pt x="158" y="100"/>
                  </a:lnTo>
                  <a:lnTo>
                    <a:pt x="112" y="100"/>
                  </a:lnTo>
                  <a:lnTo>
                    <a:pt x="112" y="59"/>
                  </a:lnTo>
                  <a:lnTo>
                    <a:pt x="154" y="59"/>
                  </a:lnTo>
                  <a:lnTo>
                    <a:pt x="154" y="49"/>
                  </a:lnTo>
                  <a:lnTo>
                    <a:pt x="112" y="49"/>
                  </a:lnTo>
                  <a:lnTo>
                    <a:pt x="112" y="12"/>
                  </a:lnTo>
                  <a:lnTo>
                    <a:pt x="158" y="12"/>
                  </a:lnTo>
                  <a:lnTo>
                    <a:pt x="158" y="2"/>
                  </a:lnTo>
                  <a:lnTo>
                    <a:pt x="100" y="2"/>
                  </a:lnTo>
                  <a:lnTo>
                    <a:pt x="100" y="2"/>
                  </a:lnTo>
                  <a:close/>
                  <a:moveTo>
                    <a:pt x="238" y="9"/>
                  </a:moveTo>
                  <a:lnTo>
                    <a:pt x="238" y="9"/>
                  </a:lnTo>
                  <a:cubicBezTo>
                    <a:pt x="248" y="9"/>
                    <a:pt x="257" y="11"/>
                    <a:pt x="266" y="17"/>
                  </a:cubicBezTo>
                  <a:lnTo>
                    <a:pt x="270" y="8"/>
                  </a:lnTo>
                  <a:cubicBezTo>
                    <a:pt x="260" y="3"/>
                    <a:pt x="250" y="0"/>
                    <a:pt x="238" y="0"/>
                  </a:cubicBezTo>
                  <a:cubicBezTo>
                    <a:pt x="206" y="0"/>
                    <a:pt x="181" y="23"/>
                    <a:pt x="181" y="56"/>
                  </a:cubicBezTo>
                  <a:cubicBezTo>
                    <a:pt x="181" y="91"/>
                    <a:pt x="206" y="112"/>
                    <a:pt x="238" y="112"/>
                  </a:cubicBezTo>
                  <a:cubicBezTo>
                    <a:pt x="248" y="112"/>
                    <a:pt x="260" y="107"/>
                    <a:pt x="270" y="102"/>
                  </a:cubicBezTo>
                  <a:lnTo>
                    <a:pt x="265" y="94"/>
                  </a:lnTo>
                  <a:cubicBezTo>
                    <a:pt x="257" y="99"/>
                    <a:pt x="247" y="102"/>
                    <a:pt x="238" y="102"/>
                  </a:cubicBezTo>
                  <a:cubicBezTo>
                    <a:pt x="211" y="102"/>
                    <a:pt x="193" y="82"/>
                    <a:pt x="193" y="56"/>
                  </a:cubicBezTo>
                  <a:cubicBezTo>
                    <a:pt x="193" y="30"/>
                    <a:pt x="211" y="9"/>
                    <a:pt x="238" y="9"/>
                  </a:cubicBezTo>
                  <a:lnTo>
                    <a:pt x="238" y="9"/>
                  </a:lnTo>
                  <a:close/>
                  <a:moveTo>
                    <a:pt x="297" y="2"/>
                  </a:moveTo>
                  <a:lnTo>
                    <a:pt x="297" y="2"/>
                  </a:lnTo>
                  <a:lnTo>
                    <a:pt x="297" y="110"/>
                  </a:lnTo>
                  <a:lnTo>
                    <a:pt x="309" y="110"/>
                  </a:lnTo>
                  <a:lnTo>
                    <a:pt x="309" y="58"/>
                  </a:lnTo>
                  <a:lnTo>
                    <a:pt x="368" y="58"/>
                  </a:lnTo>
                  <a:lnTo>
                    <a:pt x="368" y="110"/>
                  </a:lnTo>
                  <a:lnTo>
                    <a:pt x="380" y="110"/>
                  </a:lnTo>
                  <a:lnTo>
                    <a:pt x="380" y="2"/>
                  </a:lnTo>
                  <a:lnTo>
                    <a:pt x="368" y="2"/>
                  </a:lnTo>
                  <a:lnTo>
                    <a:pt x="368" y="49"/>
                  </a:lnTo>
                  <a:lnTo>
                    <a:pt x="309" y="49"/>
                  </a:lnTo>
                  <a:lnTo>
                    <a:pt x="309" y="2"/>
                  </a:lnTo>
                  <a:lnTo>
                    <a:pt x="297" y="2"/>
                  </a:lnTo>
                  <a:lnTo>
                    <a:pt x="297" y="2"/>
                  </a:lnTo>
                  <a:close/>
                  <a:moveTo>
                    <a:pt x="431" y="0"/>
                  </a:moveTo>
                  <a:lnTo>
                    <a:pt x="431" y="0"/>
                  </a:lnTo>
                  <a:lnTo>
                    <a:pt x="418" y="3"/>
                  </a:lnTo>
                  <a:lnTo>
                    <a:pt x="418" y="110"/>
                  </a:lnTo>
                  <a:lnTo>
                    <a:pt x="430" y="110"/>
                  </a:lnTo>
                  <a:lnTo>
                    <a:pt x="430" y="18"/>
                  </a:lnTo>
                  <a:lnTo>
                    <a:pt x="493" y="112"/>
                  </a:lnTo>
                  <a:lnTo>
                    <a:pt x="506" y="109"/>
                  </a:lnTo>
                  <a:lnTo>
                    <a:pt x="506" y="2"/>
                  </a:lnTo>
                  <a:lnTo>
                    <a:pt x="495" y="2"/>
                  </a:lnTo>
                  <a:lnTo>
                    <a:pt x="495" y="95"/>
                  </a:lnTo>
                  <a:lnTo>
                    <a:pt x="431" y="0"/>
                  </a:lnTo>
                  <a:lnTo>
                    <a:pt x="431" y="0"/>
                  </a:lnTo>
                  <a:close/>
                  <a:moveTo>
                    <a:pt x="550" y="110"/>
                  </a:moveTo>
                  <a:lnTo>
                    <a:pt x="550" y="110"/>
                  </a:lnTo>
                  <a:lnTo>
                    <a:pt x="562" y="110"/>
                  </a:lnTo>
                  <a:lnTo>
                    <a:pt x="562" y="2"/>
                  </a:lnTo>
                  <a:lnTo>
                    <a:pt x="550" y="2"/>
                  </a:lnTo>
                  <a:lnTo>
                    <a:pt x="550" y="110"/>
                  </a:lnTo>
                  <a:close/>
                  <a:moveTo>
                    <a:pt x="623" y="103"/>
                  </a:moveTo>
                  <a:lnTo>
                    <a:pt x="623" y="103"/>
                  </a:lnTo>
                  <a:cubicBezTo>
                    <a:pt x="615" y="103"/>
                    <a:pt x="606" y="100"/>
                    <a:pt x="600" y="96"/>
                  </a:cubicBezTo>
                  <a:lnTo>
                    <a:pt x="595" y="104"/>
                  </a:lnTo>
                  <a:cubicBezTo>
                    <a:pt x="604" y="109"/>
                    <a:pt x="613" y="112"/>
                    <a:pt x="624" y="112"/>
                  </a:cubicBezTo>
                  <a:cubicBezTo>
                    <a:pt x="647" y="112"/>
                    <a:pt x="658" y="97"/>
                    <a:pt x="658" y="81"/>
                  </a:cubicBezTo>
                  <a:cubicBezTo>
                    <a:pt x="658" y="65"/>
                    <a:pt x="646" y="58"/>
                    <a:pt x="634" y="52"/>
                  </a:cubicBezTo>
                  <a:lnTo>
                    <a:pt x="625" y="48"/>
                  </a:lnTo>
                  <a:cubicBezTo>
                    <a:pt x="617" y="44"/>
                    <a:pt x="609" y="39"/>
                    <a:pt x="609" y="28"/>
                  </a:cubicBezTo>
                  <a:cubicBezTo>
                    <a:pt x="609" y="14"/>
                    <a:pt x="620" y="8"/>
                    <a:pt x="630" y="8"/>
                  </a:cubicBezTo>
                  <a:cubicBezTo>
                    <a:pt x="640" y="8"/>
                    <a:pt x="647" y="12"/>
                    <a:pt x="653" y="16"/>
                  </a:cubicBezTo>
                  <a:lnTo>
                    <a:pt x="657" y="8"/>
                  </a:lnTo>
                  <a:cubicBezTo>
                    <a:pt x="649" y="3"/>
                    <a:pt x="640" y="0"/>
                    <a:pt x="630" y="0"/>
                  </a:cubicBezTo>
                  <a:cubicBezTo>
                    <a:pt x="611" y="0"/>
                    <a:pt x="598" y="11"/>
                    <a:pt x="598" y="28"/>
                  </a:cubicBezTo>
                  <a:cubicBezTo>
                    <a:pt x="598" y="50"/>
                    <a:pt x="614" y="54"/>
                    <a:pt x="630" y="62"/>
                  </a:cubicBezTo>
                  <a:cubicBezTo>
                    <a:pt x="639" y="66"/>
                    <a:pt x="646" y="71"/>
                    <a:pt x="646" y="82"/>
                  </a:cubicBezTo>
                  <a:cubicBezTo>
                    <a:pt x="646" y="95"/>
                    <a:pt x="636" y="103"/>
                    <a:pt x="623" y="103"/>
                  </a:cubicBezTo>
                  <a:lnTo>
                    <a:pt x="623" y="103"/>
                  </a:lnTo>
                  <a:close/>
                  <a:moveTo>
                    <a:pt x="741" y="9"/>
                  </a:moveTo>
                  <a:lnTo>
                    <a:pt x="741" y="9"/>
                  </a:lnTo>
                  <a:cubicBezTo>
                    <a:pt x="752" y="9"/>
                    <a:pt x="761" y="11"/>
                    <a:pt x="769" y="17"/>
                  </a:cubicBezTo>
                  <a:lnTo>
                    <a:pt x="774" y="8"/>
                  </a:lnTo>
                  <a:cubicBezTo>
                    <a:pt x="764" y="3"/>
                    <a:pt x="754" y="0"/>
                    <a:pt x="741" y="0"/>
                  </a:cubicBezTo>
                  <a:cubicBezTo>
                    <a:pt x="709" y="0"/>
                    <a:pt x="684" y="23"/>
                    <a:pt x="684" y="56"/>
                  </a:cubicBezTo>
                  <a:cubicBezTo>
                    <a:pt x="684" y="91"/>
                    <a:pt x="709" y="112"/>
                    <a:pt x="741" y="112"/>
                  </a:cubicBezTo>
                  <a:cubicBezTo>
                    <a:pt x="752" y="112"/>
                    <a:pt x="764" y="107"/>
                    <a:pt x="773" y="102"/>
                  </a:cubicBezTo>
                  <a:lnTo>
                    <a:pt x="769" y="94"/>
                  </a:lnTo>
                  <a:cubicBezTo>
                    <a:pt x="761" y="99"/>
                    <a:pt x="751" y="102"/>
                    <a:pt x="741" y="102"/>
                  </a:cubicBezTo>
                  <a:cubicBezTo>
                    <a:pt x="715" y="102"/>
                    <a:pt x="697" y="82"/>
                    <a:pt x="697" y="56"/>
                  </a:cubicBezTo>
                  <a:cubicBezTo>
                    <a:pt x="697" y="30"/>
                    <a:pt x="715" y="9"/>
                    <a:pt x="741" y="9"/>
                  </a:cubicBezTo>
                  <a:lnTo>
                    <a:pt x="741" y="9"/>
                  </a:lnTo>
                  <a:close/>
                  <a:moveTo>
                    <a:pt x="805" y="2"/>
                  </a:moveTo>
                  <a:lnTo>
                    <a:pt x="805" y="2"/>
                  </a:lnTo>
                  <a:lnTo>
                    <a:pt x="805" y="110"/>
                  </a:lnTo>
                  <a:lnTo>
                    <a:pt x="817" y="110"/>
                  </a:lnTo>
                  <a:lnTo>
                    <a:pt x="817" y="58"/>
                  </a:lnTo>
                  <a:lnTo>
                    <a:pt x="875" y="58"/>
                  </a:lnTo>
                  <a:lnTo>
                    <a:pt x="875" y="110"/>
                  </a:lnTo>
                  <a:lnTo>
                    <a:pt x="887" y="110"/>
                  </a:lnTo>
                  <a:lnTo>
                    <a:pt x="887" y="2"/>
                  </a:lnTo>
                  <a:lnTo>
                    <a:pt x="875" y="2"/>
                  </a:lnTo>
                  <a:lnTo>
                    <a:pt x="875" y="49"/>
                  </a:lnTo>
                  <a:lnTo>
                    <a:pt x="817" y="49"/>
                  </a:lnTo>
                  <a:lnTo>
                    <a:pt x="817" y="2"/>
                  </a:lnTo>
                  <a:lnTo>
                    <a:pt x="805" y="2"/>
                  </a:lnTo>
                  <a:lnTo>
                    <a:pt x="805" y="2"/>
                  </a:lnTo>
                  <a:close/>
                  <a:moveTo>
                    <a:pt x="926" y="2"/>
                  </a:moveTo>
                  <a:lnTo>
                    <a:pt x="926" y="2"/>
                  </a:lnTo>
                  <a:lnTo>
                    <a:pt x="926" y="110"/>
                  </a:lnTo>
                  <a:lnTo>
                    <a:pt x="984" y="110"/>
                  </a:lnTo>
                  <a:lnTo>
                    <a:pt x="984" y="100"/>
                  </a:lnTo>
                  <a:lnTo>
                    <a:pt x="938" y="100"/>
                  </a:lnTo>
                  <a:lnTo>
                    <a:pt x="938" y="59"/>
                  </a:lnTo>
                  <a:lnTo>
                    <a:pt x="980" y="59"/>
                  </a:lnTo>
                  <a:lnTo>
                    <a:pt x="980" y="49"/>
                  </a:lnTo>
                  <a:lnTo>
                    <a:pt x="938" y="49"/>
                  </a:lnTo>
                  <a:lnTo>
                    <a:pt x="938" y="12"/>
                  </a:lnTo>
                  <a:lnTo>
                    <a:pt x="984" y="12"/>
                  </a:lnTo>
                  <a:lnTo>
                    <a:pt x="984" y="2"/>
                  </a:lnTo>
                  <a:lnTo>
                    <a:pt x="926" y="2"/>
                  </a:lnTo>
                  <a:lnTo>
                    <a:pt x="926" y="2"/>
                  </a:lnTo>
                  <a:close/>
                  <a:moveTo>
                    <a:pt x="96" y="251"/>
                  </a:moveTo>
                  <a:lnTo>
                    <a:pt x="96" y="251"/>
                  </a:lnTo>
                  <a:lnTo>
                    <a:pt x="96" y="180"/>
                  </a:lnTo>
                  <a:lnTo>
                    <a:pt x="84" y="180"/>
                  </a:lnTo>
                  <a:lnTo>
                    <a:pt x="84" y="249"/>
                  </a:lnTo>
                  <a:cubicBezTo>
                    <a:pt x="84" y="274"/>
                    <a:pt x="73" y="281"/>
                    <a:pt x="54" y="281"/>
                  </a:cubicBezTo>
                  <a:cubicBezTo>
                    <a:pt x="34" y="281"/>
                    <a:pt x="25" y="270"/>
                    <a:pt x="25" y="249"/>
                  </a:cubicBezTo>
                  <a:lnTo>
                    <a:pt x="25" y="180"/>
                  </a:lnTo>
                  <a:lnTo>
                    <a:pt x="13" y="180"/>
                  </a:lnTo>
                  <a:lnTo>
                    <a:pt x="13" y="252"/>
                  </a:lnTo>
                  <a:cubicBezTo>
                    <a:pt x="13" y="277"/>
                    <a:pt x="27" y="290"/>
                    <a:pt x="54" y="290"/>
                  </a:cubicBezTo>
                  <a:cubicBezTo>
                    <a:pt x="74" y="290"/>
                    <a:pt x="96" y="284"/>
                    <a:pt x="96" y="251"/>
                  </a:cubicBezTo>
                  <a:lnTo>
                    <a:pt x="96" y="251"/>
                  </a:lnTo>
                  <a:close/>
                  <a:moveTo>
                    <a:pt x="143" y="178"/>
                  </a:moveTo>
                  <a:lnTo>
                    <a:pt x="143" y="178"/>
                  </a:lnTo>
                  <a:lnTo>
                    <a:pt x="130" y="181"/>
                  </a:lnTo>
                  <a:lnTo>
                    <a:pt x="130" y="288"/>
                  </a:lnTo>
                  <a:lnTo>
                    <a:pt x="142" y="288"/>
                  </a:lnTo>
                  <a:lnTo>
                    <a:pt x="142" y="196"/>
                  </a:lnTo>
                  <a:lnTo>
                    <a:pt x="205" y="291"/>
                  </a:lnTo>
                  <a:lnTo>
                    <a:pt x="218" y="287"/>
                  </a:lnTo>
                  <a:lnTo>
                    <a:pt x="218" y="181"/>
                  </a:lnTo>
                  <a:lnTo>
                    <a:pt x="207" y="181"/>
                  </a:lnTo>
                  <a:lnTo>
                    <a:pt x="206" y="273"/>
                  </a:lnTo>
                  <a:lnTo>
                    <a:pt x="143" y="178"/>
                  </a:lnTo>
                  <a:lnTo>
                    <a:pt x="143" y="178"/>
                  </a:lnTo>
                  <a:close/>
                  <a:moveTo>
                    <a:pt x="256" y="288"/>
                  </a:moveTo>
                  <a:lnTo>
                    <a:pt x="256" y="288"/>
                  </a:lnTo>
                  <a:lnTo>
                    <a:pt x="268" y="288"/>
                  </a:lnTo>
                  <a:lnTo>
                    <a:pt x="268" y="180"/>
                  </a:lnTo>
                  <a:lnTo>
                    <a:pt x="256" y="180"/>
                  </a:lnTo>
                  <a:lnTo>
                    <a:pt x="256" y="288"/>
                  </a:lnTo>
                  <a:close/>
                  <a:moveTo>
                    <a:pt x="303" y="179"/>
                  </a:moveTo>
                  <a:lnTo>
                    <a:pt x="303" y="179"/>
                  </a:lnTo>
                  <a:lnTo>
                    <a:pt x="291" y="183"/>
                  </a:lnTo>
                  <a:lnTo>
                    <a:pt x="332" y="288"/>
                  </a:lnTo>
                  <a:lnTo>
                    <a:pt x="344" y="288"/>
                  </a:lnTo>
                  <a:lnTo>
                    <a:pt x="385" y="183"/>
                  </a:lnTo>
                  <a:lnTo>
                    <a:pt x="374" y="179"/>
                  </a:lnTo>
                  <a:lnTo>
                    <a:pt x="338" y="275"/>
                  </a:lnTo>
                  <a:lnTo>
                    <a:pt x="303" y="179"/>
                  </a:lnTo>
                  <a:lnTo>
                    <a:pt x="303" y="179"/>
                  </a:lnTo>
                  <a:close/>
                  <a:moveTo>
                    <a:pt x="409" y="180"/>
                  </a:moveTo>
                  <a:lnTo>
                    <a:pt x="409" y="180"/>
                  </a:lnTo>
                  <a:lnTo>
                    <a:pt x="409" y="288"/>
                  </a:lnTo>
                  <a:lnTo>
                    <a:pt x="467" y="288"/>
                  </a:lnTo>
                  <a:lnTo>
                    <a:pt x="467" y="278"/>
                  </a:lnTo>
                  <a:lnTo>
                    <a:pt x="421" y="278"/>
                  </a:lnTo>
                  <a:lnTo>
                    <a:pt x="421" y="237"/>
                  </a:lnTo>
                  <a:lnTo>
                    <a:pt x="463" y="237"/>
                  </a:lnTo>
                  <a:lnTo>
                    <a:pt x="463" y="227"/>
                  </a:lnTo>
                  <a:lnTo>
                    <a:pt x="421" y="227"/>
                  </a:lnTo>
                  <a:lnTo>
                    <a:pt x="421" y="190"/>
                  </a:lnTo>
                  <a:lnTo>
                    <a:pt x="467" y="190"/>
                  </a:lnTo>
                  <a:lnTo>
                    <a:pt x="467" y="180"/>
                  </a:lnTo>
                  <a:lnTo>
                    <a:pt x="409" y="180"/>
                  </a:lnTo>
                  <a:lnTo>
                    <a:pt x="409" y="180"/>
                  </a:lnTo>
                  <a:close/>
                  <a:moveTo>
                    <a:pt x="522" y="233"/>
                  </a:moveTo>
                  <a:lnTo>
                    <a:pt x="522" y="233"/>
                  </a:lnTo>
                  <a:lnTo>
                    <a:pt x="508" y="233"/>
                  </a:lnTo>
                  <a:lnTo>
                    <a:pt x="508" y="190"/>
                  </a:lnTo>
                  <a:lnTo>
                    <a:pt x="525" y="190"/>
                  </a:lnTo>
                  <a:cubicBezTo>
                    <a:pt x="543" y="190"/>
                    <a:pt x="549" y="199"/>
                    <a:pt x="549" y="211"/>
                  </a:cubicBezTo>
                  <a:cubicBezTo>
                    <a:pt x="549" y="228"/>
                    <a:pt x="536" y="233"/>
                    <a:pt x="522" y="233"/>
                  </a:cubicBezTo>
                  <a:lnTo>
                    <a:pt x="522" y="233"/>
                  </a:lnTo>
                  <a:close/>
                  <a:moveTo>
                    <a:pt x="528" y="181"/>
                  </a:moveTo>
                  <a:lnTo>
                    <a:pt x="528" y="181"/>
                  </a:lnTo>
                  <a:lnTo>
                    <a:pt x="495" y="180"/>
                  </a:lnTo>
                  <a:lnTo>
                    <a:pt x="495" y="288"/>
                  </a:lnTo>
                  <a:lnTo>
                    <a:pt x="508" y="288"/>
                  </a:lnTo>
                  <a:lnTo>
                    <a:pt x="508" y="242"/>
                  </a:lnTo>
                  <a:lnTo>
                    <a:pt x="517" y="242"/>
                  </a:lnTo>
                  <a:cubicBezTo>
                    <a:pt x="525" y="242"/>
                    <a:pt x="530" y="245"/>
                    <a:pt x="534" y="251"/>
                  </a:cubicBezTo>
                  <a:lnTo>
                    <a:pt x="539" y="257"/>
                  </a:lnTo>
                  <a:lnTo>
                    <a:pt x="564" y="291"/>
                  </a:lnTo>
                  <a:lnTo>
                    <a:pt x="575" y="285"/>
                  </a:lnTo>
                  <a:lnTo>
                    <a:pt x="553" y="256"/>
                  </a:lnTo>
                  <a:cubicBezTo>
                    <a:pt x="549" y="251"/>
                    <a:pt x="543" y="241"/>
                    <a:pt x="537" y="240"/>
                  </a:cubicBezTo>
                  <a:lnTo>
                    <a:pt x="537" y="237"/>
                  </a:lnTo>
                  <a:cubicBezTo>
                    <a:pt x="551" y="235"/>
                    <a:pt x="560" y="227"/>
                    <a:pt x="560" y="209"/>
                  </a:cubicBezTo>
                  <a:cubicBezTo>
                    <a:pt x="560" y="192"/>
                    <a:pt x="548" y="181"/>
                    <a:pt x="528" y="181"/>
                  </a:cubicBezTo>
                  <a:lnTo>
                    <a:pt x="528" y="181"/>
                  </a:lnTo>
                  <a:close/>
                  <a:moveTo>
                    <a:pt x="618" y="282"/>
                  </a:moveTo>
                  <a:lnTo>
                    <a:pt x="618" y="282"/>
                  </a:lnTo>
                  <a:cubicBezTo>
                    <a:pt x="609" y="282"/>
                    <a:pt x="601" y="279"/>
                    <a:pt x="595" y="275"/>
                  </a:cubicBezTo>
                  <a:lnTo>
                    <a:pt x="590" y="283"/>
                  </a:lnTo>
                  <a:cubicBezTo>
                    <a:pt x="599" y="288"/>
                    <a:pt x="607" y="291"/>
                    <a:pt x="618" y="291"/>
                  </a:cubicBezTo>
                  <a:cubicBezTo>
                    <a:pt x="642" y="291"/>
                    <a:pt x="653" y="276"/>
                    <a:pt x="653" y="260"/>
                  </a:cubicBezTo>
                  <a:cubicBezTo>
                    <a:pt x="653" y="244"/>
                    <a:pt x="641" y="237"/>
                    <a:pt x="629" y="231"/>
                  </a:cubicBezTo>
                  <a:lnTo>
                    <a:pt x="620" y="227"/>
                  </a:lnTo>
                  <a:cubicBezTo>
                    <a:pt x="612" y="223"/>
                    <a:pt x="604" y="218"/>
                    <a:pt x="604" y="207"/>
                  </a:cubicBezTo>
                  <a:cubicBezTo>
                    <a:pt x="604" y="193"/>
                    <a:pt x="615" y="187"/>
                    <a:pt x="625" y="187"/>
                  </a:cubicBezTo>
                  <a:cubicBezTo>
                    <a:pt x="635" y="187"/>
                    <a:pt x="642" y="191"/>
                    <a:pt x="648" y="195"/>
                  </a:cubicBezTo>
                  <a:lnTo>
                    <a:pt x="652" y="187"/>
                  </a:lnTo>
                  <a:cubicBezTo>
                    <a:pt x="644" y="182"/>
                    <a:pt x="634" y="179"/>
                    <a:pt x="624" y="179"/>
                  </a:cubicBezTo>
                  <a:cubicBezTo>
                    <a:pt x="605" y="179"/>
                    <a:pt x="592" y="190"/>
                    <a:pt x="592" y="207"/>
                  </a:cubicBezTo>
                  <a:cubicBezTo>
                    <a:pt x="592" y="229"/>
                    <a:pt x="609" y="233"/>
                    <a:pt x="625" y="241"/>
                  </a:cubicBezTo>
                  <a:cubicBezTo>
                    <a:pt x="633" y="245"/>
                    <a:pt x="640" y="250"/>
                    <a:pt x="640" y="261"/>
                  </a:cubicBezTo>
                  <a:cubicBezTo>
                    <a:pt x="640" y="274"/>
                    <a:pt x="631" y="282"/>
                    <a:pt x="618" y="282"/>
                  </a:cubicBezTo>
                  <a:lnTo>
                    <a:pt x="618" y="282"/>
                  </a:lnTo>
                  <a:close/>
                  <a:moveTo>
                    <a:pt x="685" y="288"/>
                  </a:moveTo>
                  <a:lnTo>
                    <a:pt x="685" y="288"/>
                  </a:lnTo>
                  <a:lnTo>
                    <a:pt x="697" y="288"/>
                  </a:lnTo>
                  <a:lnTo>
                    <a:pt x="697" y="180"/>
                  </a:lnTo>
                  <a:lnTo>
                    <a:pt x="685" y="180"/>
                  </a:lnTo>
                  <a:lnTo>
                    <a:pt x="685" y="288"/>
                  </a:lnTo>
                  <a:close/>
                  <a:moveTo>
                    <a:pt x="721" y="180"/>
                  </a:moveTo>
                  <a:lnTo>
                    <a:pt x="721" y="180"/>
                  </a:lnTo>
                  <a:lnTo>
                    <a:pt x="721" y="190"/>
                  </a:lnTo>
                  <a:lnTo>
                    <a:pt x="752" y="190"/>
                  </a:lnTo>
                  <a:lnTo>
                    <a:pt x="752" y="288"/>
                  </a:lnTo>
                  <a:lnTo>
                    <a:pt x="764" y="288"/>
                  </a:lnTo>
                  <a:lnTo>
                    <a:pt x="764" y="190"/>
                  </a:lnTo>
                  <a:lnTo>
                    <a:pt x="796" y="190"/>
                  </a:lnTo>
                  <a:lnTo>
                    <a:pt x="796" y="180"/>
                  </a:lnTo>
                  <a:lnTo>
                    <a:pt x="721" y="180"/>
                  </a:lnTo>
                  <a:lnTo>
                    <a:pt x="721" y="180"/>
                  </a:lnTo>
                  <a:close/>
                  <a:moveTo>
                    <a:pt x="851" y="191"/>
                  </a:moveTo>
                  <a:lnTo>
                    <a:pt x="851" y="191"/>
                  </a:lnTo>
                  <a:lnTo>
                    <a:pt x="870" y="245"/>
                  </a:lnTo>
                  <a:lnTo>
                    <a:pt x="830" y="245"/>
                  </a:lnTo>
                  <a:lnTo>
                    <a:pt x="851" y="191"/>
                  </a:lnTo>
                  <a:lnTo>
                    <a:pt x="851" y="191"/>
                  </a:lnTo>
                  <a:close/>
                  <a:moveTo>
                    <a:pt x="900" y="287"/>
                  </a:moveTo>
                  <a:lnTo>
                    <a:pt x="900" y="287"/>
                  </a:lnTo>
                  <a:lnTo>
                    <a:pt x="857" y="180"/>
                  </a:lnTo>
                  <a:lnTo>
                    <a:pt x="844" y="180"/>
                  </a:lnTo>
                  <a:lnTo>
                    <a:pt x="800" y="287"/>
                  </a:lnTo>
                  <a:lnTo>
                    <a:pt x="812" y="291"/>
                  </a:lnTo>
                  <a:lnTo>
                    <a:pt x="827" y="253"/>
                  </a:lnTo>
                  <a:lnTo>
                    <a:pt x="874" y="253"/>
                  </a:lnTo>
                  <a:lnTo>
                    <a:pt x="888" y="291"/>
                  </a:lnTo>
                  <a:lnTo>
                    <a:pt x="900" y="287"/>
                  </a:lnTo>
                  <a:lnTo>
                    <a:pt x="900" y="287"/>
                  </a:lnTo>
                  <a:close/>
                  <a:moveTo>
                    <a:pt x="871" y="188"/>
                  </a:moveTo>
                  <a:lnTo>
                    <a:pt x="871" y="188"/>
                  </a:lnTo>
                  <a:lnTo>
                    <a:pt x="882" y="188"/>
                  </a:lnTo>
                  <a:lnTo>
                    <a:pt x="882" y="174"/>
                  </a:lnTo>
                  <a:lnTo>
                    <a:pt x="871" y="174"/>
                  </a:lnTo>
                  <a:lnTo>
                    <a:pt x="871" y="188"/>
                  </a:lnTo>
                  <a:close/>
                  <a:moveTo>
                    <a:pt x="820" y="188"/>
                  </a:moveTo>
                  <a:lnTo>
                    <a:pt x="820" y="188"/>
                  </a:lnTo>
                  <a:lnTo>
                    <a:pt x="831" y="188"/>
                  </a:lnTo>
                  <a:lnTo>
                    <a:pt x="831" y="174"/>
                  </a:lnTo>
                  <a:lnTo>
                    <a:pt x="820" y="174"/>
                  </a:lnTo>
                  <a:lnTo>
                    <a:pt x="820" y="188"/>
                  </a:lnTo>
                  <a:close/>
                  <a:moveTo>
                    <a:pt x="911" y="180"/>
                  </a:moveTo>
                  <a:lnTo>
                    <a:pt x="911" y="180"/>
                  </a:lnTo>
                  <a:lnTo>
                    <a:pt x="911" y="190"/>
                  </a:lnTo>
                  <a:lnTo>
                    <a:pt x="942" y="190"/>
                  </a:lnTo>
                  <a:lnTo>
                    <a:pt x="942" y="288"/>
                  </a:lnTo>
                  <a:lnTo>
                    <a:pt x="954" y="288"/>
                  </a:lnTo>
                  <a:lnTo>
                    <a:pt x="954" y="190"/>
                  </a:lnTo>
                  <a:lnTo>
                    <a:pt x="986" y="190"/>
                  </a:lnTo>
                  <a:lnTo>
                    <a:pt x="986" y="180"/>
                  </a:lnTo>
                  <a:lnTo>
                    <a:pt x="911" y="180"/>
                  </a:lnTo>
                  <a:lnTo>
                    <a:pt x="911" y="180"/>
                  </a:lnTo>
                  <a:close/>
                  <a:moveTo>
                    <a:pt x="41" y="457"/>
                  </a:moveTo>
                  <a:lnTo>
                    <a:pt x="41" y="457"/>
                  </a:lnTo>
                  <a:lnTo>
                    <a:pt x="25" y="457"/>
                  </a:lnTo>
                  <a:lnTo>
                    <a:pt x="25" y="368"/>
                  </a:lnTo>
                  <a:lnTo>
                    <a:pt x="43" y="368"/>
                  </a:lnTo>
                  <a:cubicBezTo>
                    <a:pt x="73" y="368"/>
                    <a:pt x="93" y="383"/>
                    <a:pt x="93" y="412"/>
                  </a:cubicBezTo>
                  <a:cubicBezTo>
                    <a:pt x="93" y="440"/>
                    <a:pt x="73" y="457"/>
                    <a:pt x="41" y="457"/>
                  </a:cubicBezTo>
                  <a:lnTo>
                    <a:pt x="41" y="457"/>
                  </a:lnTo>
                  <a:close/>
                  <a:moveTo>
                    <a:pt x="46" y="359"/>
                  </a:moveTo>
                  <a:lnTo>
                    <a:pt x="46" y="359"/>
                  </a:lnTo>
                  <a:lnTo>
                    <a:pt x="13" y="359"/>
                  </a:lnTo>
                  <a:lnTo>
                    <a:pt x="13" y="466"/>
                  </a:lnTo>
                  <a:lnTo>
                    <a:pt x="42" y="466"/>
                  </a:lnTo>
                  <a:cubicBezTo>
                    <a:pt x="79" y="466"/>
                    <a:pt x="104" y="448"/>
                    <a:pt x="104" y="411"/>
                  </a:cubicBezTo>
                  <a:cubicBezTo>
                    <a:pt x="104" y="385"/>
                    <a:pt x="89" y="359"/>
                    <a:pt x="46" y="359"/>
                  </a:cubicBezTo>
                  <a:lnTo>
                    <a:pt x="46" y="359"/>
                  </a:lnTo>
                  <a:close/>
                  <a:moveTo>
                    <a:pt x="171" y="369"/>
                  </a:moveTo>
                  <a:lnTo>
                    <a:pt x="171" y="369"/>
                  </a:lnTo>
                  <a:lnTo>
                    <a:pt x="191" y="423"/>
                  </a:lnTo>
                  <a:lnTo>
                    <a:pt x="150" y="423"/>
                  </a:lnTo>
                  <a:lnTo>
                    <a:pt x="171" y="369"/>
                  </a:lnTo>
                  <a:lnTo>
                    <a:pt x="171" y="369"/>
                  </a:lnTo>
                  <a:close/>
                  <a:moveTo>
                    <a:pt x="220" y="465"/>
                  </a:moveTo>
                  <a:lnTo>
                    <a:pt x="220" y="465"/>
                  </a:lnTo>
                  <a:lnTo>
                    <a:pt x="177" y="359"/>
                  </a:lnTo>
                  <a:lnTo>
                    <a:pt x="165" y="359"/>
                  </a:lnTo>
                  <a:lnTo>
                    <a:pt x="121" y="465"/>
                  </a:lnTo>
                  <a:lnTo>
                    <a:pt x="133" y="469"/>
                  </a:lnTo>
                  <a:lnTo>
                    <a:pt x="147" y="432"/>
                  </a:lnTo>
                  <a:lnTo>
                    <a:pt x="194" y="432"/>
                  </a:lnTo>
                  <a:lnTo>
                    <a:pt x="208" y="469"/>
                  </a:lnTo>
                  <a:lnTo>
                    <a:pt x="220" y="465"/>
                  </a:lnTo>
                  <a:lnTo>
                    <a:pt x="220" y="465"/>
                  </a:lnTo>
                  <a:close/>
                  <a:moveTo>
                    <a:pt x="275" y="411"/>
                  </a:moveTo>
                  <a:lnTo>
                    <a:pt x="275" y="411"/>
                  </a:lnTo>
                  <a:lnTo>
                    <a:pt x="261" y="411"/>
                  </a:lnTo>
                  <a:lnTo>
                    <a:pt x="261" y="368"/>
                  </a:lnTo>
                  <a:lnTo>
                    <a:pt x="278" y="368"/>
                  </a:lnTo>
                  <a:cubicBezTo>
                    <a:pt x="297" y="368"/>
                    <a:pt x="302" y="377"/>
                    <a:pt x="302" y="389"/>
                  </a:cubicBezTo>
                  <a:cubicBezTo>
                    <a:pt x="302" y="407"/>
                    <a:pt x="289" y="411"/>
                    <a:pt x="275" y="411"/>
                  </a:cubicBezTo>
                  <a:lnTo>
                    <a:pt x="275" y="411"/>
                  </a:lnTo>
                  <a:close/>
                  <a:moveTo>
                    <a:pt x="281" y="359"/>
                  </a:moveTo>
                  <a:lnTo>
                    <a:pt x="281" y="359"/>
                  </a:lnTo>
                  <a:lnTo>
                    <a:pt x="249" y="359"/>
                  </a:lnTo>
                  <a:lnTo>
                    <a:pt x="249" y="467"/>
                  </a:lnTo>
                  <a:lnTo>
                    <a:pt x="261" y="467"/>
                  </a:lnTo>
                  <a:lnTo>
                    <a:pt x="261" y="420"/>
                  </a:lnTo>
                  <a:lnTo>
                    <a:pt x="271" y="420"/>
                  </a:lnTo>
                  <a:cubicBezTo>
                    <a:pt x="279" y="420"/>
                    <a:pt x="283" y="423"/>
                    <a:pt x="287" y="429"/>
                  </a:cubicBezTo>
                  <a:lnTo>
                    <a:pt x="292" y="435"/>
                  </a:lnTo>
                  <a:lnTo>
                    <a:pt x="317" y="469"/>
                  </a:lnTo>
                  <a:lnTo>
                    <a:pt x="328" y="463"/>
                  </a:lnTo>
                  <a:lnTo>
                    <a:pt x="306" y="435"/>
                  </a:lnTo>
                  <a:cubicBezTo>
                    <a:pt x="302" y="429"/>
                    <a:pt x="297" y="419"/>
                    <a:pt x="290" y="418"/>
                  </a:cubicBezTo>
                  <a:lnTo>
                    <a:pt x="290" y="415"/>
                  </a:lnTo>
                  <a:cubicBezTo>
                    <a:pt x="305" y="413"/>
                    <a:pt x="313" y="405"/>
                    <a:pt x="313" y="387"/>
                  </a:cubicBezTo>
                  <a:cubicBezTo>
                    <a:pt x="313" y="370"/>
                    <a:pt x="301" y="359"/>
                    <a:pt x="281" y="359"/>
                  </a:cubicBezTo>
                  <a:lnTo>
                    <a:pt x="281" y="359"/>
                  </a:lnTo>
                  <a:close/>
                  <a:moveTo>
                    <a:pt x="394" y="359"/>
                  </a:moveTo>
                  <a:lnTo>
                    <a:pt x="394" y="359"/>
                  </a:lnTo>
                  <a:lnTo>
                    <a:pt x="381" y="359"/>
                  </a:lnTo>
                  <a:lnTo>
                    <a:pt x="351" y="465"/>
                  </a:lnTo>
                  <a:lnTo>
                    <a:pt x="362" y="468"/>
                  </a:lnTo>
                  <a:lnTo>
                    <a:pt x="388" y="375"/>
                  </a:lnTo>
                  <a:lnTo>
                    <a:pt x="415" y="466"/>
                  </a:lnTo>
                  <a:lnTo>
                    <a:pt x="429" y="466"/>
                  </a:lnTo>
                  <a:lnTo>
                    <a:pt x="457" y="375"/>
                  </a:lnTo>
                  <a:lnTo>
                    <a:pt x="482" y="468"/>
                  </a:lnTo>
                  <a:lnTo>
                    <a:pt x="493" y="465"/>
                  </a:lnTo>
                  <a:lnTo>
                    <a:pt x="463" y="359"/>
                  </a:lnTo>
                  <a:lnTo>
                    <a:pt x="450" y="359"/>
                  </a:lnTo>
                  <a:lnTo>
                    <a:pt x="422" y="453"/>
                  </a:lnTo>
                  <a:lnTo>
                    <a:pt x="394" y="359"/>
                  </a:lnTo>
                  <a:lnTo>
                    <a:pt x="394" y="359"/>
                  </a:lnTo>
                  <a:close/>
                  <a:moveTo>
                    <a:pt x="544" y="460"/>
                  </a:moveTo>
                  <a:lnTo>
                    <a:pt x="544" y="460"/>
                  </a:lnTo>
                  <a:cubicBezTo>
                    <a:pt x="536" y="460"/>
                    <a:pt x="527" y="457"/>
                    <a:pt x="521" y="453"/>
                  </a:cubicBezTo>
                  <a:lnTo>
                    <a:pt x="517" y="461"/>
                  </a:lnTo>
                  <a:cubicBezTo>
                    <a:pt x="525" y="466"/>
                    <a:pt x="534" y="468"/>
                    <a:pt x="545" y="468"/>
                  </a:cubicBezTo>
                  <a:cubicBezTo>
                    <a:pt x="569" y="468"/>
                    <a:pt x="579" y="454"/>
                    <a:pt x="579" y="438"/>
                  </a:cubicBezTo>
                  <a:cubicBezTo>
                    <a:pt x="579" y="422"/>
                    <a:pt x="568" y="415"/>
                    <a:pt x="555" y="409"/>
                  </a:cubicBezTo>
                  <a:lnTo>
                    <a:pt x="546" y="405"/>
                  </a:lnTo>
                  <a:cubicBezTo>
                    <a:pt x="539" y="401"/>
                    <a:pt x="530" y="395"/>
                    <a:pt x="530" y="385"/>
                  </a:cubicBezTo>
                  <a:cubicBezTo>
                    <a:pt x="530" y="371"/>
                    <a:pt x="542" y="365"/>
                    <a:pt x="552" y="365"/>
                  </a:cubicBezTo>
                  <a:cubicBezTo>
                    <a:pt x="562" y="365"/>
                    <a:pt x="568" y="369"/>
                    <a:pt x="574" y="373"/>
                  </a:cubicBezTo>
                  <a:lnTo>
                    <a:pt x="579" y="365"/>
                  </a:lnTo>
                  <a:cubicBezTo>
                    <a:pt x="570" y="360"/>
                    <a:pt x="561" y="357"/>
                    <a:pt x="551" y="357"/>
                  </a:cubicBezTo>
                  <a:cubicBezTo>
                    <a:pt x="532" y="357"/>
                    <a:pt x="519" y="368"/>
                    <a:pt x="519" y="384"/>
                  </a:cubicBezTo>
                  <a:cubicBezTo>
                    <a:pt x="519" y="407"/>
                    <a:pt x="535" y="411"/>
                    <a:pt x="551" y="419"/>
                  </a:cubicBezTo>
                  <a:cubicBezTo>
                    <a:pt x="560" y="423"/>
                    <a:pt x="567" y="428"/>
                    <a:pt x="567" y="439"/>
                  </a:cubicBezTo>
                  <a:cubicBezTo>
                    <a:pt x="567" y="452"/>
                    <a:pt x="558" y="460"/>
                    <a:pt x="544" y="460"/>
                  </a:cubicBezTo>
                  <a:lnTo>
                    <a:pt x="544" y="460"/>
                  </a:lnTo>
                  <a:close/>
                  <a:moveTo>
                    <a:pt x="599" y="359"/>
                  </a:moveTo>
                  <a:lnTo>
                    <a:pt x="599" y="359"/>
                  </a:lnTo>
                  <a:lnTo>
                    <a:pt x="599" y="369"/>
                  </a:lnTo>
                  <a:lnTo>
                    <a:pt x="631" y="369"/>
                  </a:lnTo>
                  <a:lnTo>
                    <a:pt x="631" y="466"/>
                  </a:lnTo>
                  <a:lnTo>
                    <a:pt x="643" y="466"/>
                  </a:lnTo>
                  <a:lnTo>
                    <a:pt x="643" y="369"/>
                  </a:lnTo>
                  <a:lnTo>
                    <a:pt x="675" y="369"/>
                  </a:lnTo>
                  <a:lnTo>
                    <a:pt x="675" y="359"/>
                  </a:lnTo>
                  <a:lnTo>
                    <a:pt x="599" y="359"/>
                  </a:lnTo>
                  <a:lnTo>
                    <a:pt x="599" y="359"/>
                  </a:lnTo>
                  <a:close/>
                  <a:moveTo>
                    <a:pt x="731" y="370"/>
                  </a:moveTo>
                  <a:lnTo>
                    <a:pt x="731" y="370"/>
                  </a:lnTo>
                  <a:lnTo>
                    <a:pt x="751" y="423"/>
                  </a:lnTo>
                  <a:lnTo>
                    <a:pt x="710" y="423"/>
                  </a:lnTo>
                  <a:lnTo>
                    <a:pt x="731" y="370"/>
                  </a:lnTo>
                  <a:lnTo>
                    <a:pt x="731" y="370"/>
                  </a:lnTo>
                  <a:close/>
                  <a:moveTo>
                    <a:pt x="780" y="465"/>
                  </a:moveTo>
                  <a:lnTo>
                    <a:pt x="780" y="465"/>
                  </a:lnTo>
                  <a:lnTo>
                    <a:pt x="737" y="359"/>
                  </a:lnTo>
                  <a:lnTo>
                    <a:pt x="725" y="359"/>
                  </a:lnTo>
                  <a:lnTo>
                    <a:pt x="681" y="465"/>
                  </a:lnTo>
                  <a:lnTo>
                    <a:pt x="693" y="469"/>
                  </a:lnTo>
                  <a:lnTo>
                    <a:pt x="707" y="432"/>
                  </a:lnTo>
                  <a:lnTo>
                    <a:pt x="754" y="432"/>
                  </a:lnTo>
                  <a:lnTo>
                    <a:pt x="768" y="469"/>
                  </a:lnTo>
                  <a:lnTo>
                    <a:pt x="780" y="465"/>
                  </a:lnTo>
                  <a:lnTo>
                    <a:pt x="780" y="465"/>
                  </a:lnTo>
                  <a:close/>
                  <a:moveTo>
                    <a:pt x="832" y="457"/>
                  </a:moveTo>
                  <a:lnTo>
                    <a:pt x="832" y="457"/>
                  </a:lnTo>
                  <a:lnTo>
                    <a:pt x="817" y="457"/>
                  </a:lnTo>
                  <a:lnTo>
                    <a:pt x="817" y="368"/>
                  </a:lnTo>
                  <a:lnTo>
                    <a:pt x="835" y="368"/>
                  </a:lnTo>
                  <a:cubicBezTo>
                    <a:pt x="865" y="368"/>
                    <a:pt x="884" y="383"/>
                    <a:pt x="884" y="412"/>
                  </a:cubicBezTo>
                  <a:cubicBezTo>
                    <a:pt x="884" y="440"/>
                    <a:pt x="864" y="457"/>
                    <a:pt x="832" y="457"/>
                  </a:cubicBezTo>
                  <a:lnTo>
                    <a:pt x="832" y="457"/>
                  </a:lnTo>
                  <a:close/>
                  <a:moveTo>
                    <a:pt x="837" y="359"/>
                  </a:moveTo>
                  <a:lnTo>
                    <a:pt x="837" y="359"/>
                  </a:lnTo>
                  <a:lnTo>
                    <a:pt x="804" y="359"/>
                  </a:lnTo>
                  <a:lnTo>
                    <a:pt x="804" y="466"/>
                  </a:lnTo>
                  <a:lnTo>
                    <a:pt x="834" y="466"/>
                  </a:lnTo>
                  <a:cubicBezTo>
                    <a:pt x="871" y="466"/>
                    <a:pt x="896" y="448"/>
                    <a:pt x="896" y="411"/>
                  </a:cubicBezTo>
                  <a:cubicBezTo>
                    <a:pt x="896" y="385"/>
                    <a:pt x="881" y="359"/>
                    <a:pt x="837" y="359"/>
                  </a:cubicBezTo>
                  <a:lnTo>
                    <a:pt x="837" y="359"/>
                  </a:lnTo>
                  <a:close/>
                  <a:moveTo>
                    <a:pt x="910" y="359"/>
                  </a:moveTo>
                  <a:lnTo>
                    <a:pt x="910" y="359"/>
                  </a:lnTo>
                  <a:lnTo>
                    <a:pt x="910" y="369"/>
                  </a:lnTo>
                  <a:lnTo>
                    <a:pt x="942" y="369"/>
                  </a:lnTo>
                  <a:lnTo>
                    <a:pt x="942" y="466"/>
                  </a:lnTo>
                  <a:lnTo>
                    <a:pt x="954" y="466"/>
                  </a:lnTo>
                  <a:lnTo>
                    <a:pt x="954" y="369"/>
                  </a:lnTo>
                  <a:lnTo>
                    <a:pt x="986" y="369"/>
                  </a:lnTo>
                  <a:lnTo>
                    <a:pt x="986" y="359"/>
                  </a:lnTo>
                  <a:lnTo>
                    <a:pt x="910" y="359"/>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sz="4267"/>
            </a:p>
          </p:txBody>
        </p:sp>
      </p:grpSp>
      <p:sp>
        <p:nvSpPr>
          <p:cNvPr id="22" name="Fußzeilenplatzhalter 21">
            <a:extLst>
              <a:ext uri="{FF2B5EF4-FFF2-40B4-BE49-F238E27FC236}">
                <a16:creationId xmlns:a16="http://schemas.microsoft.com/office/drawing/2014/main" id="{3419663B-FA1A-D2AC-6FFB-FEF3AE171BA2}"/>
              </a:ext>
            </a:extLst>
          </p:cNvPr>
          <p:cNvSpPr>
            <a:spLocks noGrp="1"/>
          </p:cNvSpPr>
          <p:nvPr>
            <p:ph type="ftr" sz="quarter" idx="3"/>
          </p:nvPr>
        </p:nvSpPr>
        <p:spPr>
          <a:xfrm>
            <a:off x="360000" y="359999"/>
            <a:ext cx="8976000" cy="190800"/>
          </a:xfrm>
          <a:prstGeom prst="rect">
            <a:avLst/>
          </a:prstGeom>
        </p:spPr>
        <p:txBody>
          <a:bodyPr vert="horz" lIns="0" tIns="0" rIns="0" bIns="0" rtlCol="0" anchor="t" anchorCtr="0"/>
          <a:lstStyle>
            <a:lvl1pPr algn="l">
              <a:defRPr sz="1000" cap="all" spc="200" baseline="0">
                <a:solidFill>
                  <a:schemeClr val="tx1"/>
                </a:solidFill>
                <a:latin typeface="+mj-lt"/>
              </a:defRPr>
            </a:lvl1pPr>
          </a:lstStyle>
          <a:p>
            <a:r>
              <a:rPr lang="en-US" cap="none" dirty="0"/>
              <a:t>Unstructured ALE-IT comp. framework for incompressible two-phase flows with surfactants</a:t>
            </a:r>
            <a:endParaRPr lang="de-DE" dirty="0"/>
          </a:p>
        </p:txBody>
      </p:sp>
      <p:sp>
        <p:nvSpPr>
          <p:cNvPr id="5" name="Fußzeilenplatzhalter 21">
            <a:extLst>
              <a:ext uri="{FF2B5EF4-FFF2-40B4-BE49-F238E27FC236}">
                <a16:creationId xmlns:a16="http://schemas.microsoft.com/office/drawing/2014/main" id="{7D283BE2-FBCB-712B-618D-52A485BD70FD}"/>
              </a:ext>
            </a:extLst>
          </p:cNvPr>
          <p:cNvSpPr txBox="1">
            <a:spLocks/>
          </p:cNvSpPr>
          <p:nvPr userDrawn="1"/>
        </p:nvSpPr>
        <p:spPr>
          <a:xfrm>
            <a:off x="3395400" y="6563539"/>
            <a:ext cx="5401200" cy="180000"/>
          </a:xfrm>
          <a:prstGeom prst="rect">
            <a:avLst/>
          </a:prstGeom>
        </p:spPr>
        <p:txBody>
          <a:bodyPr vert="horz" lIns="91440" tIns="45720" rIns="91440" bIns="45720" rtlCol="0" anchor="b" anchorCtr="0"/>
          <a:lstStyle>
            <a:defPPr>
              <a:defRPr lang="de-DE"/>
            </a:defPPr>
            <a:lvl1pPr marL="0" algn="ctr" defTabSz="914400" rtl="0" eaLnBrk="1" latinLnBrk="0" hangingPunct="1">
              <a:defRPr sz="800" kern="1200" spc="4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t>Mathematical Modeling and Analysis | M. Schwarzmeier | DOI: 10.48328/tudatalib-1266.5 | </a:t>
            </a:r>
            <a:fld id="{4D13FB56-7286-4523-BAB0-3791AA8FFC93}" type="slidenum">
              <a:rPr lang="de-DE" smtClean="0"/>
              <a:t>‹#›</a:t>
            </a:fld>
            <a:endParaRPr lang="de-DE" dirty="0"/>
          </a:p>
        </p:txBody>
      </p:sp>
      <p:sp>
        <p:nvSpPr>
          <p:cNvPr id="4" name="Textfeld 3">
            <a:extLst>
              <a:ext uri="{FF2B5EF4-FFF2-40B4-BE49-F238E27FC236}">
                <a16:creationId xmlns:a16="http://schemas.microsoft.com/office/drawing/2014/main" id="{2464CF79-8FDD-5303-2D83-D41AB90816E0}"/>
              </a:ext>
            </a:extLst>
          </p:cNvPr>
          <p:cNvSpPr txBox="1"/>
          <p:nvPr userDrawn="1"/>
        </p:nvSpPr>
        <p:spPr>
          <a:xfrm>
            <a:off x="8256000" y="1629000"/>
            <a:ext cx="1080000" cy="369332"/>
          </a:xfrm>
          <a:prstGeom prst="rect">
            <a:avLst/>
          </a:prstGeom>
          <a:noFill/>
        </p:spPr>
        <p:txBody>
          <a:bodyPr wrap="square" rtlCol="0">
            <a:spAutoFit/>
          </a:bodyPr>
          <a:lstStyle/>
          <a:p>
            <a:endParaRPr lang="de-DE" dirty="0"/>
          </a:p>
        </p:txBody>
      </p:sp>
      <p:pic>
        <p:nvPicPr>
          <p:cNvPr id="6" name="Picture 2">
            <a:extLst>
              <a:ext uri="{FF2B5EF4-FFF2-40B4-BE49-F238E27FC236}">
                <a16:creationId xmlns:a16="http://schemas.microsoft.com/office/drawing/2014/main" id="{85A05A8F-B478-C212-17A3-7CBBCD5A453E}"/>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9917994" y="6395965"/>
            <a:ext cx="216693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ußzeilenplatzhalter 21">
            <a:extLst>
              <a:ext uri="{FF2B5EF4-FFF2-40B4-BE49-F238E27FC236}">
                <a16:creationId xmlns:a16="http://schemas.microsoft.com/office/drawing/2014/main" id="{367387F7-5085-94D7-B389-802CAC69CD88}"/>
              </a:ext>
            </a:extLst>
          </p:cNvPr>
          <p:cNvSpPr txBox="1">
            <a:spLocks/>
          </p:cNvSpPr>
          <p:nvPr userDrawn="1"/>
        </p:nvSpPr>
        <p:spPr>
          <a:xfrm>
            <a:off x="336000" y="6563539"/>
            <a:ext cx="1605884" cy="180000"/>
          </a:xfrm>
          <a:prstGeom prst="rect">
            <a:avLst/>
          </a:prstGeom>
        </p:spPr>
        <p:txBody>
          <a:bodyPr vert="horz" lIns="91440" tIns="45720" rIns="91440" bIns="45720" rtlCol="0" anchor="b" anchorCtr="0"/>
          <a:lstStyle>
            <a:defPPr>
              <a:defRPr lang="de-DE"/>
            </a:defPPr>
            <a:lvl1pPr marL="0" algn="ctr" defTabSz="914400" rtl="0" eaLnBrk="1" latinLnBrk="0" hangingPunct="1">
              <a:defRPr sz="800" kern="1200" spc="4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dirty="0"/>
              <a:t>19.11.2023 | APS DFD23</a:t>
            </a:r>
          </a:p>
        </p:txBody>
      </p:sp>
    </p:spTree>
    <p:extLst>
      <p:ext uri="{BB962C8B-B14F-4D97-AF65-F5344CB8AC3E}">
        <p14:creationId xmlns:p14="http://schemas.microsoft.com/office/powerpoint/2010/main" val="879286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7" r:id="rId4"/>
    <p:sldLayoutId id="2147483668" r:id="rId5"/>
    <p:sldLayoutId id="2147483661" r:id="rId6"/>
    <p:sldLayoutId id="2147483654" r:id="rId7"/>
    <p:sldLayoutId id="2147483655" r:id="rId8"/>
  </p:sldLayoutIdLst>
  <p:hf hdr="0"/>
  <p:txStyles>
    <p:titleStyle>
      <a:lvl1pPr algn="l" defTabSz="914400" rtl="0" eaLnBrk="1" latinLnBrk="0" hangingPunct="1">
        <a:lnSpc>
          <a:spcPct val="80000"/>
        </a:lnSpc>
        <a:spcBef>
          <a:spcPct val="0"/>
        </a:spcBef>
        <a:buNone/>
        <a:defRPr sz="4200" kern="1200" cap="none" baseline="0">
          <a:solidFill>
            <a:schemeClr val="tx1"/>
          </a:solidFill>
          <a:latin typeface="Arial Black" panose="020B0A04020102020204"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350.png"/></Relationships>
</file>

<file path=ppt/slides/_rels/slide1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10.png"/><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250.png"/><Relationship Id="rId7" Type="http://schemas.openxmlformats.org/officeDocument/2006/relationships/image" Target="../media/image430.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47.png"/><Relationship Id="rId5" Type="http://schemas.openxmlformats.org/officeDocument/2006/relationships/image" Target="../media/image10.png"/><Relationship Id="rId4" Type="http://schemas.openxmlformats.org/officeDocument/2006/relationships/image" Target="../media/image270.png"/></Relationships>
</file>

<file path=ppt/slides/_rels/slide15.xml.rels><?xml version="1.0" encoding="UTF-8" standalone="yes"?>
<Relationships xmlns="http://schemas.openxmlformats.org/package/2006/relationships"><Relationship Id="rId3" Type="http://schemas.openxmlformats.org/officeDocument/2006/relationships/image" Target="../media/image470.png"/><Relationship Id="rId7" Type="http://schemas.openxmlformats.org/officeDocument/2006/relationships/image" Target="../media/image50.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10.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51.png"/><Relationship Id="rId4" Type="http://schemas.openxmlformats.org/officeDocument/2006/relationships/image" Target="../media/image300.pn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310.png"/><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3.png"/><Relationship Id="rId1" Type="http://schemas.openxmlformats.org/officeDocument/2006/relationships/slideLayout" Target="../slideLayouts/slideLayout4.xml"/><Relationship Id="rId6" Type="http://schemas.openxmlformats.org/officeDocument/2006/relationships/image" Target="../media/image500.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8" Type="http://schemas.openxmlformats.org/officeDocument/2006/relationships/image" Target="../media/image40.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30.png"/><Relationship Id="rId2" Type="http://schemas.openxmlformats.org/officeDocument/2006/relationships/notesSlide" Target="../notesSlides/notesSlide2.xml"/><Relationship Id="rId16"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7.gif"/><Relationship Id="rId9" Type="http://schemas.openxmlformats.org/officeDocument/2006/relationships/image" Target="../media/image22.png"/><Relationship Id="rId14"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hyperlink" Target="https://doi.org/10.26083/tuprints-00021326" TargetMode="External"/><Relationship Id="rId7" Type="http://schemas.openxmlformats.org/officeDocument/2006/relationships/image" Target="../media/image38.svg"/><Relationship Id="rId2" Type="http://schemas.openxmlformats.org/officeDocument/2006/relationships/hyperlink" Target="https://gitlab.com/interface-tracking/" TargetMode="Externa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svg"/><Relationship Id="rId4" Type="http://schemas.openxmlformats.org/officeDocument/2006/relationships/image" Target="../media/image2.png"/><Relationship Id="rId9" Type="http://schemas.openxmlformats.org/officeDocument/2006/relationships/image" Target="../media/image40.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5203D7F-AB2D-083F-9E2B-99CF77BC93AE}"/>
              </a:ext>
            </a:extLst>
          </p:cNvPr>
          <p:cNvSpPr>
            <a:spLocks noGrp="1"/>
          </p:cNvSpPr>
          <p:nvPr>
            <p:ph type="ctrTitle"/>
          </p:nvPr>
        </p:nvSpPr>
        <p:spPr/>
        <p:txBody>
          <a:bodyPr>
            <a:noAutofit/>
          </a:bodyPr>
          <a:lstStyle/>
          <a:p>
            <a:r>
              <a:rPr lang="en-US" sz="3200" cap="none" dirty="0"/>
              <a:t>Unstructured Finite-Volume Arbitrary </a:t>
            </a:r>
            <a:r>
              <a:rPr lang="en-US" sz="3200" cap="none" dirty="0" err="1"/>
              <a:t>Lagrangian</a:t>
            </a:r>
            <a:r>
              <a:rPr lang="en-US" sz="3200" cap="none" dirty="0"/>
              <a:t> / Eulerian Interface Tracking computational framework for incompressible two-phase flows with surfactants</a:t>
            </a:r>
            <a:endParaRPr lang="en-DE" sz="3200" cap="none" dirty="0"/>
          </a:p>
        </p:txBody>
      </p:sp>
      <p:sp>
        <p:nvSpPr>
          <p:cNvPr id="7" name="Subtitle 6">
            <a:extLst>
              <a:ext uri="{FF2B5EF4-FFF2-40B4-BE49-F238E27FC236}">
                <a16:creationId xmlns:a16="http://schemas.microsoft.com/office/drawing/2014/main" id="{6F76EAB4-FAF3-56EC-4DEF-C3C1F6AF8C65}"/>
              </a:ext>
            </a:extLst>
          </p:cNvPr>
          <p:cNvSpPr>
            <a:spLocks noGrp="1"/>
          </p:cNvSpPr>
          <p:nvPr>
            <p:ph type="subTitle" idx="1"/>
          </p:nvPr>
        </p:nvSpPr>
        <p:spPr/>
        <p:txBody>
          <a:bodyPr>
            <a:noAutofit/>
          </a:bodyPr>
          <a:lstStyle/>
          <a:p>
            <a:r>
              <a:rPr lang="de-DE" u="sng" dirty="0"/>
              <a:t>Moritz Schwarzmeier</a:t>
            </a:r>
            <a:r>
              <a:rPr lang="de-DE" baseline="30000" dirty="0"/>
              <a:t>1</a:t>
            </a:r>
            <a:r>
              <a:rPr lang="de-DE" dirty="0"/>
              <a:t>, Suraj Raju</a:t>
            </a:r>
            <a:r>
              <a:rPr lang="de-DE" baseline="30000" dirty="0"/>
              <a:t>1</a:t>
            </a:r>
            <a:r>
              <a:rPr lang="de-DE" dirty="0"/>
              <a:t>, Zeljko Tukovic²,</a:t>
            </a:r>
          </a:p>
          <a:p>
            <a:r>
              <a:rPr lang="de-DE" dirty="0"/>
              <a:t>Mathis Fricke</a:t>
            </a:r>
            <a:r>
              <a:rPr lang="de-DE" baseline="30000" dirty="0"/>
              <a:t>1</a:t>
            </a:r>
            <a:r>
              <a:rPr lang="de-DE" dirty="0"/>
              <a:t>, Dieter Bothe</a:t>
            </a:r>
            <a:r>
              <a:rPr lang="de-DE" baseline="30000" dirty="0"/>
              <a:t>1</a:t>
            </a:r>
            <a:r>
              <a:rPr lang="de-DE" dirty="0"/>
              <a:t>, Tomislav Maric</a:t>
            </a:r>
            <a:r>
              <a:rPr lang="de-DE" baseline="30000" dirty="0"/>
              <a:t>1</a:t>
            </a:r>
            <a:endParaRPr lang="de-DE" dirty="0"/>
          </a:p>
          <a:p>
            <a:endParaRPr lang="de-DE" dirty="0"/>
          </a:p>
          <a:p>
            <a:r>
              <a:rPr lang="de-DE" baseline="30000" dirty="0"/>
              <a:t>1</a:t>
            </a:r>
            <a:r>
              <a:rPr lang="de-DE" dirty="0"/>
              <a:t> Mathematical Modeling and Analysis, TU Darmstadt</a:t>
            </a:r>
            <a:br>
              <a:rPr lang="de-DE" dirty="0"/>
            </a:br>
            <a:r>
              <a:rPr lang="de-DE" dirty="0"/>
              <a:t>² </a:t>
            </a:r>
            <a:r>
              <a:rPr lang="en-US" dirty="0"/>
              <a:t>Faculty of Mechanical Engineering and Naval Architecture,</a:t>
            </a:r>
            <a:r>
              <a:rPr lang="de-DE" dirty="0"/>
              <a:t> FSB Zagreb</a:t>
            </a:r>
          </a:p>
          <a:p>
            <a:endParaRPr lang="en-DE" dirty="0"/>
          </a:p>
        </p:txBody>
      </p:sp>
      <p:grpSp>
        <p:nvGrpSpPr>
          <p:cNvPr id="10" name="Group 9">
            <a:extLst>
              <a:ext uri="{FF2B5EF4-FFF2-40B4-BE49-F238E27FC236}">
                <a16:creationId xmlns:a16="http://schemas.microsoft.com/office/drawing/2014/main" id="{329D5B5D-2D3B-763D-038F-243A45A0979C}"/>
              </a:ext>
            </a:extLst>
          </p:cNvPr>
          <p:cNvGrpSpPr/>
          <p:nvPr/>
        </p:nvGrpSpPr>
        <p:grpSpPr>
          <a:xfrm>
            <a:off x="99708" y="4124436"/>
            <a:ext cx="2085479" cy="2266727"/>
            <a:chOff x="204211" y="3983010"/>
            <a:chExt cx="2085479" cy="2266727"/>
          </a:xfrm>
        </p:grpSpPr>
        <p:sp>
          <p:nvSpPr>
            <p:cNvPr id="4" name="TextBox 3">
              <a:extLst>
                <a:ext uri="{FF2B5EF4-FFF2-40B4-BE49-F238E27FC236}">
                  <a16:creationId xmlns:a16="http://schemas.microsoft.com/office/drawing/2014/main" id="{B665CAF5-5D40-BFBC-85AD-9445075D8494}"/>
                </a:ext>
              </a:extLst>
            </p:cNvPr>
            <p:cNvSpPr txBox="1"/>
            <p:nvPr/>
          </p:nvSpPr>
          <p:spPr>
            <a:xfrm>
              <a:off x="204211" y="5880405"/>
              <a:ext cx="2085479" cy="369332"/>
            </a:xfrm>
            <a:prstGeom prst="rect">
              <a:avLst/>
            </a:prstGeom>
            <a:noFill/>
            <a:ln>
              <a:noFill/>
            </a:ln>
          </p:spPr>
          <p:txBody>
            <a:bodyPr wrap="square" rtlCol="0">
              <a:spAutoFit/>
            </a:bodyPr>
            <a:lstStyle/>
            <a:p>
              <a:pPr algn="ctr"/>
              <a:r>
                <a:rPr lang="en-US" dirty="0"/>
                <a:t>This presentation</a:t>
              </a:r>
              <a:endParaRPr lang="en-DE" dirty="0"/>
            </a:p>
          </p:txBody>
        </p:sp>
        <p:pic>
          <p:nvPicPr>
            <p:cNvPr id="9" name="Graphic 8">
              <a:extLst>
                <a:ext uri="{FF2B5EF4-FFF2-40B4-BE49-F238E27FC236}">
                  <a16:creationId xmlns:a16="http://schemas.microsoft.com/office/drawing/2014/main" id="{CA2CCF19-3C06-A861-16F6-612D9F69812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298253" y="3983010"/>
              <a:ext cx="1897395" cy="1897395"/>
            </a:xfrm>
            <a:prstGeom prst="rect">
              <a:avLst/>
            </a:prstGeom>
          </p:spPr>
        </p:pic>
      </p:grpSp>
    </p:spTree>
    <p:extLst>
      <p:ext uri="{BB962C8B-B14F-4D97-AF65-F5344CB8AC3E}">
        <p14:creationId xmlns:p14="http://schemas.microsoft.com/office/powerpoint/2010/main" val="205941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B6A5846-CB5A-D90A-A207-1FDED8A8447D}"/>
              </a:ext>
            </a:extLst>
          </p:cNvPr>
          <p:cNvSpPr>
            <a:spLocks noGrp="1"/>
          </p:cNvSpPr>
          <p:nvPr>
            <p:ph type="title"/>
          </p:nvPr>
        </p:nvSpPr>
        <p:spPr/>
        <p:txBody>
          <a:bodyPr/>
          <a:lstStyle/>
          <a:p>
            <a:r>
              <a:rPr lang="en-US" dirty="0"/>
              <a:t>Flat plate</a:t>
            </a:r>
            <a:endParaRPr lang="en-DE" dirty="0"/>
          </a:p>
        </p:txBody>
      </p:sp>
      <p:sp>
        <p:nvSpPr>
          <p:cNvPr id="6" name="Content Placeholder 5">
            <a:extLst>
              <a:ext uri="{FF2B5EF4-FFF2-40B4-BE49-F238E27FC236}">
                <a16:creationId xmlns:a16="http://schemas.microsoft.com/office/drawing/2014/main" id="{78B921F9-FB44-5608-F3AC-A57310C7B079}"/>
              </a:ext>
            </a:extLst>
          </p:cNvPr>
          <p:cNvSpPr>
            <a:spLocks noGrp="1"/>
          </p:cNvSpPr>
          <p:nvPr>
            <p:ph idx="1"/>
          </p:nvPr>
        </p:nvSpPr>
        <p:spPr>
          <a:xfrm>
            <a:off x="360000" y="4098114"/>
            <a:ext cx="11519987" cy="2381886"/>
          </a:xfrm>
        </p:spPr>
        <p:txBody>
          <a:bodyPr/>
          <a:lstStyle/>
          <a:p>
            <a:r>
              <a:rPr lang="en-US" dirty="0"/>
              <a:t>Prescribed velocity = 0.1 m/s</a:t>
            </a:r>
          </a:p>
          <a:p>
            <a:r>
              <a:rPr lang="en-US" dirty="0"/>
              <a:t>No velocity boundary layer</a:t>
            </a:r>
          </a:p>
          <a:p>
            <a:r>
              <a:rPr lang="en-US" dirty="0"/>
              <a:t>Peclet number 10</a:t>
            </a:r>
            <a:r>
              <a:rPr lang="en-US" baseline="30000" dirty="0"/>
              <a:t>5</a:t>
            </a:r>
            <a:endParaRPr lang="en-US" dirty="0"/>
          </a:p>
          <a:p>
            <a:pPr lvl="1"/>
            <a:r>
              <a:rPr lang="en-US" dirty="0"/>
              <a:t>Tested with 10</a:t>
            </a:r>
            <a:r>
              <a:rPr lang="en-US" baseline="30000" dirty="0"/>
              <a:t>4</a:t>
            </a:r>
            <a:r>
              <a:rPr lang="en-US" dirty="0"/>
              <a:t> – 10</a:t>
            </a:r>
            <a:r>
              <a:rPr lang="en-US" baseline="30000" dirty="0"/>
              <a:t>7</a:t>
            </a:r>
          </a:p>
          <a:p>
            <a:endParaRPr lang="en-DE" dirty="0"/>
          </a:p>
        </p:txBody>
      </p:sp>
      <p:sp>
        <p:nvSpPr>
          <p:cNvPr id="4" name="Footer Placeholder 3">
            <a:extLst>
              <a:ext uri="{FF2B5EF4-FFF2-40B4-BE49-F238E27FC236}">
                <a16:creationId xmlns:a16="http://schemas.microsoft.com/office/drawing/2014/main" id="{40033C1D-FC13-08BE-E517-279B9B890FE7}"/>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pic>
        <p:nvPicPr>
          <p:cNvPr id="7" name="Picture 6">
            <a:extLst>
              <a:ext uri="{FF2B5EF4-FFF2-40B4-BE49-F238E27FC236}">
                <a16:creationId xmlns:a16="http://schemas.microsoft.com/office/drawing/2014/main" id="{2620CF9B-3E26-DA4A-AC24-0A4C199E7736}"/>
              </a:ext>
            </a:extLst>
          </p:cNvPr>
          <p:cNvPicPr>
            <a:picLocks noChangeAspect="1"/>
          </p:cNvPicPr>
          <p:nvPr/>
        </p:nvPicPr>
        <p:blipFill>
          <a:blip r:embed="rId2"/>
          <a:stretch>
            <a:fillRect/>
          </a:stretch>
        </p:blipFill>
        <p:spPr>
          <a:xfrm>
            <a:off x="360000" y="2007571"/>
            <a:ext cx="5827218" cy="1899272"/>
          </a:xfrm>
          <a:prstGeom prst="rect">
            <a:avLst/>
          </a:prstGeom>
        </p:spPr>
      </p:pic>
      <p:pic>
        <p:nvPicPr>
          <p:cNvPr id="2" name="Picture 1" descr="A graph of a number of different types of curves&#10;&#10;Description automatically generated with medium confidence">
            <a:extLst>
              <a:ext uri="{FF2B5EF4-FFF2-40B4-BE49-F238E27FC236}">
                <a16:creationId xmlns:a16="http://schemas.microsoft.com/office/drawing/2014/main" id="{B586CE49-A567-8D04-FA97-E42C80D974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0847" y="1959589"/>
            <a:ext cx="5439140" cy="4085779"/>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9552EE3-8042-B5AA-9A88-42E74802573E}"/>
                  </a:ext>
                </a:extLst>
              </p:cNvPr>
              <p:cNvSpPr txBox="1"/>
              <p:nvPr/>
            </p:nvSpPr>
            <p:spPr>
              <a:xfrm>
                <a:off x="822284" y="5782684"/>
                <a:ext cx="1062406" cy="5167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𝑃𝑒</m:t>
                      </m:r>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𝐿</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𝑢</m:t>
                          </m:r>
                        </m:num>
                        <m:den>
                          <m:r>
                            <a:rPr lang="en-US" b="0" i="1" smtClean="0">
                              <a:latin typeface="Cambria Math" panose="02040503050406030204" pitchFamily="18" charset="0"/>
                              <a:ea typeface="Cambria Math" panose="02040503050406030204" pitchFamily="18" charset="0"/>
                            </a:rPr>
                            <m:t>𝐷</m:t>
                          </m:r>
                        </m:den>
                      </m:f>
                    </m:oMath>
                  </m:oMathPara>
                </a14:m>
                <a:endParaRPr lang="en-DE" dirty="0"/>
              </a:p>
            </p:txBody>
          </p:sp>
        </mc:Choice>
        <mc:Fallback xmlns="">
          <p:sp>
            <p:nvSpPr>
              <p:cNvPr id="3" name="TextBox 2">
                <a:extLst>
                  <a:ext uri="{FF2B5EF4-FFF2-40B4-BE49-F238E27FC236}">
                    <a16:creationId xmlns:a16="http://schemas.microsoft.com/office/drawing/2014/main" id="{E9552EE3-8042-B5AA-9A88-42E74802573E}"/>
                  </a:ext>
                </a:extLst>
              </p:cNvPr>
              <p:cNvSpPr txBox="1">
                <a:spLocks noRot="1" noChangeAspect="1" noMove="1" noResize="1" noEditPoints="1" noAdjustHandles="1" noChangeArrowheads="1" noChangeShapeType="1" noTextEdit="1"/>
              </p:cNvSpPr>
              <p:nvPr/>
            </p:nvSpPr>
            <p:spPr>
              <a:xfrm>
                <a:off x="822284" y="5782684"/>
                <a:ext cx="1062406" cy="516745"/>
              </a:xfrm>
              <a:prstGeom prst="rect">
                <a:avLst/>
              </a:prstGeom>
              <a:blipFill>
                <a:blip r:embed="rId4"/>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967809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F8724-2F95-7040-8A19-0503096C0E59}"/>
              </a:ext>
            </a:extLst>
          </p:cNvPr>
          <p:cNvSpPr>
            <a:spLocks noGrp="1"/>
          </p:cNvSpPr>
          <p:nvPr>
            <p:ph type="title"/>
          </p:nvPr>
        </p:nvSpPr>
        <p:spPr/>
        <p:txBody>
          <a:bodyPr/>
          <a:lstStyle/>
          <a:p>
            <a:r>
              <a:rPr lang="en-US" dirty="0"/>
              <a:t>Flat plate</a:t>
            </a:r>
            <a:endParaRPr lang="en-DE" dirty="0"/>
          </a:p>
        </p:txBody>
      </p:sp>
      <p:sp>
        <p:nvSpPr>
          <p:cNvPr id="4" name="Footer Placeholder 3">
            <a:extLst>
              <a:ext uri="{FF2B5EF4-FFF2-40B4-BE49-F238E27FC236}">
                <a16:creationId xmlns:a16="http://schemas.microsoft.com/office/drawing/2014/main" id="{2F49269A-F18E-5311-CE8A-AAF70D72720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10" name="Content Placeholder 9">
            <a:extLst>
              <a:ext uri="{FF2B5EF4-FFF2-40B4-BE49-F238E27FC236}">
                <a16:creationId xmlns:a16="http://schemas.microsoft.com/office/drawing/2014/main" id="{08471C27-82D7-9F82-6FB6-B9459E68B5CD}"/>
              </a:ext>
            </a:extLst>
          </p:cNvPr>
          <p:cNvSpPr>
            <a:spLocks noGrp="1"/>
          </p:cNvSpPr>
          <p:nvPr>
            <p:ph sz="quarter" idx="13"/>
          </p:nvPr>
        </p:nvSpPr>
        <p:spPr/>
        <p:txBody>
          <a:bodyPr/>
          <a:lstStyle/>
          <a:p>
            <a:endParaRPr lang="en-DE" dirty="0"/>
          </a:p>
        </p:txBody>
      </p:sp>
      <p:sp>
        <p:nvSpPr>
          <p:cNvPr id="12" name="Content Placeholder 5">
            <a:extLst>
              <a:ext uri="{FF2B5EF4-FFF2-40B4-BE49-F238E27FC236}">
                <a16:creationId xmlns:a16="http://schemas.microsoft.com/office/drawing/2014/main" id="{E5523800-FD15-05A6-18A8-06B3DB0809BD}"/>
              </a:ext>
            </a:extLst>
          </p:cNvPr>
          <p:cNvSpPr txBox="1">
            <a:spLocks/>
          </p:cNvSpPr>
          <p:nvPr/>
        </p:nvSpPr>
        <p:spPr>
          <a:xfrm>
            <a:off x="360000" y="2209244"/>
            <a:ext cx="3431089" cy="4270756"/>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DE" dirty="0">
              <a:solidFill>
                <a:srgbClr val="FF0000"/>
              </a:solidFill>
            </a:endParaRPr>
          </a:p>
        </p:txBody>
      </p:sp>
      <p:graphicFrame>
        <p:nvGraphicFramePr>
          <p:cNvPr id="5" name="Table 4">
            <a:extLst>
              <a:ext uri="{FF2B5EF4-FFF2-40B4-BE49-F238E27FC236}">
                <a16:creationId xmlns:a16="http://schemas.microsoft.com/office/drawing/2014/main" id="{B116AE11-1FDD-A2C9-2786-C75FD3DD4284}"/>
              </a:ext>
            </a:extLst>
          </p:cNvPr>
          <p:cNvGraphicFramePr>
            <a:graphicFrameLocks noGrp="1"/>
          </p:cNvGraphicFramePr>
          <p:nvPr>
            <p:extLst>
              <p:ext uri="{D42A27DB-BD31-4B8C-83A1-F6EECF244321}">
                <p14:modId xmlns:p14="http://schemas.microsoft.com/office/powerpoint/2010/main" val="2058863832"/>
              </p:ext>
            </p:extLst>
          </p:nvPr>
        </p:nvGraphicFramePr>
        <p:xfrm>
          <a:off x="360000" y="3109952"/>
          <a:ext cx="3110290" cy="2469340"/>
        </p:xfrm>
        <a:graphic>
          <a:graphicData uri="http://schemas.openxmlformats.org/drawingml/2006/table">
            <a:tbl>
              <a:tblPr firstRow="1" bandRow="1">
                <a:tableStyleId>{7DF18680-E054-41AD-8BC1-D1AEF772440D}</a:tableStyleId>
              </a:tblPr>
              <a:tblGrid>
                <a:gridCol w="1555145">
                  <a:extLst>
                    <a:ext uri="{9D8B030D-6E8A-4147-A177-3AD203B41FA5}">
                      <a16:colId xmlns:a16="http://schemas.microsoft.com/office/drawing/2014/main" val="257568078"/>
                    </a:ext>
                  </a:extLst>
                </a:gridCol>
                <a:gridCol w="1555145">
                  <a:extLst>
                    <a:ext uri="{9D8B030D-6E8A-4147-A177-3AD203B41FA5}">
                      <a16:colId xmlns:a16="http://schemas.microsoft.com/office/drawing/2014/main" val="981029031"/>
                    </a:ext>
                  </a:extLst>
                </a:gridCol>
              </a:tblGrid>
              <a:tr h="580085">
                <a:tc>
                  <a:txBody>
                    <a:bodyPr/>
                    <a:lstStyle/>
                    <a:p>
                      <a:r>
                        <a:rPr lang="en-US" dirty="0"/>
                        <a:t>Diffusivity [m²/s]</a:t>
                      </a:r>
                      <a:endParaRPr lang="en-DE" dirty="0"/>
                    </a:p>
                  </a:txBody>
                  <a:tcPr/>
                </a:tc>
                <a:tc>
                  <a:txBody>
                    <a:bodyPr/>
                    <a:lstStyle/>
                    <a:p>
                      <a:r>
                        <a:rPr lang="en-US" dirty="0"/>
                        <a:t>Peclet number [ ]</a:t>
                      </a:r>
                      <a:endParaRPr lang="en-DE" dirty="0"/>
                    </a:p>
                  </a:txBody>
                  <a:tcPr/>
                </a:tc>
                <a:extLst>
                  <a:ext uri="{0D108BD9-81ED-4DB2-BD59-A6C34878D82A}">
                    <a16:rowId xmlns:a16="http://schemas.microsoft.com/office/drawing/2014/main" val="1864134543"/>
                  </a:ext>
                </a:extLst>
              </a:tr>
              <a:tr h="457315">
                <a:tc>
                  <a:txBody>
                    <a:bodyPr/>
                    <a:lstStyle/>
                    <a:p>
                      <a:pPr algn="r"/>
                      <a:r>
                        <a:rPr lang="en-US" dirty="0"/>
                        <a:t>5e</a:t>
                      </a:r>
                      <a:r>
                        <a:rPr lang="en-US" baseline="30000" dirty="0"/>
                        <a:t>-08</a:t>
                      </a:r>
                      <a:endParaRPr lang="en-DE" baseline="30000" dirty="0"/>
                    </a:p>
                  </a:txBody>
                  <a:tcPr/>
                </a:tc>
                <a:tc>
                  <a:txBody>
                    <a:bodyPr/>
                    <a:lstStyle/>
                    <a:p>
                      <a:pPr algn="r"/>
                      <a:r>
                        <a:rPr lang="en-US" dirty="0"/>
                        <a:t>1e</a:t>
                      </a:r>
                      <a:r>
                        <a:rPr lang="en-US" baseline="30000" dirty="0"/>
                        <a:t>4</a:t>
                      </a:r>
                      <a:endParaRPr lang="en-DE" dirty="0"/>
                    </a:p>
                  </a:txBody>
                  <a:tcPr/>
                </a:tc>
                <a:extLst>
                  <a:ext uri="{0D108BD9-81ED-4DB2-BD59-A6C34878D82A}">
                    <a16:rowId xmlns:a16="http://schemas.microsoft.com/office/drawing/2014/main" val="1801866420"/>
                  </a:ext>
                </a:extLst>
              </a:tr>
              <a:tr h="457315">
                <a:tc>
                  <a:txBody>
                    <a:bodyPr/>
                    <a:lstStyle/>
                    <a:p>
                      <a:pPr algn="r"/>
                      <a:r>
                        <a:rPr lang="en-US" dirty="0"/>
                        <a:t>5e</a:t>
                      </a:r>
                      <a:r>
                        <a:rPr lang="en-US" baseline="30000" dirty="0"/>
                        <a:t>-09</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5</a:t>
                      </a:r>
                      <a:endParaRPr lang="en-DE" dirty="0"/>
                    </a:p>
                  </a:txBody>
                  <a:tcPr/>
                </a:tc>
                <a:extLst>
                  <a:ext uri="{0D108BD9-81ED-4DB2-BD59-A6C34878D82A}">
                    <a16:rowId xmlns:a16="http://schemas.microsoft.com/office/drawing/2014/main" val="1183361476"/>
                  </a:ext>
                </a:extLst>
              </a:tr>
              <a:tr h="457315">
                <a:tc>
                  <a:txBody>
                    <a:bodyPr/>
                    <a:lstStyle/>
                    <a:p>
                      <a:pPr algn="r"/>
                      <a:r>
                        <a:rPr lang="en-US" dirty="0"/>
                        <a:t>5e</a:t>
                      </a:r>
                      <a:r>
                        <a:rPr lang="en-US" baseline="30000" dirty="0"/>
                        <a:t>-10</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6</a:t>
                      </a:r>
                      <a:endParaRPr lang="en-DE" dirty="0"/>
                    </a:p>
                  </a:txBody>
                  <a:tcPr/>
                </a:tc>
                <a:extLst>
                  <a:ext uri="{0D108BD9-81ED-4DB2-BD59-A6C34878D82A}">
                    <a16:rowId xmlns:a16="http://schemas.microsoft.com/office/drawing/2014/main" val="688919856"/>
                  </a:ext>
                </a:extLst>
              </a:tr>
              <a:tr h="457315">
                <a:tc>
                  <a:txBody>
                    <a:bodyPr/>
                    <a:lstStyle/>
                    <a:p>
                      <a:pPr algn="r"/>
                      <a:r>
                        <a:rPr lang="en-US" dirty="0"/>
                        <a:t>5e</a:t>
                      </a:r>
                      <a:r>
                        <a:rPr lang="en-US" baseline="30000" dirty="0"/>
                        <a:t>-11</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1e</a:t>
                      </a:r>
                      <a:r>
                        <a:rPr lang="en-US" baseline="30000" dirty="0"/>
                        <a:t>7</a:t>
                      </a:r>
                      <a:endParaRPr lang="en-DE" dirty="0"/>
                    </a:p>
                  </a:txBody>
                  <a:tcPr/>
                </a:tc>
                <a:extLst>
                  <a:ext uri="{0D108BD9-81ED-4DB2-BD59-A6C34878D82A}">
                    <a16:rowId xmlns:a16="http://schemas.microsoft.com/office/drawing/2014/main" val="4116369980"/>
                  </a:ext>
                </a:extLst>
              </a:tr>
            </a:tbl>
          </a:graphicData>
        </a:graphic>
      </p:graphicFrame>
      <p:pic>
        <p:nvPicPr>
          <p:cNvPr id="13" name="Content Placeholder 12" descr="A screenshot of a graph&#10;&#10;Description automatically generated">
            <a:extLst>
              <a:ext uri="{FF2B5EF4-FFF2-40B4-BE49-F238E27FC236}">
                <a16:creationId xmlns:a16="http://schemas.microsoft.com/office/drawing/2014/main" id="{D2C04E0E-8B30-C21D-4286-58D7055DFEB6}"/>
              </a:ext>
            </a:extLst>
          </p:cNvPr>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791089" y="599470"/>
            <a:ext cx="5939722" cy="5915659"/>
          </a:xfrm>
          <a:prstGeom prst="rect">
            <a:avLst/>
          </a:prstGeom>
        </p:spPr>
      </p:pic>
    </p:spTree>
    <p:extLst>
      <p:ext uri="{BB962C8B-B14F-4D97-AF65-F5344CB8AC3E}">
        <p14:creationId xmlns:p14="http://schemas.microsoft.com/office/powerpoint/2010/main" val="4264105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01627-1B9B-13D6-AE52-9FD020135138}"/>
              </a:ext>
            </a:extLst>
          </p:cNvPr>
          <p:cNvSpPr>
            <a:spLocks noGrp="1"/>
          </p:cNvSpPr>
          <p:nvPr>
            <p:ph type="title"/>
          </p:nvPr>
        </p:nvSpPr>
        <p:spPr/>
        <p:txBody>
          <a:bodyPr/>
          <a:lstStyle/>
          <a:p>
            <a:r>
              <a:rPr lang="en-US" dirty="0"/>
              <a:t>Axisymmetric bubble</a:t>
            </a:r>
            <a:endParaRPr lang="en-DE" dirty="0"/>
          </a:p>
        </p:txBody>
      </p:sp>
      <p:sp>
        <p:nvSpPr>
          <p:cNvPr id="4" name="Footer Placeholder 3">
            <a:extLst>
              <a:ext uri="{FF2B5EF4-FFF2-40B4-BE49-F238E27FC236}">
                <a16:creationId xmlns:a16="http://schemas.microsoft.com/office/drawing/2014/main" id="{14BAB8B3-C31B-841D-D999-3D57714689F0}"/>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9" name="Content Placeholder 8">
            <a:extLst>
              <a:ext uri="{FF2B5EF4-FFF2-40B4-BE49-F238E27FC236}">
                <a16:creationId xmlns:a16="http://schemas.microsoft.com/office/drawing/2014/main" id="{BCBCEC5A-B13F-AB47-AE24-48293233ACE1}"/>
              </a:ext>
            </a:extLst>
          </p:cNvPr>
          <p:cNvSpPr>
            <a:spLocks noGrp="1"/>
          </p:cNvSpPr>
          <p:nvPr>
            <p:ph sz="quarter" idx="13"/>
          </p:nvPr>
        </p:nvSpPr>
        <p:spPr/>
        <p:txBody>
          <a:bodyPr/>
          <a:lstStyle/>
          <a:p>
            <a:r>
              <a:rPr lang="en-US" dirty="0"/>
              <a:t>Prescribed velocity based on solution by </a:t>
            </a:r>
            <a:r>
              <a:rPr lang="en-US" dirty="0" err="1"/>
              <a:t>Satapathy</a:t>
            </a:r>
            <a:r>
              <a:rPr lang="en-US" dirty="0"/>
              <a:t> &amp; Smith</a:t>
            </a:r>
          </a:p>
          <a:p>
            <a:r>
              <a:rPr lang="en-US" dirty="0"/>
              <a:t>Spherical bubble (Ø 2mm) with rigid interface</a:t>
            </a:r>
          </a:p>
          <a:p>
            <a:r>
              <a:rPr lang="en-US" dirty="0"/>
              <a:t>Axisymmetric setup</a:t>
            </a:r>
          </a:p>
          <a:p>
            <a:r>
              <a:rPr lang="en-US" dirty="0"/>
              <a:t>Schmidt-numbers of real-world problems</a:t>
            </a:r>
          </a:p>
          <a:p>
            <a:endParaRPr lang="en-US" dirty="0"/>
          </a:p>
          <a:p>
            <a:endParaRPr lang="en-DE" dirty="0"/>
          </a:p>
        </p:txBody>
      </p:sp>
      <p:graphicFrame>
        <p:nvGraphicFramePr>
          <p:cNvPr id="11" name="Table 10">
            <a:extLst>
              <a:ext uri="{FF2B5EF4-FFF2-40B4-BE49-F238E27FC236}">
                <a16:creationId xmlns:a16="http://schemas.microsoft.com/office/drawing/2014/main" id="{F4300F49-DC5D-50B7-6F25-0B47200A28C6}"/>
              </a:ext>
            </a:extLst>
          </p:cNvPr>
          <p:cNvGraphicFramePr>
            <a:graphicFrameLocks noGrp="1"/>
          </p:cNvGraphicFramePr>
          <p:nvPr>
            <p:extLst>
              <p:ext uri="{D42A27DB-BD31-4B8C-83A1-F6EECF244321}">
                <p14:modId xmlns:p14="http://schemas.microsoft.com/office/powerpoint/2010/main" val="4213439744"/>
              </p:ext>
            </p:extLst>
          </p:nvPr>
        </p:nvGraphicFramePr>
        <p:xfrm>
          <a:off x="360000" y="3963768"/>
          <a:ext cx="3110290" cy="2469340"/>
        </p:xfrm>
        <a:graphic>
          <a:graphicData uri="http://schemas.openxmlformats.org/drawingml/2006/table">
            <a:tbl>
              <a:tblPr firstRow="1" bandRow="1">
                <a:tableStyleId>{7DF18680-E054-41AD-8BC1-D1AEF772440D}</a:tableStyleId>
              </a:tblPr>
              <a:tblGrid>
                <a:gridCol w="1555145">
                  <a:extLst>
                    <a:ext uri="{9D8B030D-6E8A-4147-A177-3AD203B41FA5}">
                      <a16:colId xmlns:a16="http://schemas.microsoft.com/office/drawing/2014/main" val="257568078"/>
                    </a:ext>
                  </a:extLst>
                </a:gridCol>
                <a:gridCol w="1555145">
                  <a:extLst>
                    <a:ext uri="{9D8B030D-6E8A-4147-A177-3AD203B41FA5}">
                      <a16:colId xmlns:a16="http://schemas.microsoft.com/office/drawing/2014/main" val="981029031"/>
                    </a:ext>
                  </a:extLst>
                </a:gridCol>
              </a:tblGrid>
              <a:tr h="580085">
                <a:tc>
                  <a:txBody>
                    <a:bodyPr/>
                    <a:lstStyle/>
                    <a:p>
                      <a:r>
                        <a:rPr lang="en-US" dirty="0"/>
                        <a:t>Diffusivity [m²/s]</a:t>
                      </a:r>
                      <a:endParaRPr lang="en-DE" dirty="0"/>
                    </a:p>
                  </a:txBody>
                  <a:tcPr/>
                </a:tc>
                <a:tc>
                  <a:txBody>
                    <a:bodyPr/>
                    <a:lstStyle/>
                    <a:p>
                      <a:r>
                        <a:rPr lang="en-US" dirty="0"/>
                        <a:t>Schmidt number [ ]</a:t>
                      </a:r>
                      <a:endParaRPr lang="en-DE" dirty="0"/>
                    </a:p>
                  </a:txBody>
                  <a:tcPr/>
                </a:tc>
                <a:extLst>
                  <a:ext uri="{0D108BD9-81ED-4DB2-BD59-A6C34878D82A}">
                    <a16:rowId xmlns:a16="http://schemas.microsoft.com/office/drawing/2014/main" val="1864134543"/>
                  </a:ext>
                </a:extLst>
              </a:tr>
              <a:tr h="457315">
                <a:tc>
                  <a:txBody>
                    <a:bodyPr/>
                    <a:lstStyle/>
                    <a:p>
                      <a:pPr algn="r"/>
                      <a:r>
                        <a:rPr lang="en-US" dirty="0"/>
                        <a:t>5e</a:t>
                      </a:r>
                      <a:r>
                        <a:rPr lang="en-US" baseline="30000" dirty="0"/>
                        <a:t>-08</a:t>
                      </a:r>
                      <a:endParaRPr lang="en-DE" baseline="30000" dirty="0"/>
                    </a:p>
                  </a:txBody>
                  <a:tcPr/>
                </a:tc>
                <a:tc>
                  <a:txBody>
                    <a:bodyPr/>
                    <a:lstStyle/>
                    <a:p>
                      <a:pPr algn="r"/>
                      <a:r>
                        <a:rPr lang="en-US" b="1" dirty="0"/>
                        <a:t>1e</a:t>
                      </a:r>
                      <a:r>
                        <a:rPr lang="en-US" b="1" baseline="30000" dirty="0"/>
                        <a:t>4</a:t>
                      </a:r>
                      <a:endParaRPr lang="en-DE" b="1" dirty="0"/>
                    </a:p>
                  </a:txBody>
                  <a:tcPr/>
                </a:tc>
                <a:extLst>
                  <a:ext uri="{0D108BD9-81ED-4DB2-BD59-A6C34878D82A}">
                    <a16:rowId xmlns:a16="http://schemas.microsoft.com/office/drawing/2014/main" val="1801866420"/>
                  </a:ext>
                </a:extLst>
              </a:tr>
              <a:tr h="457315">
                <a:tc>
                  <a:txBody>
                    <a:bodyPr/>
                    <a:lstStyle/>
                    <a:p>
                      <a:pPr algn="r"/>
                      <a:r>
                        <a:rPr lang="en-US" dirty="0"/>
                        <a:t>5e</a:t>
                      </a:r>
                      <a:r>
                        <a:rPr lang="en-US" baseline="30000" dirty="0"/>
                        <a:t>-09</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5</a:t>
                      </a:r>
                      <a:endParaRPr lang="en-DE" b="1" dirty="0"/>
                    </a:p>
                  </a:txBody>
                  <a:tcPr/>
                </a:tc>
                <a:extLst>
                  <a:ext uri="{0D108BD9-81ED-4DB2-BD59-A6C34878D82A}">
                    <a16:rowId xmlns:a16="http://schemas.microsoft.com/office/drawing/2014/main" val="1183361476"/>
                  </a:ext>
                </a:extLst>
              </a:tr>
              <a:tr h="457315">
                <a:tc>
                  <a:txBody>
                    <a:bodyPr/>
                    <a:lstStyle/>
                    <a:p>
                      <a:pPr algn="r"/>
                      <a:r>
                        <a:rPr lang="en-US" dirty="0"/>
                        <a:t>5e</a:t>
                      </a:r>
                      <a:r>
                        <a:rPr lang="en-US" baseline="30000" dirty="0"/>
                        <a:t>-10</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6</a:t>
                      </a:r>
                      <a:endParaRPr lang="en-DE" b="1" dirty="0"/>
                    </a:p>
                  </a:txBody>
                  <a:tcPr/>
                </a:tc>
                <a:extLst>
                  <a:ext uri="{0D108BD9-81ED-4DB2-BD59-A6C34878D82A}">
                    <a16:rowId xmlns:a16="http://schemas.microsoft.com/office/drawing/2014/main" val="688919856"/>
                  </a:ext>
                </a:extLst>
              </a:tr>
              <a:tr h="457315">
                <a:tc>
                  <a:txBody>
                    <a:bodyPr/>
                    <a:lstStyle/>
                    <a:p>
                      <a:pPr algn="r"/>
                      <a:r>
                        <a:rPr lang="en-US" dirty="0"/>
                        <a:t>5e</a:t>
                      </a:r>
                      <a:r>
                        <a:rPr lang="en-US" baseline="30000" dirty="0"/>
                        <a:t>-11</a:t>
                      </a:r>
                      <a:endParaRPr lang="en-DE"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t>1e</a:t>
                      </a:r>
                      <a:r>
                        <a:rPr lang="en-US" b="1" baseline="30000" dirty="0"/>
                        <a:t>7</a:t>
                      </a:r>
                      <a:endParaRPr lang="en-DE" b="1" dirty="0"/>
                    </a:p>
                  </a:txBody>
                  <a:tcPr/>
                </a:tc>
                <a:extLst>
                  <a:ext uri="{0D108BD9-81ED-4DB2-BD59-A6C34878D82A}">
                    <a16:rowId xmlns:a16="http://schemas.microsoft.com/office/drawing/2014/main" val="4116369980"/>
                  </a:ext>
                </a:extLst>
              </a:tr>
            </a:tbl>
          </a:graphicData>
        </a:graphic>
      </p:graphicFrame>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9E9DA39-49C7-BDD8-F251-6481D8DAC00A}"/>
                  </a:ext>
                </a:extLst>
              </p:cNvPr>
              <p:cNvSpPr txBox="1"/>
              <p:nvPr/>
            </p:nvSpPr>
            <p:spPr>
              <a:xfrm>
                <a:off x="5484186" y="3526342"/>
                <a:ext cx="767454" cy="470642"/>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𝑆𝑐</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𝜇</m:t>
                          </m:r>
                        </m:num>
                        <m:den>
                          <m:r>
                            <a:rPr lang="en-US" b="0" i="1" smtClean="0">
                              <a:latin typeface="Cambria Math" panose="02040503050406030204" pitchFamily="18" charset="0"/>
                            </a:rPr>
                            <m:t>𝐷</m:t>
                          </m:r>
                        </m:den>
                      </m:f>
                    </m:oMath>
                  </m:oMathPara>
                </a14:m>
                <a:endParaRPr lang="en-DE" dirty="0"/>
              </a:p>
            </p:txBody>
          </p:sp>
        </mc:Choice>
        <mc:Fallback xmlns="">
          <p:sp>
            <p:nvSpPr>
              <p:cNvPr id="12" name="TextBox 11">
                <a:extLst>
                  <a:ext uri="{FF2B5EF4-FFF2-40B4-BE49-F238E27FC236}">
                    <a16:creationId xmlns:a16="http://schemas.microsoft.com/office/drawing/2014/main" id="{39E9DA39-49C7-BDD8-F251-6481D8DAC00A}"/>
                  </a:ext>
                </a:extLst>
              </p:cNvPr>
              <p:cNvSpPr txBox="1">
                <a:spLocks noRot="1" noChangeAspect="1" noMove="1" noResize="1" noEditPoints="1" noAdjustHandles="1" noChangeArrowheads="1" noChangeShapeType="1" noTextEdit="1"/>
              </p:cNvSpPr>
              <p:nvPr/>
            </p:nvSpPr>
            <p:spPr>
              <a:xfrm>
                <a:off x="5484186" y="3526342"/>
                <a:ext cx="767454" cy="470642"/>
              </a:xfrm>
              <a:prstGeom prst="rect">
                <a:avLst/>
              </a:prstGeom>
              <a:blipFill>
                <a:blip r:embed="rId2"/>
                <a:stretch>
                  <a:fillRect/>
                </a:stretch>
              </a:blipFill>
              <a:ln>
                <a:noFill/>
              </a:ln>
            </p:spPr>
            <p:txBody>
              <a:bodyPr/>
              <a:lstStyle/>
              <a:p>
                <a:r>
                  <a:rPr lang="en-DE">
                    <a:noFill/>
                  </a:rPr>
                  <a:t> </a:t>
                </a:r>
              </a:p>
            </p:txBody>
          </p:sp>
        </mc:Fallback>
      </mc:AlternateContent>
      <p:pic>
        <p:nvPicPr>
          <p:cNvPr id="7" name="Content Placeholder 6" descr="A graph of different colored lines&#10;&#10;Description automatically generated">
            <a:extLst>
              <a:ext uri="{FF2B5EF4-FFF2-40B4-BE49-F238E27FC236}">
                <a16:creationId xmlns:a16="http://schemas.microsoft.com/office/drawing/2014/main" id="{A866AF5F-6710-77F1-47FE-C5A11221DEBC}"/>
              </a:ext>
            </a:extLst>
          </p:cNvPr>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6663017" y="1163172"/>
            <a:ext cx="5266361" cy="5269936"/>
          </a:xfrm>
        </p:spPr>
      </p:pic>
      <p:pic>
        <p:nvPicPr>
          <p:cNvPr id="8" name="Content Placeholder 14" descr="A graph of different colored lines&#10;&#10;Description automatically generated">
            <a:extLst>
              <a:ext uri="{FF2B5EF4-FFF2-40B4-BE49-F238E27FC236}">
                <a16:creationId xmlns:a16="http://schemas.microsoft.com/office/drawing/2014/main" id="{24B00402-C8A4-3720-10BC-9D7E8DC999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9846" y="4117430"/>
            <a:ext cx="3093171" cy="2259445"/>
          </a:xfrm>
          <a:prstGeom prst="rect">
            <a:avLst/>
          </a:prstGeom>
        </p:spPr>
      </p:pic>
    </p:spTree>
    <p:extLst>
      <p:ext uri="{BB962C8B-B14F-4D97-AF65-F5344CB8AC3E}">
        <p14:creationId xmlns:p14="http://schemas.microsoft.com/office/powerpoint/2010/main" val="249536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97E98CA-3CEE-CE43-58EC-2B5450DB7C16}"/>
              </a:ext>
            </a:extLst>
          </p:cNvPr>
          <p:cNvSpPr>
            <a:spLocks noGrp="1"/>
          </p:cNvSpPr>
          <p:nvPr>
            <p:ph type="ftr" sz="quarter" idx="15"/>
          </p:nvPr>
        </p:nvSpPr>
        <p:spPr/>
        <p:txBody>
          <a:bodyPr/>
          <a:lstStyle/>
          <a:p>
            <a:r>
              <a:rPr lang="de-DE"/>
              <a:t>TITEL / AUTOR</a:t>
            </a:r>
            <a:endParaRPr lang="de-DE" dirty="0"/>
          </a:p>
        </p:txBody>
      </p:sp>
      <p:sp>
        <p:nvSpPr>
          <p:cNvPr id="17" name="Title 16">
            <a:extLst>
              <a:ext uri="{FF2B5EF4-FFF2-40B4-BE49-F238E27FC236}">
                <a16:creationId xmlns:a16="http://schemas.microsoft.com/office/drawing/2014/main" id="{52F6FE43-8372-32A4-E88D-D275D45D4686}"/>
              </a:ext>
            </a:extLst>
          </p:cNvPr>
          <p:cNvSpPr>
            <a:spLocks noGrp="1"/>
          </p:cNvSpPr>
          <p:nvPr>
            <p:ph type="title"/>
          </p:nvPr>
        </p:nvSpPr>
        <p:spPr/>
        <p:txBody>
          <a:bodyPr/>
          <a:lstStyle/>
          <a:p>
            <a:r>
              <a:rPr lang="en-US" dirty="0"/>
              <a:t>Axisymmetric bubble</a:t>
            </a:r>
            <a:endParaRPr lang="en-DE" dirty="0"/>
          </a:p>
        </p:txBody>
      </p:sp>
      <p:grpSp>
        <p:nvGrpSpPr>
          <p:cNvPr id="6" name="Group 5">
            <a:extLst>
              <a:ext uri="{FF2B5EF4-FFF2-40B4-BE49-F238E27FC236}">
                <a16:creationId xmlns:a16="http://schemas.microsoft.com/office/drawing/2014/main" id="{403FCA38-05F7-A42D-517D-EBE9CA124EDB}"/>
              </a:ext>
            </a:extLst>
          </p:cNvPr>
          <p:cNvGrpSpPr/>
          <p:nvPr/>
        </p:nvGrpSpPr>
        <p:grpSpPr>
          <a:xfrm>
            <a:off x="360000" y="1980000"/>
            <a:ext cx="11519987" cy="2005615"/>
            <a:chOff x="360000" y="2114910"/>
            <a:chExt cx="11519987" cy="2005615"/>
          </a:xfrm>
        </p:grpSpPr>
        <p:pic>
          <p:nvPicPr>
            <p:cNvPr id="8" name="Picture 7" descr="A red and white background with a white circle&#10;&#10;Description automatically generated">
              <a:extLst>
                <a:ext uri="{FF2B5EF4-FFF2-40B4-BE49-F238E27FC236}">
                  <a16:creationId xmlns:a16="http://schemas.microsoft.com/office/drawing/2014/main" id="{AFF64160-3090-83FD-5D87-72517C9E20F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38483"/>
            <a:stretch/>
          </p:blipFill>
          <p:spPr>
            <a:xfrm>
              <a:off x="7917427" y="2114910"/>
              <a:ext cx="3962560" cy="2005615"/>
            </a:xfrm>
            <a:prstGeom prst="rect">
              <a:avLst/>
            </a:prstGeom>
          </p:spPr>
        </p:pic>
        <p:pic>
          <p:nvPicPr>
            <p:cNvPr id="10" name="Picture 9" descr="A red and white background&#10;&#10;Description automatically generated">
              <a:extLst>
                <a:ext uri="{FF2B5EF4-FFF2-40B4-BE49-F238E27FC236}">
                  <a16:creationId xmlns:a16="http://schemas.microsoft.com/office/drawing/2014/main" id="{6AF3A32A-8947-D844-2C4B-82FCB91739D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4191"/>
            <a:stretch/>
          </p:blipFill>
          <p:spPr>
            <a:xfrm>
              <a:off x="4322560" y="2114910"/>
              <a:ext cx="3594867" cy="2005615"/>
            </a:xfrm>
            <a:prstGeom prst="rect">
              <a:avLst/>
            </a:prstGeom>
          </p:spPr>
        </p:pic>
        <p:pic>
          <p:nvPicPr>
            <p:cNvPr id="2" name="Picture 1" descr="A blue and red gradient with a white circle&#10;&#10;Description automatically generated">
              <a:extLst>
                <a:ext uri="{FF2B5EF4-FFF2-40B4-BE49-F238E27FC236}">
                  <a16:creationId xmlns:a16="http://schemas.microsoft.com/office/drawing/2014/main" id="{6FE33863-B098-D8B5-FB61-B7FCE24867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8483"/>
            <a:stretch/>
          </p:blipFill>
          <p:spPr>
            <a:xfrm>
              <a:off x="360000" y="2114910"/>
              <a:ext cx="3962560" cy="2005615"/>
            </a:xfrm>
            <a:prstGeom prst="rect">
              <a:avLst/>
            </a:prstGeom>
          </p:spPr>
        </p:pic>
      </p:grpSp>
      <p:sp>
        <p:nvSpPr>
          <p:cNvPr id="5" name="Content Placeholder 4">
            <a:extLst>
              <a:ext uri="{FF2B5EF4-FFF2-40B4-BE49-F238E27FC236}">
                <a16:creationId xmlns:a16="http://schemas.microsoft.com/office/drawing/2014/main" id="{F7D69585-04AA-3F81-2AAC-27C70C292E0A}"/>
              </a:ext>
            </a:extLst>
          </p:cNvPr>
          <p:cNvSpPr>
            <a:spLocks noGrp="1"/>
          </p:cNvSpPr>
          <p:nvPr>
            <p:ph idx="1"/>
          </p:nvPr>
        </p:nvSpPr>
        <p:spPr>
          <a:xfrm>
            <a:off x="360001" y="3837810"/>
            <a:ext cx="3962560" cy="1015544"/>
          </a:xfrm>
        </p:spPr>
        <p:txBody>
          <a:bodyPr/>
          <a:lstStyle/>
          <a:p>
            <a:r>
              <a:rPr lang="en-US" dirty="0"/>
              <a:t>Concentration</a:t>
            </a:r>
          </a:p>
        </p:txBody>
      </p:sp>
      <p:sp>
        <p:nvSpPr>
          <p:cNvPr id="7" name="Content Placeholder 4">
            <a:extLst>
              <a:ext uri="{FF2B5EF4-FFF2-40B4-BE49-F238E27FC236}">
                <a16:creationId xmlns:a16="http://schemas.microsoft.com/office/drawing/2014/main" id="{FA817ECB-1C27-A9E4-5983-1B7708E946E5}"/>
              </a:ext>
            </a:extLst>
          </p:cNvPr>
          <p:cNvSpPr txBox="1">
            <a:spLocks/>
          </p:cNvSpPr>
          <p:nvPr/>
        </p:nvSpPr>
        <p:spPr>
          <a:xfrm>
            <a:off x="4322561" y="3837810"/>
            <a:ext cx="3399782" cy="774382"/>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Surface normal gradient</a:t>
            </a:r>
            <a:br>
              <a:rPr lang="en-US" dirty="0"/>
            </a:br>
            <a:r>
              <a:rPr lang="en-US" dirty="0"/>
              <a:t>at the surface</a:t>
            </a:r>
          </a:p>
          <a:p>
            <a:pPr marL="0" indent="0">
              <a:buFont typeface="Wingdings" panose="05000000000000000000" pitchFamily="2" charset="2"/>
              <a:buNone/>
            </a:pPr>
            <a:endParaRPr lang="en-DE" dirty="0"/>
          </a:p>
        </p:txBody>
      </p:sp>
      <p:sp>
        <p:nvSpPr>
          <p:cNvPr id="9" name="Content Placeholder 4">
            <a:extLst>
              <a:ext uri="{FF2B5EF4-FFF2-40B4-BE49-F238E27FC236}">
                <a16:creationId xmlns:a16="http://schemas.microsoft.com/office/drawing/2014/main" id="{710FB176-A30E-493E-7058-5B799B269097}"/>
              </a:ext>
            </a:extLst>
          </p:cNvPr>
          <p:cNvSpPr txBox="1">
            <a:spLocks/>
          </p:cNvSpPr>
          <p:nvPr/>
        </p:nvSpPr>
        <p:spPr>
          <a:xfrm>
            <a:off x="8056063" y="3837810"/>
            <a:ext cx="3823923" cy="1015544"/>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Surface normal gradient</a:t>
            </a:r>
            <a:br>
              <a:rPr lang="en-US" dirty="0"/>
            </a:br>
            <a:r>
              <a:rPr lang="en-US" dirty="0"/>
              <a:t>at outward-faces of the 1</a:t>
            </a:r>
            <a:r>
              <a:rPr lang="en-US" baseline="30000" dirty="0"/>
              <a:t>st</a:t>
            </a:r>
            <a:r>
              <a:rPr lang="en-US" dirty="0"/>
              <a:t> cell layer</a:t>
            </a:r>
          </a:p>
        </p:txBody>
      </p:sp>
      <p:sp>
        <p:nvSpPr>
          <p:cNvPr id="3" name="TextBox 2">
            <a:extLst>
              <a:ext uri="{FF2B5EF4-FFF2-40B4-BE49-F238E27FC236}">
                <a16:creationId xmlns:a16="http://schemas.microsoft.com/office/drawing/2014/main" id="{95F552E2-4503-F37F-B4CF-0429BFB64E31}"/>
              </a:ext>
            </a:extLst>
          </p:cNvPr>
          <p:cNvSpPr txBox="1"/>
          <p:nvPr/>
        </p:nvSpPr>
        <p:spPr>
          <a:xfrm>
            <a:off x="360000" y="4895000"/>
            <a:ext cx="3962559" cy="923330"/>
          </a:xfrm>
          <a:prstGeom prst="rect">
            <a:avLst/>
          </a:prstGeom>
          <a:noFill/>
        </p:spPr>
        <p:txBody>
          <a:bodyPr wrap="square" rtlCol="0">
            <a:spAutoFit/>
          </a:bodyPr>
          <a:lstStyle/>
          <a:p>
            <a:r>
              <a:rPr lang="en-US" dirty="0"/>
              <a:t>Accumulates pronounced in the wake of the bubble.</a:t>
            </a:r>
            <a:endParaRPr lang="en-DE" dirty="0"/>
          </a:p>
          <a:p>
            <a:endParaRPr lang="en-DE" dirty="0"/>
          </a:p>
        </p:txBody>
      </p:sp>
      <p:sp>
        <p:nvSpPr>
          <p:cNvPr id="12" name="TextBox 11">
            <a:extLst>
              <a:ext uri="{FF2B5EF4-FFF2-40B4-BE49-F238E27FC236}">
                <a16:creationId xmlns:a16="http://schemas.microsoft.com/office/drawing/2014/main" id="{8CF66D88-F252-82EC-4849-DF5EC2EC6F7E}"/>
              </a:ext>
            </a:extLst>
          </p:cNvPr>
          <p:cNvSpPr txBox="1"/>
          <p:nvPr/>
        </p:nvSpPr>
        <p:spPr>
          <a:xfrm>
            <a:off x="4322559" y="4890139"/>
            <a:ext cx="3399783" cy="646331"/>
          </a:xfrm>
          <a:prstGeom prst="rect">
            <a:avLst/>
          </a:prstGeom>
          <a:noFill/>
        </p:spPr>
        <p:txBody>
          <a:bodyPr wrap="square">
            <a:spAutoFit/>
          </a:bodyPr>
          <a:lstStyle/>
          <a:p>
            <a:pPr marL="0" indent="0">
              <a:buNone/>
            </a:pPr>
            <a:r>
              <a:rPr lang="en-US" dirty="0"/>
              <a:t>Decreases over the run length to almost zero in the wake.</a:t>
            </a:r>
          </a:p>
        </p:txBody>
      </p:sp>
      <p:sp>
        <p:nvSpPr>
          <p:cNvPr id="14" name="TextBox 13">
            <a:extLst>
              <a:ext uri="{FF2B5EF4-FFF2-40B4-BE49-F238E27FC236}">
                <a16:creationId xmlns:a16="http://schemas.microsoft.com/office/drawing/2014/main" id="{9BC61C8C-6134-677A-AA34-3F126F4BEB04}"/>
              </a:ext>
            </a:extLst>
          </p:cNvPr>
          <p:cNvSpPr txBox="1"/>
          <p:nvPr/>
        </p:nvSpPr>
        <p:spPr>
          <a:xfrm>
            <a:off x="7917427" y="4853354"/>
            <a:ext cx="3823923" cy="1200329"/>
          </a:xfrm>
          <a:prstGeom prst="rect">
            <a:avLst/>
          </a:prstGeom>
          <a:noFill/>
        </p:spPr>
        <p:txBody>
          <a:bodyPr wrap="square">
            <a:spAutoFit/>
          </a:bodyPr>
          <a:lstStyle/>
          <a:p>
            <a:pPr marL="0" indent="0">
              <a:buNone/>
            </a:pPr>
            <a:r>
              <a:rPr lang="en-US" dirty="0"/>
              <a:t>Is highest where the flow is still adjacent. Is almost zero in the impingement area and in the center of the wake.</a:t>
            </a:r>
          </a:p>
        </p:txBody>
      </p:sp>
    </p:spTree>
    <p:extLst>
      <p:ext uri="{BB962C8B-B14F-4D97-AF65-F5344CB8AC3E}">
        <p14:creationId xmlns:p14="http://schemas.microsoft.com/office/powerpoint/2010/main" val="96276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0D07E-4280-20D8-C280-1DC3730279A7}"/>
              </a:ext>
            </a:extLst>
          </p:cNvPr>
          <p:cNvSpPr>
            <a:spLocks noGrp="1"/>
          </p:cNvSpPr>
          <p:nvPr>
            <p:ph type="title"/>
          </p:nvPr>
        </p:nvSpPr>
        <p:spPr/>
        <p:txBody>
          <a:bodyPr/>
          <a:lstStyle/>
          <a:p>
            <a:r>
              <a:rPr lang="en-US" dirty="0"/>
              <a:t>Rotating contaminated droplet</a:t>
            </a:r>
            <a:endParaRPr lang="en-DE" dirty="0"/>
          </a:p>
        </p:txBody>
      </p:sp>
      <p:sp>
        <p:nvSpPr>
          <p:cNvPr id="4" name="Footer Placeholder 3">
            <a:extLst>
              <a:ext uri="{FF2B5EF4-FFF2-40B4-BE49-F238E27FC236}">
                <a16:creationId xmlns:a16="http://schemas.microsoft.com/office/drawing/2014/main" id="{9C8D7FC8-D3F9-717A-13D9-0331BFB9AAA9}"/>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76216F05-72F1-20CE-21B0-CD4A38F46E4F}"/>
                  </a:ext>
                </a:extLst>
              </p:cNvPr>
              <p:cNvSpPr>
                <a:spLocks noGrp="1"/>
              </p:cNvSpPr>
              <p:nvPr>
                <p:ph sz="quarter" idx="13"/>
              </p:nvPr>
            </p:nvSpPr>
            <p:spPr>
              <a:xfrm>
                <a:off x="360362" y="5103158"/>
                <a:ext cx="5580000" cy="1376841"/>
              </a:xfrm>
            </p:spPr>
            <p:txBody>
              <a:bodyPr/>
              <a:lstStyle/>
              <a:p>
                <a:r>
                  <a:rPr lang="en-US" dirty="0"/>
                  <a:t>Prescribed rotation </a:t>
                </a:r>
                <a14:m>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a14:m>
                <a:endParaRPr lang="en-US" dirty="0"/>
              </a:p>
              <a:p>
                <a:r>
                  <a:rPr lang="en-US" dirty="0"/>
                  <a:t>No mesh motion</a:t>
                </a:r>
              </a:p>
              <a:p>
                <a:r>
                  <a:rPr lang="en-US" dirty="0"/>
                  <a:t>With/without diffusivity</a:t>
                </a:r>
                <a:endParaRPr lang="en-DE" dirty="0"/>
              </a:p>
            </p:txBody>
          </p:sp>
        </mc:Choice>
        <mc:Fallback xmlns="">
          <p:sp>
            <p:nvSpPr>
              <p:cNvPr id="5" name="Content Placeholder 4">
                <a:extLst>
                  <a:ext uri="{FF2B5EF4-FFF2-40B4-BE49-F238E27FC236}">
                    <a16:creationId xmlns:a16="http://schemas.microsoft.com/office/drawing/2014/main" id="{76216F05-72F1-20CE-21B0-CD4A38F46E4F}"/>
                  </a:ext>
                </a:extLst>
              </p:cNvPr>
              <p:cNvSpPr>
                <a:spLocks noGrp="1" noRot="1" noChangeAspect="1" noMove="1" noResize="1" noEditPoints="1" noAdjustHandles="1" noChangeArrowheads="1" noChangeShapeType="1" noTextEdit="1"/>
              </p:cNvSpPr>
              <p:nvPr>
                <p:ph sz="quarter" idx="13"/>
              </p:nvPr>
            </p:nvSpPr>
            <p:spPr>
              <a:xfrm>
                <a:off x="360362" y="5103158"/>
                <a:ext cx="5580000" cy="1376841"/>
              </a:xfrm>
              <a:blipFill>
                <a:blip r:embed="rId3"/>
                <a:stretch>
                  <a:fillRect l="-2623" t="-4867"/>
                </a:stretch>
              </a:blipFill>
            </p:spPr>
            <p:txBody>
              <a:bodyPr/>
              <a:lstStyle/>
              <a:p>
                <a:r>
                  <a:rPr lang="en-DE">
                    <a:noFill/>
                  </a:rPr>
                  <a:t> </a:t>
                </a:r>
              </a:p>
            </p:txBody>
          </p:sp>
        </mc:Fallback>
      </mc:AlternateContent>
      <p:sp>
        <p:nvSpPr>
          <p:cNvPr id="14" name="TextBox 13">
            <a:extLst>
              <a:ext uri="{FF2B5EF4-FFF2-40B4-BE49-F238E27FC236}">
                <a16:creationId xmlns:a16="http://schemas.microsoft.com/office/drawing/2014/main" id="{F8C8C3B6-D415-93AF-2F09-E299EE11DF10}"/>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4C8B83B-4C15-869D-74B2-2F47B0A1FAC2}"/>
                  </a:ext>
                </a:extLst>
              </p:cNvPr>
              <p:cNvSpPr txBox="1"/>
              <p:nvPr/>
            </p:nvSpPr>
            <p:spPr>
              <a:xfrm>
                <a:off x="1216820" y="4229894"/>
                <a:ext cx="3867084" cy="6004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r>
                        <a:rPr lang="en-US" b="0" i="1" smtClean="0">
                          <a:latin typeface="Cambria Math" panose="02040503050406030204" pitchFamily="18" charset="0"/>
                        </a:rPr>
                        <m:t>(</m:t>
                      </m:r>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f>
                        <m:fPr>
                          <m:ctrlPr>
                            <a:rPr lang="en-US"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𝜏</m:t>
                              </m:r>
                            </m:sup>
                          </m:sSup>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r>
                                    <a:rPr lang="en-US" i="1">
                                      <a:latin typeface="Cambria Math" panose="02040503050406030204" pitchFamily="18" charset="0"/>
                                    </a:rPr>
                                    <m:t>−</m:t>
                                  </m:r>
                                  <m:acc>
                                    <m:accPr>
                                      <m:chr m:val="̇"/>
                                      <m:ctrlPr>
                                        <a:rPr lang="en-US" i="1">
                                          <a:latin typeface="Cambria Math" panose="02040503050406030204" pitchFamily="18" charset="0"/>
                                        </a:rPr>
                                      </m:ctrlPr>
                                    </m:accPr>
                                    <m:e>
                                      <m:r>
                                        <m:rPr>
                                          <m:sty m:val="p"/>
                                        </m:rPr>
                                        <a:rPr lang="en-US">
                                          <a:latin typeface="Cambria Math" panose="02040503050406030204" pitchFamily="18" charset="0"/>
                                        </a:rPr>
                                        <m:t>Φ</m:t>
                                      </m:r>
                                    </m:e>
                                  </m:acc>
                                  <m:r>
                                    <a:rPr lang="en-US" i="1">
                                      <a:latin typeface="Cambria Math" panose="02040503050406030204" pitchFamily="18" charset="0"/>
                                    </a:rPr>
                                    <m:t>𝜏</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oMath>
                  </m:oMathPara>
                </a14:m>
                <a:endParaRPr lang="en-DE" dirty="0"/>
              </a:p>
            </p:txBody>
          </p:sp>
        </mc:Choice>
        <mc:Fallback xmlns="">
          <p:sp>
            <p:nvSpPr>
              <p:cNvPr id="6" name="TextBox 5">
                <a:extLst>
                  <a:ext uri="{FF2B5EF4-FFF2-40B4-BE49-F238E27FC236}">
                    <a16:creationId xmlns:a16="http://schemas.microsoft.com/office/drawing/2014/main" id="{F4C8B83B-4C15-869D-74B2-2F47B0A1FAC2}"/>
                  </a:ext>
                </a:extLst>
              </p:cNvPr>
              <p:cNvSpPr txBox="1">
                <a:spLocks noRot="1" noChangeAspect="1" noMove="1" noResize="1" noEditPoints="1" noAdjustHandles="1" noChangeArrowheads="1" noChangeShapeType="1" noTextEdit="1"/>
              </p:cNvSpPr>
              <p:nvPr/>
            </p:nvSpPr>
            <p:spPr>
              <a:xfrm>
                <a:off x="1216820" y="4229894"/>
                <a:ext cx="3867084" cy="600485"/>
              </a:xfrm>
              <a:prstGeom prst="rect">
                <a:avLst/>
              </a:prstGeom>
              <a:blipFill>
                <a:blip r:embed="rId4"/>
                <a:stretch>
                  <a:fillRect/>
                </a:stretch>
              </a:blipFill>
            </p:spPr>
            <p:txBody>
              <a:bodyPr/>
              <a:lstStyle/>
              <a:p>
                <a:r>
                  <a:rPr lang="en-DE">
                    <a:noFill/>
                  </a:rPr>
                  <a:t> </a:t>
                </a:r>
              </a:p>
            </p:txBody>
          </p:sp>
        </mc:Fallback>
      </mc:AlternateContent>
      <p:pic>
        <p:nvPicPr>
          <p:cNvPr id="7" name="Picture 6" descr="A blue and red circle&#10;&#10;Description automatically generated">
            <a:extLst>
              <a:ext uri="{FF2B5EF4-FFF2-40B4-BE49-F238E27FC236}">
                <a16:creationId xmlns:a16="http://schemas.microsoft.com/office/drawing/2014/main" id="{AED323BB-C354-B45D-6EAD-BF990B375EC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74" t="31460" r="5839" b="24379"/>
          <a:stretch/>
        </p:blipFill>
        <p:spPr>
          <a:xfrm>
            <a:off x="360000" y="1979613"/>
            <a:ext cx="6386940" cy="1857662"/>
          </a:xfrm>
          <a:prstGeom prst="rect">
            <a:avLst/>
          </a:prstGeom>
        </p:spPr>
      </p:pic>
      <p:pic>
        <p:nvPicPr>
          <p:cNvPr id="11" name="Content Placeholder 10" descr="A screenshot of a graph&#10;&#10;Description automatically generated">
            <a:extLst>
              <a:ext uri="{FF2B5EF4-FFF2-40B4-BE49-F238E27FC236}">
                <a16:creationId xmlns:a16="http://schemas.microsoft.com/office/drawing/2014/main" id="{F8B04F4E-4B75-2A83-C88B-2A41D3A13A3B}"/>
              </a:ext>
            </a:extLst>
          </p:cNvPr>
          <p:cNvPicPr>
            <a:picLocks noGrp="1" noChangeAspect="1"/>
          </p:cNvPicPr>
          <p:nvPr>
            <p:ph sz="quarter" idx="14"/>
          </p:nvPr>
        </p:nvPicPr>
        <p:blipFill>
          <a:blip r:embed="rId6" cstate="print">
            <a:extLst>
              <a:ext uri="{28A0092B-C50C-407E-A947-70E740481C1C}">
                <a14:useLocalDpi xmlns:a14="http://schemas.microsoft.com/office/drawing/2010/main" val="0"/>
              </a:ext>
            </a:extLst>
          </a:blip>
          <a:stretch>
            <a:fillRect/>
          </a:stretch>
        </p:blipFill>
        <p:spPr>
          <a:xfrm>
            <a:off x="6845115" y="1892851"/>
            <a:ext cx="4491408" cy="4500562"/>
          </a:xfrm>
        </p:spPr>
      </p:pic>
      <p:cxnSp>
        <p:nvCxnSpPr>
          <p:cNvPr id="3" name="Straight Connector 2">
            <a:extLst>
              <a:ext uri="{FF2B5EF4-FFF2-40B4-BE49-F238E27FC236}">
                <a16:creationId xmlns:a16="http://schemas.microsoft.com/office/drawing/2014/main" id="{49181613-6493-DEB1-0C31-850C072E4044}"/>
              </a:ext>
            </a:extLst>
          </p:cNvPr>
          <p:cNvCxnSpPr>
            <a:cxnSpLocks/>
          </p:cNvCxnSpPr>
          <p:nvPr/>
        </p:nvCxnSpPr>
        <p:spPr>
          <a:xfrm>
            <a:off x="3217457" y="2093405"/>
            <a:ext cx="0" cy="1757121"/>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8" name="Arrow: Curved Right 7">
            <a:extLst>
              <a:ext uri="{FF2B5EF4-FFF2-40B4-BE49-F238E27FC236}">
                <a16:creationId xmlns:a16="http://schemas.microsoft.com/office/drawing/2014/main" id="{19409BC8-5031-6879-6365-B04BBB515DEF}"/>
              </a:ext>
            </a:extLst>
          </p:cNvPr>
          <p:cNvSpPr/>
          <p:nvPr/>
        </p:nvSpPr>
        <p:spPr>
          <a:xfrm>
            <a:off x="2959662" y="2776350"/>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5BCC44-3FE2-1A67-353B-6580BD1676FC}"/>
                  </a:ext>
                </a:extLst>
              </p:cNvPr>
              <p:cNvSpPr txBox="1"/>
              <p:nvPr/>
            </p:nvSpPr>
            <p:spPr>
              <a:xfrm>
                <a:off x="2537779" y="2503571"/>
                <a:ext cx="843766" cy="37798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m:oMathPara>
                </a14:m>
                <a:endParaRPr lang="en-DE" dirty="0"/>
              </a:p>
            </p:txBody>
          </p:sp>
        </mc:Choice>
        <mc:Fallback xmlns="">
          <p:sp>
            <p:nvSpPr>
              <p:cNvPr id="12" name="TextBox 11">
                <a:extLst>
                  <a:ext uri="{FF2B5EF4-FFF2-40B4-BE49-F238E27FC236}">
                    <a16:creationId xmlns:a16="http://schemas.microsoft.com/office/drawing/2014/main" id="{715BCC44-3FE2-1A67-353B-6580BD1676FC}"/>
                  </a:ext>
                </a:extLst>
              </p:cNvPr>
              <p:cNvSpPr txBox="1">
                <a:spLocks noRot="1" noChangeAspect="1" noMove="1" noResize="1" noEditPoints="1" noAdjustHandles="1" noChangeArrowheads="1" noChangeShapeType="1" noTextEdit="1"/>
              </p:cNvSpPr>
              <p:nvPr/>
            </p:nvSpPr>
            <p:spPr>
              <a:xfrm>
                <a:off x="2537779" y="2503571"/>
                <a:ext cx="843766" cy="377989"/>
              </a:xfrm>
              <a:prstGeom prst="rect">
                <a:avLst/>
              </a:prstGeom>
              <a:blipFill>
                <a:blip r:embed="rId7"/>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656694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0D07E-4280-20D8-C280-1DC3730279A7}"/>
              </a:ext>
            </a:extLst>
          </p:cNvPr>
          <p:cNvSpPr>
            <a:spLocks noGrp="1"/>
          </p:cNvSpPr>
          <p:nvPr>
            <p:ph type="title"/>
          </p:nvPr>
        </p:nvSpPr>
        <p:spPr/>
        <p:txBody>
          <a:bodyPr/>
          <a:lstStyle/>
          <a:p>
            <a:r>
              <a:rPr lang="en-US" dirty="0"/>
              <a:t>Rotating contaminated droplet</a:t>
            </a:r>
            <a:endParaRPr lang="en-DE" dirty="0"/>
          </a:p>
        </p:txBody>
      </p:sp>
      <p:sp>
        <p:nvSpPr>
          <p:cNvPr id="4" name="Footer Placeholder 3">
            <a:extLst>
              <a:ext uri="{FF2B5EF4-FFF2-40B4-BE49-F238E27FC236}">
                <a16:creationId xmlns:a16="http://schemas.microsoft.com/office/drawing/2014/main" id="{9C8D7FC8-D3F9-717A-13D9-0331BFB9AAA9}"/>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76216F05-72F1-20CE-21B0-CD4A38F46E4F}"/>
                  </a:ext>
                </a:extLst>
              </p:cNvPr>
              <p:cNvSpPr>
                <a:spLocks noGrp="1"/>
              </p:cNvSpPr>
              <p:nvPr>
                <p:ph sz="quarter" idx="13"/>
              </p:nvPr>
            </p:nvSpPr>
            <p:spPr>
              <a:xfrm>
                <a:off x="360362" y="5103158"/>
                <a:ext cx="5580000" cy="1376841"/>
              </a:xfrm>
            </p:spPr>
            <p:txBody>
              <a:bodyPr/>
              <a:lstStyle/>
              <a:p>
                <a:r>
                  <a:rPr lang="en-US" dirty="0"/>
                  <a:t>Prescribed rotation </a:t>
                </a:r>
                <a14:m>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a14:m>
                <a:endParaRPr lang="en-US" dirty="0"/>
              </a:p>
              <a:p>
                <a:r>
                  <a:rPr lang="en-US" dirty="0"/>
                  <a:t>No mesh motion</a:t>
                </a:r>
              </a:p>
              <a:p>
                <a:r>
                  <a:rPr lang="en-US" dirty="0"/>
                  <a:t>With/without diffusivity</a:t>
                </a:r>
                <a:endParaRPr lang="en-DE" dirty="0"/>
              </a:p>
            </p:txBody>
          </p:sp>
        </mc:Choice>
        <mc:Fallback xmlns="">
          <p:sp>
            <p:nvSpPr>
              <p:cNvPr id="5" name="Content Placeholder 4">
                <a:extLst>
                  <a:ext uri="{FF2B5EF4-FFF2-40B4-BE49-F238E27FC236}">
                    <a16:creationId xmlns:a16="http://schemas.microsoft.com/office/drawing/2014/main" id="{76216F05-72F1-20CE-21B0-CD4A38F46E4F}"/>
                  </a:ext>
                </a:extLst>
              </p:cNvPr>
              <p:cNvSpPr>
                <a:spLocks noGrp="1" noRot="1" noChangeAspect="1" noMove="1" noResize="1" noEditPoints="1" noAdjustHandles="1" noChangeArrowheads="1" noChangeShapeType="1" noTextEdit="1"/>
              </p:cNvSpPr>
              <p:nvPr>
                <p:ph sz="quarter" idx="13"/>
              </p:nvPr>
            </p:nvSpPr>
            <p:spPr>
              <a:xfrm>
                <a:off x="360362" y="5103158"/>
                <a:ext cx="5580000" cy="1376841"/>
              </a:xfrm>
              <a:blipFill>
                <a:blip r:embed="rId3"/>
                <a:stretch>
                  <a:fillRect l="-2623" t="-4867"/>
                </a:stretch>
              </a:blipFill>
            </p:spPr>
            <p:txBody>
              <a:bodyPr/>
              <a:lstStyle/>
              <a:p>
                <a:r>
                  <a:rPr lang="en-DE">
                    <a:noFill/>
                  </a:rPr>
                  <a:t> </a:t>
                </a:r>
              </a:p>
            </p:txBody>
          </p:sp>
        </mc:Fallback>
      </mc:AlternateContent>
      <p:sp>
        <p:nvSpPr>
          <p:cNvPr id="14" name="TextBox 13">
            <a:extLst>
              <a:ext uri="{FF2B5EF4-FFF2-40B4-BE49-F238E27FC236}">
                <a16:creationId xmlns:a16="http://schemas.microsoft.com/office/drawing/2014/main" id="{F8C8C3B6-D415-93AF-2F09-E299EE11DF10}"/>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4C8B83B-4C15-869D-74B2-2F47B0A1FAC2}"/>
                  </a:ext>
                </a:extLst>
              </p:cNvPr>
              <p:cNvSpPr txBox="1"/>
              <p:nvPr/>
            </p:nvSpPr>
            <p:spPr>
              <a:xfrm>
                <a:off x="1216820" y="4229894"/>
                <a:ext cx="3867084" cy="6004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r>
                        <a:rPr lang="en-US" b="0" i="1" smtClean="0">
                          <a:latin typeface="Cambria Math" panose="02040503050406030204" pitchFamily="18" charset="0"/>
                        </a:rPr>
                        <m:t>(</m:t>
                      </m:r>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f>
                        <m:fPr>
                          <m:ctrlPr>
                            <a:rPr lang="en-US"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𝜏</m:t>
                              </m:r>
                            </m:sup>
                          </m:sSup>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r>
                                    <a:rPr lang="en-US" i="1">
                                      <a:latin typeface="Cambria Math" panose="02040503050406030204" pitchFamily="18" charset="0"/>
                                    </a:rPr>
                                    <m:t>−</m:t>
                                  </m:r>
                                  <m:acc>
                                    <m:accPr>
                                      <m:chr m:val="̇"/>
                                      <m:ctrlPr>
                                        <a:rPr lang="en-US" i="1">
                                          <a:latin typeface="Cambria Math" panose="02040503050406030204" pitchFamily="18" charset="0"/>
                                        </a:rPr>
                                      </m:ctrlPr>
                                    </m:accPr>
                                    <m:e>
                                      <m:r>
                                        <m:rPr>
                                          <m:sty m:val="p"/>
                                        </m:rPr>
                                        <a:rPr lang="en-US">
                                          <a:latin typeface="Cambria Math" panose="02040503050406030204" pitchFamily="18" charset="0"/>
                                        </a:rPr>
                                        <m:t>Φ</m:t>
                                      </m:r>
                                    </m:e>
                                  </m:acc>
                                  <m:r>
                                    <a:rPr lang="en-US" i="1">
                                      <a:latin typeface="Cambria Math" panose="02040503050406030204" pitchFamily="18" charset="0"/>
                                    </a:rPr>
                                    <m:t>𝜏</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oMath>
                  </m:oMathPara>
                </a14:m>
                <a:endParaRPr lang="en-DE" dirty="0"/>
              </a:p>
            </p:txBody>
          </p:sp>
        </mc:Choice>
        <mc:Fallback xmlns="">
          <p:sp>
            <p:nvSpPr>
              <p:cNvPr id="6" name="TextBox 5">
                <a:extLst>
                  <a:ext uri="{FF2B5EF4-FFF2-40B4-BE49-F238E27FC236}">
                    <a16:creationId xmlns:a16="http://schemas.microsoft.com/office/drawing/2014/main" id="{F4C8B83B-4C15-869D-74B2-2F47B0A1FAC2}"/>
                  </a:ext>
                </a:extLst>
              </p:cNvPr>
              <p:cNvSpPr txBox="1">
                <a:spLocks noRot="1" noChangeAspect="1" noMove="1" noResize="1" noEditPoints="1" noAdjustHandles="1" noChangeArrowheads="1" noChangeShapeType="1" noTextEdit="1"/>
              </p:cNvSpPr>
              <p:nvPr/>
            </p:nvSpPr>
            <p:spPr>
              <a:xfrm>
                <a:off x="1216820" y="4229894"/>
                <a:ext cx="3867084" cy="600485"/>
              </a:xfrm>
              <a:prstGeom prst="rect">
                <a:avLst/>
              </a:prstGeom>
              <a:blipFill>
                <a:blip r:embed="rId4"/>
                <a:stretch>
                  <a:fillRect/>
                </a:stretch>
              </a:blipFill>
            </p:spPr>
            <p:txBody>
              <a:bodyPr/>
              <a:lstStyle/>
              <a:p>
                <a:r>
                  <a:rPr lang="en-DE">
                    <a:noFill/>
                  </a:rPr>
                  <a:t> </a:t>
                </a:r>
              </a:p>
            </p:txBody>
          </p:sp>
        </mc:Fallback>
      </mc:AlternateContent>
      <p:pic>
        <p:nvPicPr>
          <p:cNvPr id="7" name="Picture 6" descr="A blue and red circle&#10;&#10;Description automatically generated">
            <a:extLst>
              <a:ext uri="{FF2B5EF4-FFF2-40B4-BE49-F238E27FC236}">
                <a16:creationId xmlns:a16="http://schemas.microsoft.com/office/drawing/2014/main" id="{AED323BB-C354-B45D-6EAD-BF990B375EC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74" t="31460" r="5839" b="24379"/>
          <a:stretch/>
        </p:blipFill>
        <p:spPr>
          <a:xfrm>
            <a:off x="360000" y="1979613"/>
            <a:ext cx="6386940" cy="1857662"/>
          </a:xfrm>
          <a:prstGeom prst="rect">
            <a:avLst/>
          </a:prstGeom>
        </p:spPr>
      </p:pic>
      <p:cxnSp>
        <p:nvCxnSpPr>
          <p:cNvPr id="3" name="Straight Connector 2">
            <a:extLst>
              <a:ext uri="{FF2B5EF4-FFF2-40B4-BE49-F238E27FC236}">
                <a16:creationId xmlns:a16="http://schemas.microsoft.com/office/drawing/2014/main" id="{49181613-6493-DEB1-0C31-850C072E4044}"/>
              </a:ext>
            </a:extLst>
          </p:cNvPr>
          <p:cNvCxnSpPr>
            <a:cxnSpLocks/>
          </p:cNvCxnSpPr>
          <p:nvPr/>
        </p:nvCxnSpPr>
        <p:spPr>
          <a:xfrm>
            <a:off x="3217457" y="2093405"/>
            <a:ext cx="0" cy="1757121"/>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8" name="Arrow: Curved Right 7">
            <a:extLst>
              <a:ext uri="{FF2B5EF4-FFF2-40B4-BE49-F238E27FC236}">
                <a16:creationId xmlns:a16="http://schemas.microsoft.com/office/drawing/2014/main" id="{19409BC8-5031-6879-6365-B04BBB515DEF}"/>
              </a:ext>
            </a:extLst>
          </p:cNvPr>
          <p:cNvSpPr/>
          <p:nvPr/>
        </p:nvSpPr>
        <p:spPr>
          <a:xfrm>
            <a:off x="2959662" y="2776350"/>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5BCC44-3FE2-1A67-353B-6580BD1676FC}"/>
                  </a:ext>
                </a:extLst>
              </p:cNvPr>
              <p:cNvSpPr txBox="1"/>
              <p:nvPr/>
            </p:nvSpPr>
            <p:spPr>
              <a:xfrm>
                <a:off x="2537779" y="2503571"/>
                <a:ext cx="843766" cy="37798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m:rPr>
                              <m:sty m:val="p"/>
                            </m:rPr>
                            <a:rPr lang="en-US" b="0" i="0" smtClean="0">
                              <a:latin typeface="Cambria Math" panose="02040503050406030204" pitchFamily="18" charset="0"/>
                            </a:rPr>
                            <m:t>Φ</m:t>
                          </m:r>
                        </m:e>
                      </m:acc>
                    </m:oMath>
                  </m:oMathPara>
                </a14:m>
                <a:endParaRPr lang="en-DE" dirty="0"/>
              </a:p>
            </p:txBody>
          </p:sp>
        </mc:Choice>
        <mc:Fallback xmlns="">
          <p:sp>
            <p:nvSpPr>
              <p:cNvPr id="12" name="TextBox 11">
                <a:extLst>
                  <a:ext uri="{FF2B5EF4-FFF2-40B4-BE49-F238E27FC236}">
                    <a16:creationId xmlns:a16="http://schemas.microsoft.com/office/drawing/2014/main" id="{715BCC44-3FE2-1A67-353B-6580BD1676FC}"/>
                  </a:ext>
                </a:extLst>
              </p:cNvPr>
              <p:cNvSpPr txBox="1">
                <a:spLocks noRot="1" noChangeAspect="1" noMove="1" noResize="1" noEditPoints="1" noAdjustHandles="1" noChangeArrowheads="1" noChangeShapeType="1" noTextEdit="1"/>
              </p:cNvSpPr>
              <p:nvPr/>
            </p:nvSpPr>
            <p:spPr>
              <a:xfrm>
                <a:off x="2537779" y="2503571"/>
                <a:ext cx="843766" cy="377989"/>
              </a:xfrm>
              <a:prstGeom prst="rect">
                <a:avLst/>
              </a:prstGeom>
              <a:blipFill>
                <a:blip r:embed="rId6"/>
                <a:stretch>
                  <a:fillRect/>
                </a:stretch>
              </a:blipFill>
            </p:spPr>
            <p:txBody>
              <a:bodyPr/>
              <a:lstStyle/>
              <a:p>
                <a:r>
                  <a:rPr lang="en-DE">
                    <a:noFill/>
                  </a:rPr>
                  <a:t> </a:t>
                </a:r>
              </a:p>
            </p:txBody>
          </p:sp>
        </mc:Fallback>
      </mc:AlternateContent>
      <p:pic>
        <p:nvPicPr>
          <p:cNvPr id="15" name="Content Placeholder 14" descr="A graph with numbers and symbols&#10;&#10;Description automatically generated">
            <a:extLst>
              <a:ext uri="{FF2B5EF4-FFF2-40B4-BE49-F238E27FC236}">
                <a16:creationId xmlns:a16="http://schemas.microsoft.com/office/drawing/2014/main" id="{30B079C2-779A-E9E6-2BA7-6BDF11AE1FEE}"/>
              </a:ext>
            </a:extLst>
          </p:cNvPr>
          <p:cNvPicPr>
            <a:picLocks noGrp="1" noChangeAspect="1"/>
          </p:cNvPicPr>
          <p:nvPr>
            <p:ph sz="quarter" idx="14"/>
          </p:nvPr>
        </p:nvPicPr>
        <p:blipFill>
          <a:blip r:embed="rId7">
            <a:extLst>
              <a:ext uri="{28A0092B-C50C-407E-A947-70E740481C1C}">
                <a14:useLocalDpi xmlns:a14="http://schemas.microsoft.com/office/drawing/2010/main" val="0"/>
              </a:ext>
            </a:extLst>
          </a:blip>
          <a:stretch>
            <a:fillRect/>
          </a:stretch>
        </p:blipFill>
        <p:spPr>
          <a:xfrm>
            <a:off x="6620040" y="2135914"/>
            <a:ext cx="5095112" cy="4065438"/>
          </a:xfrm>
        </p:spPr>
      </p:pic>
    </p:spTree>
    <p:extLst>
      <p:ext uri="{BB962C8B-B14F-4D97-AF65-F5344CB8AC3E}">
        <p14:creationId xmlns:p14="http://schemas.microsoft.com/office/powerpoint/2010/main" val="1581322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341F5-1794-DCE9-B6E0-9B1A302088AB}"/>
              </a:ext>
            </a:extLst>
          </p:cNvPr>
          <p:cNvSpPr>
            <a:spLocks noGrp="1"/>
          </p:cNvSpPr>
          <p:nvPr>
            <p:ph type="title"/>
          </p:nvPr>
        </p:nvSpPr>
        <p:spPr/>
        <p:txBody>
          <a:bodyPr/>
          <a:lstStyle/>
          <a:p>
            <a:r>
              <a:rPr lang="en-US" dirty="0"/>
              <a:t>Expanding contaminated droplet</a:t>
            </a:r>
            <a:endParaRPr lang="en-DE" dirty="0"/>
          </a:p>
        </p:txBody>
      </p:sp>
      <p:sp>
        <p:nvSpPr>
          <p:cNvPr id="4" name="Footer Placeholder 3">
            <a:extLst>
              <a:ext uri="{FF2B5EF4-FFF2-40B4-BE49-F238E27FC236}">
                <a16:creationId xmlns:a16="http://schemas.microsoft.com/office/drawing/2014/main" id="{AC6D207D-D52A-0C6A-9759-8C74B3D517F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34637A01-7A0C-CC33-BD90-E6D9349B73B0}"/>
              </a:ext>
            </a:extLst>
          </p:cNvPr>
          <p:cNvSpPr>
            <a:spLocks noGrp="1"/>
          </p:cNvSpPr>
          <p:nvPr>
            <p:ph sz="quarter" idx="13"/>
          </p:nvPr>
        </p:nvSpPr>
        <p:spPr>
          <a:xfrm>
            <a:off x="360362" y="5304864"/>
            <a:ext cx="5580000" cy="1175135"/>
          </a:xfrm>
        </p:spPr>
        <p:txBody>
          <a:bodyPr/>
          <a:lstStyle/>
          <a:p>
            <a:r>
              <a:rPr lang="en-US" dirty="0"/>
              <a:t>Prescribed velocity</a:t>
            </a:r>
          </a:p>
          <a:p>
            <a:r>
              <a:rPr lang="en-US" dirty="0"/>
              <a:t>Prescribed mesh motion</a:t>
            </a:r>
          </a:p>
          <a:p>
            <a:r>
              <a:rPr lang="en-US" dirty="0"/>
              <a:t>No diffusion</a:t>
            </a:r>
            <a:endParaRPr lang="en-DE"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97AA297-1575-8CBC-768F-524979DA6A1E}"/>
                  </a:ext>
                </a:extLst>
              </p:cNvPr>
              <p:cNvSpPr txBox="1"/>
              <p:nvPr/>
            </p:nvSpPr>
            <p:spPr>
              <a:xfrm>
                <a:off x="1216820" y="4229894"/>
                <a:ext cx="3462038" cy="708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r>
                        <a:rPr lang="en-US" i="1" smtClean="0">
                          <a:latin typeface="Cambria Math" panose="02040503050406030204" pitchFamily="18" charset="0"/>
                        </a:rPr>
                        <m:t>=</m:t>
                      </m:r>
                      <m:f>
                        <m:fPr>
                          <m:ctrlPr>
                            <a:rPr lang="en-US" i="1" smtClean="0">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𝑟</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e>
                            <m:sup>
                              <m:r>
                                <a:rPr lang="en-US" b="0" i="1" smtClean="0">
                                  <a:latin typeface="Cambria Math" panose="02040503050406030204" pitchFamily="18" charset="0"/>
                                </a:rPr>
                                <m:t>2</m:t>
                              </m:r>
                            </m:sup>
                          </m:sSup>
                        </m:den>
                      </m:f>
                    </m:oMath>
                  </m:oMathPara>
                </a14:m>
                <a:endParaRPr lang="en-DE" dirty="0"/>
              </a:p>
            </p:txBody>
          </p:sp>
        </mc:Choice>
        <mc:Fallback xmlns="">
          <p:sp>
            <p:nvSpPr>
              <p:cNvPr id="6" name="TextBox 5">
                <a:extLst>
                  <a:ext uri="{FF2B5EF4-FFF2-40B4-BE49-F238E27FC236}">
                    <a16:creationId xmlns:a16="http://schemas.microsoft.com/office/drawing/2014/main" id="{E97AA297-1575-8CBC-768F-524979DA6A1E}"/>
                  </a:ext>
                </a:extLst>
              </p:cNvPr>
              <p:cNvSpPr txBox="1">
                <a:spLocks noRot="1" noChangeAspect="1" noMove="1" noResize="1" noEditPoints="1" noAdjustHandles="1" noChangeArrowheads="1" noChangeShapeType="1" noTextEdit="1"/>
              </p:cNvSpPr>
              <p:nvPr/>
            </p:nvSpPr>
            <p:spPr>
              <a:xfrm>
                <a:off x="1216820" y="4229894"/>
                <a:ext cx="3462038" cy="708399"/>
              </a:xfrm>
              <a:prstGeom prst="rect">
                <a:avLst/>
              </a:prstGeom>
              <a:blipFill>
                <a:blip r:embed="rId4"/>
                <a:stretch>
                  <a:fillRect/>
                </a:stretch>
              </a:blipFill>
            </p:spPr>
            <p:txBody>
              <a:bodyPr/>
              <a:lstStyle/>
              <a:p>
                <a:r>
                  <a:rPr lang="en-DE">
                    <a:noFill/>
                  </a:rPr>
                  <a:t> </a:t>
                </a:r>
              </a:p>
            </p:txBody>
          </p:sp>
        </mc:Fallback>
      </mc:AlternateContent>
      <p:pic>
        <p:nvPicPr>
          <p:cNvPr id="3" name="Picture 2" descr="A rainbow in a black background&#10;&#10;Description automatically generated">
            <a:extLst>
              <a:ext uri="{FF2B5EF4-FFF2-40B4-BE49-F238E27FC236}">
                <a16:creationId xmlns:a16="http://schemas.microsoft.com/office/drawing/2014/main" id="{013C45F0-4D60-F748-ADAA-E0C455995A7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0279" t="13600" r="8871" b="27249"/>
          <a:stretch/>
        </p:blipFill>
        <p:spPr>
          <a:xfrm>
            <a:off x="1216820" y="2117618"/>
            <a:ext cx="4664493" cy="2082272"/>
          </a:xfrm>
          <a:prstGeom prst="rect">
            <a:avLst/>
          </a:prstGeom>
        </p:spPr>
      </p:pic>
      <p:cxnSp>
        <p:nvCxnSpPr>
          <p:cNvPr id="7" name="Straight Arrow Connector 6">
            <a:extLst>
              <a:ext uri="{FF2B5EF4-FFF2-40B4-BE49-F238E27FC236}">
                <a16:creationId xmlns:a16="http://schemas.microsoft.com/office/drawing/2014/main" id="{FA245FE1-1F4F-538E-02AD-5A6D72F403FD}"/>
              </a:ext>
            </a:extLst>
          </p:cNvPr>
          <p:cNvCxnSpPr>
            <a:cxnSpLocks/>
          </p:cNvCxnSpPr>
          <p:nvPr/>
        </p:nvCxnSpPr>
        <p:spPr>
          <a:xfrm flipH="1" flipV="1">
            <a:off x="1648590" y="2349407"/>
            <a:ext cx="694143" cy="6560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6457643-3219-BA3C-C2EF-4557801F18A2}"/>
              </a:ext>
            </a:extLst>
          </p:cNvPr>
          <p:cNvCxnSpPr>
            <a:cxnSpLocks/>
          </p:cNvCxnSpPr>
          <p:nvPr/>
        </p:nvCxnSpPr>
        <p:spPr>
          <a:xfrm flipV="1">
            <a:off x="4247287" y="2519897"/>
            <a:ext cx="670681" cy="5639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1A1E73E-ED7A-807E-C56F-03D3401FD915}"/>
              </a:ext>
            </a:extLst>
          </p:cNvPr>
          <p:cNvSpPr txBox="1"/>
          <p:nvPr/>
        </p:nvSpPr>
        <p:spPr>
          <a:xfrm>
            <a:off x="4968768" y="4851352"/>
            <a:ext cx="1127232" cy="230832"/>
          </a:xfrm>
          <a:prstGeom prst="rect">
            <a:avLst/>
          </a:prstGeom>
          <a:noFill/>
        </p:spPr>
        <p:txBody>
          <a:bodyPr wrap="none" rtlCol="0">
            <a:spAutoFit/>
          </a:bodyPr>
          <a:lstStyle/>
          <a:p>
            <a:r>
              <a:rPr lang="en-US" sz="900" dirty="0"/>
              <a:t>cf. [</a:t>
            </a:r>
            <a:r>
              <a:rPr lang="en-US" sz="900" dirty="0" err="1"/>
              <a:t>Antritter</a:t>
            </a:r>
            <a:r>
              <a:rPr lang="en-US" sz="900" dirty="0"/>
              <a:t>, 2022]</a:t>
            </a:r>
            <a:endParaRPr lang="en-DE" sz="900" dirty="0"/>
          </a:p>
        </p:txBody>
      </p:sp>
      <p:pic>
        <p:nvPicPr>
          <p:cNvPr id="12" name="Content Placeholder 11" descr="A graph of different colored lines&#10;&#10;Description automatically generated">
            <a:extLst>
              <a:ext uri="{FF2B5EF4-FFF2-40B4-BE49-F238E27FC236}">
                <a16:creationId xmlns:a16="http://schemas.microsoft.com/office/drawing/2014/main" id="{C1711954-57DA-1539-A363-CD6EED1A985F}"/>
              </a:ext>
            </a:extLst>
          </p:cNvPr>
          <p:cNvPicPr>
            <a:picLocks noGrp="1" noChangeAspect="1"/>
          </p:cNvPicPr>
          <p:nvPr>
            <p:ph sz="quarter" idx="14"/>
          </p:nvPr>
        </p:nvPicPr>
        <p:blipFill>
          <a:blip r:embed="rId6">
            <a:extLst>
              <a:ext uri="{28A0092B-C50C-407E-A947-70E740481C1C}">
                <a14:useLocalDpi xmlns:a14="http://schemas.microsoft.com/office/drawing/2010/main" val="0"/>
              </a:ext>
            </a:extLst>
          </a:blip>
          <a:stretch>
            <a:fillRect/>
          </a:stretch>
        </p:blipFill>
        <p:spPr>
          <a:xfrm>
            <a:off x="6402477" y="2135914"/>
            <a:ext cx="5376683" cy="4187960"/>
          </a:xfrm>
          <a:prstGeom prst="rect">
            <a:avLst/>
          </a:prstGeom>
        </p:spPr>
      </p:pic>
    </p:spTree>
    <p:extLst>
      <p:ext uri="{BB962C8B-B14F-4D97-AF65-F5344CB8AC3E}">
        <p14:creationId xmlns:p14="http://schemas.microsoft.com/office/powerpoint/2010/main" val="10752148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341F5-1794-DCE9-B6E0-9B1A302088AB}"/>
              </a:ext>
            </a:extLst>
          </p:cNvPr>
          <p:cNvSpPr>
            <a:spLocks noGrp="1"/>
          </p:cNvSpPr>
          <p:nvPr>
            <p:ph type="title"/>
          </p:nvPr>
        </p:nvSpPr>
        <p:spPr/>
        <p:txBody>
          <a:bodyPr/>
          <a:lstStyle/>
          <a:p>
            <a:r>
              <a:rPr lang="en-US" dirty="0"/>
              <a:t>Expanding contaminated droplet</a:t>
            </a:r>
            <a:endParaRPr lang="en-DE" dirty="0"/>
          </a:p>
        </p:txBody>
      </p:sp>
      <p:sp>
        <p:nvSpPr>
          <p:cNvPr id="4" name="Footer Placeholder 3">
            <a:extLst>
              <a:ext uri="{FF2B5EF4-FFF2-40B4-BE49-F238E27FC236}">
                <a16:creationId xmlns:a16="http://schemas.microsoft.com/office/drawing/2014/main" id="{AC6D207D-D52A-0C6A-9759-8C74B3D517F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34637A01-7A0C-CC33-BD90-E6D9349B73B0}"/>
              </a:ext>
            </a:extLst>
          </p:cNvPr>
          <p:cNvSpPr>
            <a:spLocks noGrp="1"/>
          </p:cNvSpPr>
          <p:nvPr>
            <p:ph sz="quarter" idx="13"/>
          </p:nvPr>
        </p:nvSpPr>
        <p:spPr>
          <a:xfrm>
            <a:off x="360362" y="5304864"/>
            <a:ext cx="5580000" cy="1175135"/>
          </a:xfrm>
        </p:spPr>
        <p:txBody>
          <a:bodyPr/>
          <a:lstStyle/>
          <a:p>
            <a:r>
              <a:rPr lang="en-US" dirty="0"/>
              <a:t>Prescribed velocity</a:t>
            </a:r>
          </a:p>
          <a:p>
            <a:r>
              <a:rPr lang="en-US" dirty="0"/>
              <a:t>Prescribed mesh motion</a:t>
            </a:r>
          </a:p>
          <a:p>
            <a:r>
              <a:rPr lang="en-US" dirty="0"/>
              <a:t>No diffusion</a:t>
            </a:r>
            <a:endParaRPr lang="en-DE" dirty="0"/>
          </a:p>
        </p:txBody>
      </p:sp>
      <p:sp>
        <p:nvSpPr>
          <p:cNvPr id="14" name="TextBox 13">
            <a:extLst>
              <a:ext uri="{FF2B5EF4-FFF2-40B4-BE49-F238E27FC236}">
                <a16:creationId xmlns:a16="http://schemas.microsoft.com/office/drawing/2014/main" id="{D8D6B6F7-5553-B2CE-277C-A1C933A244A2}"/>
              </a:ext>
            </a:extLst>
          </p:cNvPr>
          <p:cNvSpPr txBox="1"/>
          <p:nvPr/>
        </p:nvSpPr>
        <p:spPr>
          <a:xfrm>
            <a:off x="4026450" y="6202707"/>
            <a:ext cx="2108334" cy="369332"/>
          </a:xfrm>
          <a:prstGeom prst="rect">
            <a:avLst/>
          </a:prstGeom>
          <a:noFill/>
        </p:spPr>
        <p:txBody>
          <a:bodyPr wrap="none" rtlCol="0">
            <a:spAutoFit/>
          </a:bodyPr>
          <a:lstStyle/>
          <a:p>
            <a:r>
              <a:rPr lang="en-US" dirty="0"/>
              <a:t>cf. [</a:t>
            </a:r>
            <a:r>
              <a:rPr lang="en-US" dirty="0" err="1"/>
              <a:t>Antritter</a:t>
            </a:r>
            <a:r>
              <a:rPr lang="en-US" dirty="0"/>
              <a:t>, 2022]</a:t>
            </a:r>
            <a:endParaRPr lang="en-DE"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97AA297-1575-8CBC-768F-524979DA6A1E}"/>
                  </a:ext>
                </a:extLst>
              </p:cNvPr>
              <p:cNvSpPr txBox="1"/>
              <p:nvPr/>
            </p:nvSpPr>
            <p:spPr>
              <a:xfrm>
                <a:off x="1216820" y="4229894"/>
                <a:ext cx="3462038" cy="708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1" smtClean="0">
                          <a:latin typeface="Cambria Math" panose="02040503050406030204" pitchFamily="18" charset="0"/>
                        </a:rPr>
                        <m:t>Γ</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𝜏</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r>
                        <a:rPr lang="en-US" i="1" smtClean="0">
                          <a:latin typeface="Cambria Math" panose="02040503050406030204" pitchFamily="18" charset="0"/>
                        </a:rPr>
                        <m:t>=</m:t>
                      </m:r>
                      <m:f>
                        <m:fPr>
                          <m:ctrlPr>
                            <a:rPr lang="en-US" i="1" smtClean="0">
                              <a:latin typeface="Cambria Math" panose="02040503050406030204" pitchFamily="18" charset="0"/>
                            </a:rPr>
                          </m:ctrlPr>
                        </m:fPr>
                        <m:num>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m:rPr>
                                      <m:sty m:val="p"/>
                                    </m:rPr>
                                    <a:rPr lang="en-US">
                                      <a:latin typeface="Cambria Math" panose="02040503050406030204" pitchFamily="18" charset="0"/>
                                    </a:rPr>
                                    <m:t>Φ</m:t>
                                  </m:r>
                                </m:e>
                              </m:d>
                            </m:e>
                          </m:func>
                          <m:r>
                            <a:rPr lang="en-US" i="1">
                              <a:latin typeface="Cambria Math" panose="02040503050406030204" pitchFamily="18" charset="0"/>
                            </a:rPr>
                            <m:t>+1</m:t>
                          </m:r>
                        </m:num>
                        <m:den>
                          <m:r>
                            <a:rPr lang="en-US" i="1" smtClean="0">
                              <a:latin typeface="Cambria Math" panose="02040503050406030204" pitchFamily="18" charset="0"/>
                            </a:rPr>
                            <m:t>2</m:t>
                          </m:r>
                        </m:den>
                      </m:f>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Γ</m:t>
                          </m:r>
                        </m:e>
                        <m:sub>
                          <m:r>
                            <a:rPr lang="en-US" b="0" i="1" smtClean="0">
                              <a:latin typeface="Cambria Math" panose="02040503050406030204" pitchFamily="18" charset="0"/>
                            </a:rPr>
                            <m:t>0</m:t>
                          </m:r>
                        </m:sub>
                      </m:sSub>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𝑟</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𝑟</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e>
                              </m:d>
                            </m:e>
                            <m:sup>
                              <m:r>
                                <a:rPr lang="en-US" b="0" i="1" smtClean="0">
                                  <a:latin typeface="Cambria Math" panose="02040503050406030204" pitchFamily="18" charset="0"/>
                                </a:rPr>
                                <m:t>2</m:t>
                              </m:r>
                            </m:sup>
                          </m:sSup>
                        </m:den>
                      </m:f>
                    </m:oMath>
                  </m:oMathPara>
                </a14:m>
                <a:endParaRPr lang="en-DE" dirty="0"/>
              </a:p>
            </p:txBody>
          </p:sp>
        </mc:Choice>
        <mc:Fallback xmlns="">
          <p:sp>
            <p:nvSpPr>
              <p:cNvPr id="6" name="TextBox 5">
                <a:extLst>
                  <a:ext uri="{FF2B5EF4-FFF2-40B4-BE49-F238E27FC236}">
                    <a16:creationId xmlns:a16="http://schemas.microsoft.com/office/drawing/2014/main" id="{E97AA297-1575-8CBC-768F-524979DA6A1E}"/>
                  </a:ext>
                </a:extLst>
              </p:cNvPr>
              <p:cNvSpPr txBox="1">
                <a:spLocks noRot="1" noChangeAspect="1" noMove="1" noResize="1" noEditPoints="1" noAdjustHandles="1" noChangeArrowheads="1" noChangeShapeType="1" noTextEdit="1"/>
              </p:cNvSpPr>
              <p:nvPr/>
            </p:nvSpPr>
            <p:spPr>
              <a:xfrm>
                <a:off x="1216820" y="4229894"/>
                <a:ext cx="3462038" cy="708399"/>
              </a:xfrm>
              <a:prstGeom prst="rect">
                <a:avLst/>
              </a:prstGeom>
              <a:blipFill>
                <a:blip r:embed="rId2"/>
                <a:stretch>
                  <a:fillRect/>
                </a:stretch>
              </a:blipFill>
            </p:spPr>
            <p:txBody>
              <a:bodyPr/>
              <a:lstStyle/>
              <a:p>
                <a:r>
                  <a:rPr lang="en-DE">
                    <a:noFill/>
                  </a:rPr>
                  <a:t> </a:t>
                </a:r>
              </a:p>
            </p:txBody>
          </p:sp>
        </mc:Fallback>
      </mc:AlternateContent>
      <p:pic>
        <p:nvPicPr>
          <p:cNvPr id="3" name="Picture 2" descr="A rainbow in a black background&#10;&#10;Description automatically generated">
            <a:extLst>
              <a:ext uri="{FF2B5EF4-FFF2-40B4-BE49-F238E27FC236}">
                <a16:creationId xmlns:a16="http://schemas.microsoft.com/office/drawing/2014/main" id="{013C45F0-4D60-F748-ADAA-E0C455995A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279" t="13600" r="8871" b="27249"/>
          <a:stretch/>
        </p:blipFill>
        <p:spPr>
          <a:xfrm>
            <a:off x="1216820" y="2117618"/>
            <a:ext cx="4664493" cy="2082272"/>
          </a:xfrm>
          <a:prstGeom prst="rect">
            <a:avLst/>
          </a:prstGeom>
        </p:spPr>
      </p:pic>
      <p:cxnSp>
        <p:nvCxnSpPr>
          <p:cNvPr id="7" name="Straight Arrow Connector 6">
            <a:extLst>
              <a:ext uri="{FF2B5EF4-FFF2-40B4-BE49-F238E27FC236}">
                <a16:creationId xmlns:a16="http://schemas.microsoft.com/office/drawing/2014/main" id="{FA245FE1-1F4F-538E-02AD-5A6D72F403FD}"/>
              </a:ext>
            </a:extLst>
          </p:cNvPr>
          <p:cNvCxnSpPr>
            <a:cxnSpLocks/>
          </p:cNvCxnSpPr>
          <p:nvPr/>
        </p:nvCxnSpPr>
        <p:spPr>
          <a:xfrm flipH="1" flipV="1">
            <a:off x="1648590" y="2349407"/>
            <a:ext cx="694143" cy="6560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6457643-3219-BA3C-C2EF-4557801F18A2}"/>
              </a:ext>
            </a:extLst>
          </p:cNvPr>
          <p:cNvCxnSpPr>
            <a:cxnSpLocks/>
          </p:cNvCxnSpPr>
          <p:nvPr/>
        </p:nvCxnSpPr>
        <p:spPr>
          <a:xfrm flipV="1">
            <a:off x="4247287" y="2519897"/>
            <a:ext cx="670681" cy="5639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 name="Content Placeholder 11" descr="A graph with numbers and a number of cells&#10;&#10;Description automatically generated with medium confidence">
            <a:extLst>
              <a:ext uri="{FF2B5EF4-FFF2-40B4-BE49-F238E27FC236}">
                <a16:creationId xmlns:a16="http://schemas.microsoft.com/office/drawing/2014/main" id="{4E1E2D07-B4B1-F8B0-A787-3A0897AA7D8D}"/>
              </a:ext>
            </a:extLst>
          </p:cNvPr>
          <p:cNvPicPr>
            <a:picLocks noGrp="1" noChangeAspect="1"/>
          </p:cNvPicPr>
          <p:nvPr>
            <p:ph sz="quarter" idx="14"/>
          </p:nvPr>
        </p:nvPicPr>
        <p:blipFill>
          <a:blip r:embed="rId4">
            <a:extLst>
              <a:ext uri="{28A0092B-C50C-407E-A947-70E740481C1C}">
                <a14:useLocalDpi xmlns:a14="http://schemas.microsoft.com/office/drawing/2010/main" val="0"/>
              </a:ext>
            </a:extLst>
          </a:blip>
          <a:stretch>
            <a:fillRect/>
          </a:stretch>
        </p:blipFill>
        <p:spPr>
          <a:xfrm>
            <a:off x="6466486" y="2135914"/>
            <a:ext cx="5248666" cy="4187960"/>
          </a:xfrm>
        </p:spPr>
      </p:pic>
    </p:spTree>
    <p:extLst>
      <p:ext uri="{BB962C8B-B14F-4D97-AF65-F5344CB8AC3E}">
        <p14:creationId xmlns:p14="http://schemas.microsoft.com/office/powerpoint/2010/main" val="895339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DAA16-330A-2D32-3755-F8A611428978}"/>
              </a:ext>
            </a:extLst>
          </p:cNvPr>
          <p:cNvSpPr>
            <a:spLocks noGrp="1"/>
          </p:cNvSpPr>
          <p:nvPr>
            <p:ph type="title"/>
          </p:nvPr>
        </p:nvSpPr>
        <p:spPr/>
        <p:txBody>
          <a:bodyPr>
            <a:normAutofit/>
          </a:bodyPr>
          <a:lstStyle/>
          <a:p>
            <a:r>
              <a:rPr lang="en-US" dirty="0"/>
              <a:t>Surfactant induced Marangoni effect driven bubble</a:t>
            </a:r>
            <a:endParaRPr lang="en-DE" dirty="0"/>
          </a:p>
        </p:txBody>
      </p:sp>
      <p:sp>
        <p:nvSpPr>
          <p:cNvPr id="4" name="Footer Placeholder 3">
            <a:extLst>
              <a:ext uri="{FF2B5EF4-FFF2-40B4-BE49-F238E27FC236}">
                <a16:creationId xmlns:a16="http://schemas.microsoft.com/office/drawing/2014/main" id="{35668698-7ECF-3F8A-78DA-033B2AECC0BB}"/>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037B8C94-EB27-FBC7-EB94-48AAE0D388C6}"/>
              </a:ext>
            </a:extLst>
          </p:cNvPr>
          <p:cNvSpPr>
            <a:spLocks noGrp="1"/>
          </p:cNvSpPr>
          <p:nvPr>
            <p:ph sz="quarter" idx="13"/>
          </p:nvPr>
        </p:nvSpPr>
        <p:spPr>
          <a:xfrm>
            <a:off x="360362" y="5099282"/>
            <a:ext cx="5580000" cy="1380717"/>
          </a:xfrm>
        </p:spPr>
        <p:txBody>
          <a:bodyPr/>
          <a:lstStyle/>
          <a:p>
            <a:r>
              <a:rPr lang="en-US" dirty="0"/>
              <a:t>No (mesh) motion, rigid bubble</a:t>
            </a:r>
          </a:p>
          <a:p>
            <a:r>
              <a:rPr lang="en-US" dirty="0"/>
              <a:t>Fixed surfactant concentration leads to pressure gradient</a:t>
            </a:r>
            <a:endParaRPr lang="en-DE" dirty="0"/>
          </a:p>
        </p:txBody>
      </p:sp>
      <p:pic>
        <p:nvPicPr>
          <p:cNvPr id="17" name="Picture 16" descr="A red circle with a black dot&#10;&#10;Description automatically generated">
            <a:extLst>
              <a:ext uri="{FF2B5EF4-FFF2-40B4-BE49-F238E27FC236}">
                <a16:creationId xmlns:a16="http://schemas.microsoft.com/office/drawing/2014/main" id="{C1A8EC96-E606-7A28-7623-B8776957442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596" t="6556" r="17447" b="6698"/>
          <a:stretch/>
        </p:blipFill>
        <p:spPr>
          <a:xfrm>
            <a:off x="431526" y="2622396"/>
            <a:ext cx="2715308" cy="2250711"/>
          </a:xfrm>
          <a:prstGeom prst="rect">
            <a:avLst/>
          </a:prstGeom>
        </p:spPr>
      </p:pic>
      <p:pic>
        <p:nvPicPr>
          <p:cNvPr id="24" name="Picture 23" descr="A graph with a line&#10;&#10;Description automatically generated">
            <a:extLst>
              <a:ext uri="{FF2B5EF4-FFF2-40B4-BE49-F238E27FC236}">
                <a16:creationId xmlns:a16="http://schemas.microsoft.com/office/drawing/2014/main" id="{69A914DF-F306-BB97-D17B-70409E1265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3802" y="2082587"/>
            <a:ext cx="5715011" cy="4187960"/>
          </a:xfrm>
          <a:prstGeom prst="rect">
            <a:avLst/>
          </a:prstGeom>
        </p:spPr>
      </p:pic>
      <p:pic>
        <p:nvPicPr>
          <p:cNvPr id="19" name="Picture 18" descr="A red circle with a blue background&#10;&#10;Description automatically generated">
            <a:extLst>
              <a:ext uri="{FF2B5EF4-FFF2-40B4-BE49-F238E27FC236}">
                <a16:creationId xmlns:a16="http://schemas.microsoft.com/office/drawing/2014/main" id="{520BFBCD-3436-0ADB-7FC7-6903E8D1F42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238" t="3033" r="15556" b="4568"/>
          <a:stretch/>
        </p:blipFill>
        <p:spPr>
          <a:xfrm>
            <a:off x="3352664" y="2622396"/>
            <a:ext cx="2697196" cy="2250711"/>
          </a:xfrm>
          <a:prstGeom prst="rect">
            <a:avLst/>
          </a:prstGeom>
        </p:spPr>
      </p:pic>
      <p:cxnSp>
        <p:nvCxnSpPr>
          <p:cNvPr id="7" name="Straight Arrow Connector 6">
            <a:extLst>
              <a:ext uri="{FF2B5EF4-FFF2-40B4-BE49-F238E27FC236}">
                <a16:creationId xmlns:a16="http://schemas.microsoft.com/office/drawing/2014/main" id="{ECC617A4-FC93-3280-8A12-3CEB2F811909}"/>
              </a:ext>
            </a:extLst>
          </p:cNvPr>
          <p:cNvCxnSpPr>
            <a:cxnSpLocks/>
          </p:cNvCxnSpPr>
          <p:nvPr/>
        </p:nvCxnSpPr>
        <p:spPr>
          <a:xfrm flipV="1">
            <a:off x="4569368" y="3169785"/>
            <a:ext cx="0" cy="5184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8E17B897-F50E-2540-341B-12535B05C8C0}"/>
                  </a:ext>
                </a:extLst>
              </p:cNvPr>
              <p:cNvSpPr txBox="1"/>
              <p:nvPr/>
            </p:nvSpPr>
            <p:spPr>
              <a:xfrm>
                <a:off x="8087564" y="3974852"/>
                <a:ext cx="3035638" cy="800155"/>
              </a:xfrm>
              <a:prstGeom prst="rect">
                <a:avLst/>
              </a:prstGeom>
              <a:solidFill>
                <a:srgbClr val="FFFFFF"/>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𝑌𝐵𝐺</m:t>
                          </m:r>
                        </m:sub>
                        <m:sup>
                          <m:r>
                            <m:rPr>
                              <m:sty m:val="p"/>
                            </m:rPr>
                            <a:rPr lang="en-US" b="0" i="0" smtClean="0">
                              <a:latin typeface="Cambria Math" panose="02040503050406030204" pitchFamily="18" charset="0"/>
                            </a:rPr>
                            <m:t>Γ</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3</m:t>
                          </m:r>
                          <m:d>
                            <m:dPr>
                              <m:ctrlPr>
                                <a:rPr lang="en-US" b="0" i="1" smtClean="0">
                                  <a:latin typeface="Cambria Math" panose="02040503050406030204" pitchFamily="18" charset="0"/>
                                </a:rPr>
                              </m:ctrlPr>
                            </m:dPr>
                            <m:e>
                              <m:r>
                                <a:rPr lang="en-US" b="0" i="1" smtClean="0">
                                  <a:latin typeface="Cambria Math" panose="02040503050406030204" pitchFamily="18" charset="0"/>
                                </a:rPr>
                                <m:t>2+3</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𝑖</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0</m:t>
                                      </m:r>
                                    </m:sub>
                                  </m:sSub>
                                </m:den>
                              </m:f>
                            </m:e>
                          </m:d>
                        </m:den>
                      </m:f>
                      <m:f>
                        <m:fPr>
                          <m:ctrlPr>
                            <a:rPr lang="en-US" b="0" i="1" smtClean="0">
                              <a:latin typeface="Cambria Math" panose="02040503050406030204" pitchFamily="18" charset="0"/>
                            </a:rPr>
                          </m:ctrlPr>
                        </m:fPr>
                        <m:num>
                          <m:r>
                            <a:rPr lang="en-US" b="0" i="1" smtClean="0">
                              <a:latin typeface="Cambria Math" panose="02040503050406030204" pitchFamily="18" charset="0"/>
                            </a:rPr>
                            <m:t>𝑅</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0</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𝛿𝜎</m:t>
                          </m:r>
                        </m:num>
                        <m:den>
                          <m:r>
                            <a:rPr lang="en-US" b="0" i="1" smtClean="0">
                              <a:latin typeface="Cambria Math" panose="02040503050406030204" pitchFamily="18" charset="0"/>
                            </a:rPr>
                            <m:t>𝛿</m:t>
                          </m:r>
                          <m:r>
                            <m:rPr>
                              <m:sty m:val="p"/>
                            </m:rPr>
                            <a:rPr lang="en-US" b="0" i="0" smtClean="0">
                              <a:latin typeface="Cambria Math" panose="02040503050406030204" pitchFamily="18" charset="0"/>
                            </a:rPr>
                            <m:t>Γ</m:t>
                          </m:r>
                        </m:den>
                      </m:f>
                      <m:f>
                        <m:fPr>
                          <m:ctrlPr>
                            <a:rPr lang="en-US" i="1">
                              <a:latin typeface="Cambria Math" panose="02040503050406030204" pitchFamily="18" charset="0"/>
                            </a:rPr>
                          </m:ctrlPr>
                        </m:fPr>
                        <m:num>
                          <m:r>
                            <a:rPr lang="en-US" i="1">
                              <a:latin typeface="Cambria Math" panose="02040503050406030204" pitchFamily="18" charset="0"/>
                            </a:rPr>
                            <m:t>𝛿</m:t>
                          </m:r>
                          <m:r>
                            <m:rPr>
                              <m:sty m:val="p"/>
                            </m:rPr>
                            <a:rPr lang="en-US" b="0" i="0" smtClean="0">
                              <a:latin typeface="Cambria Math" panose="02040503050406030204" pitchFamily="18" charset="0"/>
                            </a:rPr>
                            <m:t>Γ</m:t>
                          </m:r>
                        </m:num>
                        <m:den>
                          <m:r>
                            <a:rPr lang="en-US" i="1">
                              <a:latin typeface="Cambria Math" panose="02040503050406030204" pitchFamily="18" charset="0"/>
                            </a:rPr>
                            <m:t>𝛿</m:t>
                          </m:r>
                          <m:r>
                            <m:rPr>
                              <m:sty m:val="p"/>
                            </m:rPr>
                            <a:rPr lang="en-US" b="0" i="0" smtClean="0">
                              <a:latin typeface="Cambria Math" panose="02040503050406030204" pitchFamily="18" charset="0"/>
                            </a:rPr>
                            <m:t>z</m:t>
                          </m:r>
                        </m:den>
                      </m:f>
                    </m:oMath>
                  </m:oMathPara>
                </a14:m>
                <a:endParaRPr lang="en-DE" dirty="0"/>
              </a:p>
            </p:txBody>
          </p:sp>
        </mc:Choice>
        <mc:Fallback xmlns="">
          <p:sp>
            <p:nvSpPr>
              <p:cNvPr id="3" name="TextBox 2">
                <a:extLst>
                  <a:ext uri="{FF2B5EF4-FFF2-40B4-BE49-F238E27FC236}">
                    <a16:creationId xmlns:a16="http://schemas.microsoft.com/office/drawing/2014/main" id="{8E17B897-F50E-2540-341B-12535B05C8C0}"/>
                  </a:ext>
                </a:extLst>
              </p:cNvPr>
              <p:cNvSpPr txBox="1">
                <a:spLocks noRot="1" noChangeAspect="1" noMove="1" noResize="1" noEditPoints="1" noAdjustHandles="1" noChangeArrowheads="1" noChangeShapeType="1" noTextEdit="1"/>
              </p:cNvSpPr>
              <p:nvPr/>
            </p:nvSpPr>
            <p:spPr>
              <a:xfrm>
                <a:off x="8087564" y="3974852"/>
                <a:ext cx="3035638" cy="800155"/>
              </a:xfrm>
              <a:prstGeom prst="rect">
                <a:avLst/>
              </a:prstGeom>
              <a:blipFill>
                <a:blip r:embed="rId6"/>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943849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9F246-4B18-8A15-2E0E-1D9D156D034A}"/>
              </a:ext>
            </a:extLst>
          </p:cNvPr>
          <p:cNvSpPr>
            <a:spLocks noGrp="1"/>
          </p:cNvSpPr>
          <p:nvPr>
            <p:ph type="title"/>
          </p:nvPr>
        </p:nvSpPr>
        <p:spPr/>
        <p:txBody>
          <a:bodyPr/>
          <a:lstStyle/>
          <a:p>
            <a:r>
              <a:rPr lang="en-US" dirty="0"/>
              <a:t>Interface-Tracking divides the domain with a sharp interface</a:t>
            </a:r>
            <a:endParaRPr lang="en-DE" dirty="0"/>
          </a:p>
        </p:txBody>
      </p:sp>
      <p:sp>
        <p:nvSpPr>
          <p:cNvPr id="3" name="Content Placeholder 2">
            <a:extLst>
              <a:ext uri="{FF2B5EF4-FFF2-40B4-BE49-F238E27FC236}">
                <a16:creationId xmlns:a16="http://schemas.microsoft.com/office/drawing/2014/main" id="{52B1848F-411E-6556-EBF1-44BBA92D5C96}"/>
              </a:ext>
            </a:extLst>
          </p:cNvPr>
          <p:cNvSpPr>
            <a:spLocks noGrp="1"/>
          </p:cNvSpPr>
          <p:nvPr>
            <p:ph idx="1"/>
          </p:nvPr>
        </p:nvSpPr>
        <p:spPr>
          <a:xfrm>
            <a:off x="360000" y="1980000"/>
            <a:ext cx="5186625" cy="1677600"/>
          </a:xfrm>
        </p:spPr>
        <p:txBody>
          <a:bodyPr/>
          <a:lstStyle/>
          <a:p>
            <a:r>
              <a:rPr lang="en-US" dirty="0"/>
              <a:t>Finite volume</a:t>
            </a:r>
          </a:p>
          <a:p>
            <a:r>
              <a:rPr lang="en-US" dirty="0"/>
              <a:t>Sharp interface</a:t>
            </a:r>
          </a:p>
          <a:p>
            <a:r>
              <a:rPr lang="en-US" dirty="0"/>
              <a:t>Moving mesh</a:t>
            </a:r>
          </a:p>
          <a:p>
            <a:r>
              <a:rPr lang="en-US" dirty="0"/>
              <a:t>Arbitrary cells</a:t>
            </a:r>
          </a:p>
          <a:p>
            <a:endParaRPr lang="en-DE" dirty="0"/>
          </a:p>
        </p:txBody>
      </p:sp>
      <p:sp>
        <p:nvSpPr>
          <p:cNvPr id="4" name="Footer Placeholder 3">
            <a:extLst>
              <a:ext uri="{FF2B5EF4-FFF2-40B4-BE49-F238E27FC236}">
                <a16:creationId xmlns:a16="http://schemas.microsoft.com/office/drawing/2014/main" id="{F4E3A600-F142-2408-81C2-B6D259CA6D3D}"/>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pic>
        <p:nvPicPr>
          <p:cNvPr id="9" name="Picture 8">
            <a:extLst>
              <a:ext uri="{FF2B5EF4-FFF2-40B4-BE49-F238E27FC236}">
                <a16:creationId xmlns:a16="http://schemas.microsoft.com/office/drawing/2014/main" id="{B2A272FB-3284-5CB4-92D5-9F702417D99A}"/>
              </a:ext>
            </a:extLst>
          </p:cNvPr>
          <p:cNvPicPr>
            <a:picLocks noChangeAspect="1"/>
          </p:cNvPicPr>
          <p:nvPr/>
        </p:nvPicPr>
        <p:blipFill>
          <a:blip r:embed="rId2"/>
          <a:stretch>
            <a:fillRect/>
          </a:stretch>
        </p:blipFill>
        <p:spPr>
          <a:xfrm>
            <a:off x="7179904" y="1907422"/>
            <a:ext cx="4116788" cy="1987193"/>
          </a:xfrm>
          <a:prstGeom prst="rect">
            <a:avLst/>
          </a:prstGeom>
        </p:spPr>
      </p:pic>
      <p:sp>
        <p:nvSpPr>
          <p:cNvPr id="11" name="TextBox 10">
            <a:extLst>
              <a:ext uri="{FF2B5EF4-FFF2-40B4-BE49-F238E27FC236}">
                <a16:creationId xmlns:a16="http://schemas.microsoft.com/office/drawing/2014/main" id="{8ECCB709-A16F-3FEF-6D28-F02EA0A401AE}"/>
              </a:ext>
            </a:extLst>
          </p:cNvPr>
          <p:cNvSpPr txBox="1"/>
          <p:nvPr/>
        </p:nvSpPr>
        <p:spPr>
          <a:xfrm rot="18537762">
            <a:off x="9826535" y="3252837"/>
            <a:ext cx="1864681" cy="230832"/>
          </a:xfrm>
          <a:prstGeom prst="rect">
            <a:avLst/>
          </a:prstGeom>
          <a:noFill/>
        </p:spPr>
        <p:txBody>
          <a:bodyPr wrap="square">
            <a:spAutoFit/>
          </a:bodyPr>
          <a:lstStyle/>
          <a:p>
            <a:r>
              <a:rPr lang="en-DE" sz="900" dirty="0"/>
              <a:t>[</a:t>
            </a:r>
            <a:r>
              <a:rPr lang="en-DE" sz="900" dirty="0" err="1"/>
              <a:t>Tuković</a:t>
            </a:r>
            <a:r>
              <a:rPr lang="en-DE" sz="900" dirty="0"/>
              <a:t> and </a:t>
            </a:r>
            <a:r>
              <a:rPr lang="en-DE" sz="900" dirty="0" err="1"/>
              <a:t>Jasak</a:t>
            </a:r>
            <a:r>
              <a:rPr lang="en-DE" sz="900" dirty="0"/>
              <a:t>, 2012, p. 74]</a:t>
            </a:r>
          </a:p>
        </p:txBody>
      </p:sp>
      <p:sp>
        <p:nvSpPr>
          <p:cNvPr id="10" name="TextBox 9">
            <a:extLst>
              <a:ext uri="{FF2B5EF4-FFF2-40B4-BE49-F238E27FC236}">
                <a16:creationId xmlns:a16="http://schemas.microsoft.com/office/drawing/2014/main" id="{00817F4E-4B8B-29E3-2AB4-7E231ACDED35}"/>
              </a:ext>
            </a:extLst>
          </p:cNvPr>
          <p:cNvSpPr txBox="1"/>
          <p:nvPr/>
        </p:nvSpPr>
        <p:spPr>
          <a:xfrm>
            <a:off x="360000" y="3908705"/>
            <a:ext cx="1697901" cy="369332"/>
          </a:xfrm>
          <a:prstGeom prst="rect">
            <a:avLst/>
          </a:prstGeom>
          <a:noFill/>
        </p:spPr>
        <p:txBody>
          <a:bodyPr wrap="none" rtlCol="0">
            <a:spAutoFit/>
          </a:bodyPr>
          <a:lstStyle/>
          <a:p>
            <a:r>
              <a:rPr lang="en-US" dirty="0"/>
              <a:t>Bulk equations</a:t>
            </a:r>
            <a:endParaRPr lang="en-DE" dirty="0"/>
          </a:p>
        </p:txBody>
      </p:sp>
      <p:sp>
        <p:nvSpPr>
          <p:cNvPr id="12" name="TextBox 11">
            <a:extLst>
              <a:ext uri="{FF2B5EF4-FFF2-40B4-BE49-F238E27FC236}">
                <a16:creationId xmlns:a16="http://schemas.microsoft.com/office/drawing/2014/main" id="{A3F9C4C1-306D-2C94-AB32-0DE070B13E5B}"/>
              </a:ext>
            </a:extLst>
          </p:cNvPr>
          <p:cNvSpPr txBox="1"/>
          <p:nvPr/>
        </p:nvSpPr>
        <p:spPr>
          <a:xfrm>
            <a:off x="6241340" y="3908705"/>
            <a:ext cx="2852063" cy="369332"/>
          </a:xfrm>
          <a:prstGeom prst="rect">
            <a:avLst/>
          </a:prstGeom>
          <a:noFill/>
        </p:spPr>
        <p:txBody>
          <a:bodyPr wrap="none" rtlCol="0">
            <a:spAutoFit/>
          </a:bodyPr>
          <a:lstStyle/>
          <a:p>
            <a:r>
              <a:rPr lang="en-US" dirty="0"/>
              <a:t>Interfacial jump conditions</a:t>
            </a:r>
            <a:endParaRPr lang="en-DE"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F102345-DB5A-EDB0-0B6F-F42604D3B121}"/>
                  </a:ext>
                </a:extLst>
              </p:cNvPr>
              <p:cNvSpPr txBox="1"/>
              <p:nvPr/>
            </p:nvSpPr>
            <p:spPr>
              <a:xfrm>
                <a:off x="7247768" y="5553255"/>
                <a:ext cx="3691270" cy="70859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𝒏</m:t>
                      </m:r>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𝜌</m:t>
                              </m:r>
                            </m:den>
                          </m:f>
                          <m:r>
                            <m:rPr>
                              <m:sty m:val="p"/>
                            </m:rPr>
                            <a:rPr lang="en-US" b="0" i="0" smtClean="0">
                              <a:latin typeface="Cambria Math" panose="02040503050406030204" pitchFamily="18" charset="0"/>
                            </a:rPr>
                            <m:t>∇</m:t>
                          </m:r>
                          <m:r>
                            <a:rPr lang="en-US" b="0" i="1" smtClean="0">
                              <a:latin typeface="Cambria Math" panose="02040503050406030204" pitchFamily="18" charset="0"/>
                            </a:rPr>
                            <m:t>𝑝</m:t>
                          </m:r>
                        </m:e>
                      </m:d>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𝐷</m:t>
                              </m:r>
                              <m:r>
                                <a:rPr lang="en-US" b="1" i="1" smtClean="0">
                                  <a:latin typeface="Cambria Math" panose="02040503050406030204" pitchFamily="18" charset="0"/>
                                </a:rPr>
                                <m:t>𝒗</m:t>
                              </m:r>
                            </m:num>
                            <m:den>
                              <m:r>
                                <a:rPr lang="en-US" b="0" i="1" smtClean="0">
                                  <a:latin typeface="Cambria Math" panose="02040503050406030204" pitchFamily="18" charset="0"/>
                                </a:rPr>
                                <m:t>𝐷𝑡</m:t>
                              </m:r>
                            </m:den>
                          </m:f>
                        </m:e>
                      </m:d>
                      <m:r>
                        <a:rPr lang="en-US" b="0" i="1" smtClean="0">
                          <a:latin typeface="Cambria Math" panose="02040503050406030204" pitchFamily="18" charset="0"/>
                        </a:rPr>
                        <m:t>+</m:t>
                      </m:r>
                      <m:r>
                        <a:rPr lang="en-US" b="1" i="1" smtClean="0">
                          <a:latin typeface="Cambria Math" panose="02040503050406030204" pitchFamily="18" charset="0"/>
                        </a:rPr>
                        <m:t>𝒏</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𝜇</m:t>
                              </m:r>
                            </m:num>
                            <m:den>
                              <m:r>
                                <a:rPr lang="en-US" b="0" i="1" smtClean="0">
                                  <a:latin typeface="Cambria Math" panose="02040503050406030204" pitchFamily="18" charset="0"/>
                                </a:rPr>
                                <m:t>𝜌</m:t>
                              </m:r>
                            </m:den>
                          </m:f>
                          <m:r>
                            <a:rPr lang="en-US" b="0"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rPr>
                            <m:t>𝒗</m:t>
                          </m:r>
                        </m:e>
                      </m:d>
                    </m:oMath>
                  </m:oMathPara>
                </a14:m>
                <a:endParaRPr lang="en-DE" dirty="0"/>
              </a:p>
            </p:txBody>
          </p:sp>
        </mc:Choice>
        <mc:Fallback xmlns="">
          <p:sp>
            <p:nvSpPr>
              <p:cNvPr id="13" name="TextBox 12">
                <a:extLst>
                  <a:ext uri="{FF2B5EF4-FFF2-40B4-BE49-F238E27FC236}">
                    <a16:creationId xmlns:a16="http://schemas.microsoft.com/office/drawing/2014/main" id="{AF102345-DB5A-EDB0-0B6F-F42604D3B121}"/>
                  </a:ext>
                </a:extLst>
              </p:cNvPr>
              <p:cNvSpPr txBox="1">
                <a:spLocks noRot="1" noChangeAspect="1" noMove="1" noResize="1" noEditPoints="1" noAdjustHandles="1" noChangeArrowheads="1" noChangeShapeType="1" noTextEdit="1"/>
              </p:cNvSpPr>
              <p:nvPr/>
            </p:nvSpPr>
            <p:spPr>
              <a:xfrm>
                <a:off x="7247768" y="5553255"/>
                <a:ext cx="3691270" cy="708592"/>
              </a:xfrm>
              <a:prstGeom prst="rect">
                <a:avLst/>
              </a:prstGeom>
              <a:blipFill>
                <a:blip r:embed="rId4"/>
                <a:stretch>
                  <a:fillRect/>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BE0033C-3611-2511-84CB-E6A5E32C0FF5}"/>
                  </a:ext>
                </a:extLst>
              </p:cNvPr>
              <p:cNvSpPr txBox="1"/>
              <p:nvPr/>
            </p:nvSpPr>
            <p:spPr>
              <a:xfrm>
                <a:off x="7247768" y="5128183"/>
                <a:ext cx="3691270"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1" i="1" smtClean="0">
                              <a:latin typeface="Cambria Math" panose="02040503050406030204" pitchFamily="18" charset="0"/>
                            </a:rPr>
                            <m:t>𝒗</m:t>
                          </m:r>
                        </m:e>
                      </m:d>
                      <m:r>
                        <a:rPr lang="en-US" b="0" i="1" smtClean="0">
                          <a:latin typeface="Cambria Math" panose="02040503050406030204" pitchFamily="18" charset="0"/>
                        </a:rPr>
                        <m:t>=0</m:t>
                      </m:r>
                    </m:oMath>
                  </m:oMathPara>
                </a14:m>
                <a:endParaRPr lang="en-DE" dirty="0"/>
              </a:p>
            </p:txBody>
          </p:sp>
        </mc:Choice>
        <mc:Fallback xmlns="">
          <p:sp>
            <p:nvSpPr>
              <p:cNvPr id="8" name="TextBox 7">
                <a:extLst>
                  <a:ext uri="{FF2B5EF4-FFF2-40B4-BE49-F238E27FC236}">
                    <a16:creationId xmlns:a16="http://schemas.microsoft.com/office/drawing/2014/main" id="{CBE0033C-3611-2511-84CB-E6A5E32C0FF5}"/>
                  </a:ext>
                </a:extLst>
              </p:cNvPr>
              <p:cNvSpPr txBox="1">
                <a:spLocks noRot="1" noChangeAspect="1" noMove="1" noResize="1" noEditPoints="1" noAdjustHandles="1" noChangeArrowheads="1" noChangeShapeType="1" noTextEdit="1"/>
              </p:cNvSpPr>
              <p:nvPr/>
            </p:nvSpPr>
            <p:spPr>
              <a:xfrm>
                <a:off x="7247768" y="5128183"/>
                <a:ext cx="3691270" cy="369332"/>
              </a:xfrm>
              <a:prstGeom prst="rect">
                <a:avLst/>
              </a:prstGeom>
              <a:blipFill>
                <a:blip r:embed="rId5"/>
                <a:stretch>
                  <a:fillRect/>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3583FA2-29C6-C6DD-405F-97839E4B3DD2}"/>
                  </a:ext>
                </a:extLst>
              </p:cNvPr>
              <p:cNvSpPr txBox="1"/>
              <p:nvPr/>
            </p:nvSpPr>
            <p:spPr>
              <a:xfrm>
                <a:off x="6306820" y="4703110"/>
                <a:ext cx="5573167"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r>
                            <a:rPr lang="en-US" b="1" i="1" smtClean="0">
                              <a:latin typeface="Cambria Math" panose="02040503050406030204" pitchFamily="18" charset="0"/>
                            </a:rPr>
                            <m:t> </m:t>
                          </m:r>
                          <m:r>
                            <a:rPr lang="en-US" b="1" i="1" smtClean="0">
                              <a:latin typeface="Cambria Math" panose="02040503050406030204" pitchFamily="18" charset="0"/>
                            </a:rPr>
                            <m:t>𝒏</m:t>
                          </m:r>
                          <m:r>
                            <a:rPr lang="en-US" b="1" i="1" smtClean="0">
                              <a:latin typeface="Cambria Math" panose="02040503050406030204" pitchFamily="18" charset="0"/>
                            </a:rPr>
                            <m:t>∙</m:t>
                          </m:r>
                          <m:r>
                            <a:rPr lang="en-US" b="0" i="1" smtClean="0">
                              <a:latin typeface="Cambria Math" panose="02040503050406030204" pitchFamily="18" charset="0"/>
                            </a:rPr>
                            <m:t> </m:t>
                          </m:r>
                          <m:r>
                            <m:rPr>
                              <m:sty m:val="p"/>
                            </m:rPr>
                            <a:rPr lang="en-US" b="0" i="0" smtClean="0">
                              <a:latin typeface="Cambria Math" panose="02040503050406030204" pitchFamily="18" charset="0"/>
                            </a:rPr>
                            <m:t>∇</m:t>
                          </m:r>
                          <m:r>
                            <a:rPr lang="en-US" b="1" i="1" smtClean="0">
                              <a:latin typeface="Cambria Math" panose="02040503050406030204" pitchFamily="18" charset="0"/>
                            </a:rPr>
                            <m:t>𝒗</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0" i="1" smtClean="0">
                          <a:latin typeface="Cambria Math" panose="02040503050406030204" pitchFamily="18" charset="0"/>
                        </a:rPr>
                        <m:t>𝜎</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1" i="1" smtClean="0">
                                  <a:latin typeface="Cambria Math" panose="02040503050406030204" pitchFamily="18" charset="0"/>
                                </a:rPr>
                                <m:t>𝒗</m:t>
                              </m:r>
                            </m:e>
                          </m:d>
                          <m:r>
                            <a:rPr lang="en-US" b="0" i="1" smtClean="0">
                              <a:latin typeface="Cambria Math" panose="02040503050406030204" pitchFamily="18" charset="0"/>
                            </a:rPr>
                            <m:t>∙</m:t>
                          </m:r>
                          <m:r>
                            <a:rPr lang="en-US" b="1" i="1" smtClean="0">
                              <a:latin typeface="Cambria Math" panose="02040503050406030204" pitchFamily="18" charset="0"/>
                            </a:rPr>
                            <m:t>𝒏</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e>
                      </m:d>
                      <m:r>
                        <a:rPr lang="en-US" b="1" i="1" smtClean="0">
                          <a:latin typeface="Cambria Math" panose="02040503050406030204" pitchFamily="18" charset="0"/>
                        </a:rPr>
                        <m:t>𝒏</m:t>
                      </m:r>
                      <m:r>
                        <a:rPr lang="en-US" b="0" i="1" smtClean="0">
                          <a:latin typeface="Cambria Math" panose="02040503050406030204" pitchFamily="18" charset="0"/>
                        </a:rPr>
                        <m:t>(</m:t>
                      </m:r>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m:t>
                          </m:r>
                        </m:e>
                        <m:sub>
                          <m:r>
                            <m:rPr>
                              <m:sty m:val="p"/>
                            </m:rPr>
                            <a:rPr lang="en-US" b="0" i="0" smtClean="0">
                              <a:latin typeface="Cambria Math" panose="02040503050406030204" pitchFamily="18" charset="0"/>
                            </a:rPr>
                            <m:t>S</m:t>
                          </m:r>
                        </m:sub>
                      </m:sSub>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m:t>
                      </m:r>
                    </m:oMath>
                  </m:oMathPara>
                </a14:m>
                <a:endParaRPr lang="en-DE" dirty="0"/>
              </a:p>
            </p:txBody>
          </p:sp>
        </mc:Choice>
        <mc:Fallback xmlns="">
          <p:sp>
            <p:nvSpPr>
              <p:cNvPr id="14" name="TextBox 13">
                <a:extLst>
                  <a:ext uri="{FF2B5EF4-FFF2-40B4-BE49-F238E27FC236}">
                    <a16:creationId xmlns:a16="http://schemas.microsoft.com/office/drawing/2014/main" id="{93583FA2-29C6-C6DD-405F-97839E4B3DD2}"/>
                  </a:ext>
                </a:extLst>
              </p:cNvPr>
              <p:cNvSpPr txBox="1">
                <a:spLocks noRot="1" noChangeAspect="1" noMove="1" noResize="1" noEditPoints="1" noAdjustHandles="1" noChangeArrowheads="1" noChangeShapeType="1" noTextEdit="1"/>
              </p:cNvSpPr>
              <p:nvPr/>
            </p:nvSpPr>
            <p:spPr>
              <a:xfrm>
                <a:off x="6306820" y="4703110"/>
                <a:ext cx="5573167" cy="369332"/>
              </a:xfrm>
              <a:prstGeom prst="rect">
                <a:avLst/>
              </a:prstGeom>
              <a:blipFill>
                <a:blip r:embed="rId6"/>
                <a:stretch>
                  <a:fillRect b="-15000"/>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9DD1C33-59E5-A925-96DE-6128015B0FB7}"/>
                  </a:ext>
                </a:extLst>
              </p:cNvPr>
              <p:cNvSpPr txBox="1"/>
              <p:nvPr/>
            </p:nvSpPr>
            <p:spPr>
              <a:xfrm>
                <a:off x="7247768" y="4278037"/>
                <a:ext cx="3691270"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𝑝</m:t>
                          </m:r>
                        </m:e>
                      </m:d>
                      <m:r>
                        <a:rPr lang="en-US" b="0" i="1" smtClean="0">
                          <a:latin typeface="Cambria Math" panose="02040503050406030204" pitchFamily="18" charset="0"/>
                        </a:rPr>
                        <m:t>=−2</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𝜇</m:t>
                          </m:r>
                        </m:e>
                      </m:d>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m:t>
                          </m:r>
                        </m:e>
                        <m:sub>
                          <m:r>
                            <a:rPr lang="en-US" b="0" i="1" smtClean="0">
                              <a:latin typeface="Cambria Math" panose="02040503050406030204" pitchFamily="18" charset="0"/>
                            </a:rPr>
                            <m:t>𝑆</m:t>
                          </m:r>
                        </m:sub>
                      </m:sSub>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m:t>
                      </m:r>
                      <m:r>
                        <a:rPr lang="en-US" b="0" i="1" smtClean="0">
                          <a:latin typeface="Cambria Math" panose="02040503050406030204" pitchFamily="18" charset="0"/>
                        </a:rPr>
                        <m:t>𝜎𝜅</m:t>
                      </m:r>
                      <m:r>
                        <a:rPr lang="en-US" b="0" i="1" smtClean="0">
                          <a:latin typeface="Cambria Math" panose="02040503050406030204" pitchFamily="18" charset="0"/>
                        </a:rPr>
                        <m:t>−2</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𝜌</m:t>
                          </m:r>
                          <m:r>
                            <a:rPr lang="en-US" b="1" i="1" smtClean="0">
                              <a:latin typeface="Cambria Math" panose="02040503050406030204" pitchFamily="18" charset="0"/>
                            </a:rPr>
                            <m:t>𝒈</m:t>
                          </m:r>
                          <m:r>
                            <a:rPr lang="en-US" b="0" i="1" smtClean="0">
                              <a:latin typeface="Cambria Math" panose="02040503050406030204" pitchFamily="18" charset="0"/>
                            </a:rPr>
                            <m:t>∙</m:t>
                          </m:r>
                          <m:r>
                            <a:rPr lang="en-US" b="1" i="1" smtClean="0">
                              <a:latin typeface="Cambria Math" panose="02040503050406030204" pitchFamily="18" charset="0"/>
                            </a:rPr>
                            <m:t>𝒓</m:t>
                          </m:r>
                        </m:e>
                      </m:d>
                    </m:oMath>
                  </m:oMathPara>
                </a14:m>
                <a:endParaRPr lang="en-DE" dirty="0"/>
              </a:p>
            </p:txBody>
          </p:sp>
        </mc:Choice>
        <mc:Fallback xmlns="">
          <p:sp>
            <p:nvSpPr>
              <p:cNvPr id="15" name="TextBox 14">
                <a:extLst>
                  <a:ext uri="{FF2B5EF4-FFF2-40B4-BE49-F238E27FC236}">
                    <a16:creationId xmlns:a16="http://schemas.microsoft.com/office/drawing/2014/main" id="{E9DD1C33-59E5-A925-96DE-6128015B0FB7}"/>
                  </a:ext>
                </a:extLst>
              </p:cNvPr>
              <p:cNvSpPr txBox="1">
                <a:spLocks noRot="1" noChangeAspect="1" noMove="1" noResize="1" noEditPoints="1" noAdjustHandles="1" noChangeArrowheads="1" noChangeShapeType="1" noTextEdit="1"/>
              </p:cNvSpPr>
              <p:nvPr/>
            </p:nvSpPr>
            <p:spPr>
              <a:xfrm>
                <a:off x="7247768" y="4278037"/>
                <a:ext cx="3691270" cy="369332"/>
              </a:xfrm>
              <a:prstGeom prst="rect">
                <a:avLst/>
              </a:prstGeom>
              <a:blipFill>
                <a:blip r:embed="rId7"/>
                <a:stretch>
                  <a:fillRect b="-8333"/>
                </a:stretch>
              </a:blipFill>
              <a:ln>
                <a:no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ACA5DB1-94DE-D2EF-DA0D-5681B930875D}"/>
                  </a:ext>
                </a:extLst>
              </p:cNvPr>
              <p:cNvSpPr txBox="1"/>
              <p:nvPr/>
            </p:nvSpPr>
            <p:spPr>
              <a:xfrm>
                <a:off x="540630" y="4278037"/>
                <a:ext cx="1731179" cy="6473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ctrlPr>
                            <a:rPr lang="en-DE" i="1" smtClean="0">
                              <a:latin typeface="Cambria Math" panose="02040503050406030204" pitchFamily="18" charset="0"/>
                            </a:rPr>
                          </m:ctrlPr>
                        </m:naryPr>
                        <m:sub>
                          <m:r>
                            <m:rPr>
                              <m:brk m:alnAt="23"/>
                            </m:rPr>
                            <a:rPr lang="en-US" b="0" i="1" smtClean="0">
                              <a:latin typeface="Cambria Math" panose="02040503050406030204" pitchFamily="18" charset="0"/>
                            </a:rPr>
                            <m:t>𝑆</m:t>
                          </m:r>
                        </m:sub>
                        <m:sup/>
                        <m:e>
                          <m:r>
                            <a:rPr lang="en-US" b="0" i="1" smtClean="0">
                              <a:latin typeface="Cambria Math" panose="02040503050406030204" pitchFamily="18" charset="0"/>
                            </a:rPr>
                            <m:t>𝜌</m:t>
                          </m:r>
                          <m:r>
                            <a:rPr lang="en-US" b="1" i="1" smtClean="0">
                              <a:latin typeface="Cambria Math" panose="02040503050406030204" pitchFamily="18" charset="0"/>
                            </a:rPr>
                            <m:t>𝒏</m:t>
                          </m:r>
                          <m:r>
                            <a:rPr lang="en-US" b="0" i="1" smtClean="0">
                              <a:latin typeface="Cambria Math" panose="02040503050406030204" pitchFamily="18" charset="0"/>
                            </a:rPr>
                            <m:t>∙</m:t>
                          </m:r>
                          <m:r>
                            <a:rPr lang="en-US" b="1" i="1" smtClean="0">
                              <a:latin typeface="Cambria Math" panose="02040503050406030204" pitchFamily="18" charset="0"/>
                            </a:rPr>
                            <m:t>𝒗</m:t>
                          </m:r>
                          <m:r>
                            <a:rPr lang="en-US" b="0" i="1" smtClean="0">
                              <a:latin typeface="Cambria Math" panose="02040503050406030204" pitchFamily="18" charset="0"/>
                            </a:rPr>
                            <m:t> </m:t>
                          </m:r>
                          <m:r>
                            <a:rPr lang="en-US" b="0" i="1" smtClean="0">
                              <a:latin typeface="Cambria Math" panose="02040503050406030204" pitchFamily="18" charset="0"/>
                            </a:rPr>
                            <m:t>𝑑𝑆</m:t>
                          </m:r>
                          <m:r>
                            <a:rPr lang="en-US" b="0" i="1" smtClean="0">
                              <a:latin typeface="Cambria Math" panose="02040503050406030204" pitchFamily="18" charset="0"/>
                            </a:rPr>
                            <m:t>=0</m:t>
                          </m:r>
                        </m:e>
                      </m:nary>
                    </m:oMath>
                  </m:oMathPara>
                </a14:m>
                <a:endParaRPr lang="en-US" dirty="0"/>
              </a:p>
            </p:txBody>
          </p:sp>
        </mc:Choice>
        <mc:Fallback xmlns="">
          <p:sp>
            <p:nvSpPr>
              <p:cNvPr id="16" name="TextBox 15">
                <a:extLst>
                  <a:ext uri="{FF2B5EF4-FFF2-40B4-BE49-F238E27FC236}">
                    <a16:creationId xmlns:a16="http://schemas.microsoft.com/office/drawing/2014/main" id="{1ACA5DB1-94DE-D2EF-DA0D-5681B930875D}"/>
                  </a:ext>
                </a:extLst>
              </p:cNvPr>
              <p:cNvSpPr txBox="1">
                <a:spLocks noRot="1" noChangeAspect="1" noMove="1" noResize="1" noEditPoints="1" noAdjustHandles="1" noChangeArrowheads="1" noChangeShapeType="1" noTextEdit="1"/>
              </p:cNvSpPr>
              <p:nvPr/>
            </p:nvSpPr>
            <p:spPr>
              <a:xfrm>
                <a:off x="540630" y="4278037"/>
                <a:ext cx="1731179" cy="647357"/>
              </a:xfrm>
              <a:prstGeom prst="rect">
                <a:avLst/>
              </a:prstGeom>
              <a:blipFill>
                <a:blip r:embed="rId8"/>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63C55A0D-8D3E-CF4B-B96F-270FF96E532E}"/>
                  </a:ext>
                </a:extLst>
              </p:cNvPr>
              <p:cNvSpPr txBox="1"/>
              <p:nvPr/>
            </p:nvSpPr>
            <p:spPr>
              <a:xfrm>
                <a:off x="540630" y="5026788"/>
                <a:ext cx="3629904" cy="12947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m:t>
                          </m:r>
                        </m:num>
                        <m:den>
                          <m:r>
                            <a:rPr lang="en-US" b="0" i="1" smtClean="0">
                              <a:latin typeface="Cambria Math" panose="02040503050406030204" pitchFamily="18" charset="0"/>
                            </a:rPr>
                            <m:t>𝑑𝑡</m:t>
                          </m:r>
                        </m:den>
                      </m:f>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𝑉</m:t>
                          </m:r>
                        </m:sub>
                        <m:sup/>
                        <m:e>
                          <m:r>
                            <a:rPr lang="en-US" b="0" i="1" smtClean="0">
                              <a:latin typeface="Cambria Math" panose="02040503050406030204" pitchFamily="18" charset="0"/>
                            </a:rPr>
                            <m:t>𝜌</m:t>
                          </m:r>
                          <m:r>
                            <a:rPr lang="en-US" b="1" i="1" smtClean="0">
                              <a:latin typeface="Cambria Math" panose="02040503050406030204" pitchFamily="18" charset="0"/>
                            </a:rPr>
                            <m:t>𝒗</m:t>
                          </m:r>
                          <m:r>
                            <a:rPr lang="en-US" b="0" i="1" smtClean="0">
                              <a:latin typeface="Cambria Math" panose="02040503050406030204" pitchFamily="18" charset="0"/>
                            </a:rPr>
                            <m:t> </m:t>
                          </m:r>
                          <m:r>
                            <a:rPr lang="en-US" b="0" i="1" smtClean="0">
                              <a:latin typeface="Cambria Math" panose="02040503050406030204" pitchFamily="18" charset="0"/>
                            </a:rPr>
                            <m:t>𝑑𝑉</m:t>
                          </m:r>
                        </m:e>
                      </m:nary>
                      <m:r>
                        <a:rPr lang="en-US" b="0" i="1" smtClean="0">
                          <a:latin typeface="Cambria Math" panose="02040503050406030204" pitchFamily="18" charset="0"/>
                        </a:rPr>
                        <m:t>+</m:t>
                      </m:r>
                      <m:nary>
                        <m:naryPr>
                          <m:chr m:val="∮"/>
                          <m:ctrlPr>
                            <a:rPr lang="en-DE" i="1">
                              <a:latin typeface="Cambria Math" panose="02040503050406030204" pitchFamily="18" charset="0"/>
                            </a:rPr>
                          </m:ctrlPr>
                        </m:naryPr>
                        <m:sub>
                          <m:r>
                            <m:rPr>
                              <m:brk m:alnAt="23"/>
                            </m:rPr>
                            <a:rPr lang="en-US" i="1">
                              <a:latin typeface="Cambria Math" panose="02040503050406030204" pitchFamily="18" charset="0"/>
                            </a:rPr>
                            <m:t>𝑆</m:t>
                          </m:r>
                        </m:sub>
                        <m:sup/>
                        <m:e>
                          <m:r>
                            <a:rPr lang="en-US" b="1" i="1">
                              <a:latin typeface="Cambria Math" panose="02040503050406030204" pitchFamily="18" charset="0"/>
                            </a:rPr>
                            <m:t>𝒏</m:t>
                          </m:r>
                          <m:r>
                            <a:rPr lang="en-US" i="1">
                              <a:latin typeface="Cambria Math" panose="02040503050406030204" pitchFamily="18" charset="0"/>
                            </a:rPr>
                            <m:t>∙</m:t>
                          </m:r>
                          <m:r>
                            <a:rPr lang="en-US" b="0" i="1" smtClean="0">
                              <a:latin typeface="Cambria Math" panose="02040503050406030204" pitchFamily="18" charset="0"/>
                            </a:rPr>
                            <m:t>𝜌</m:t>
                          </m:r>
                          <m:d>
                            <m:dPr>
                              <m:ctrlPr>
                                <a:rPr lang="en-US" b="0" i="1" smtClean="0">
                                  <a:latin typeface="Cambria Math" panose="02040503050406030204" pitchFamily="18" charset="0"/>
                                </a:rPr>
                              </m:ctrlPr>
                            </m:dPr>
                            <m:e>
                              <m:r>
                                <a:rPr lang="en-US" b="1" i="1">
                                  <a:latin typeface="Cambria Math" panose="02040503050406030204" pitchFamily="18" charset="0"/>
                                </a:rPr>
                                <m:t>𝒗</m:t>
                              </m:r>
                              <m:r>
                                <a:rPr lang="en-US" b="0" i="1" smtClean="0">
                                  <a:latin typeface="Cambria Math" panose="02040503050406030204" pitchFamily="18" charset="0"/>
                                </a:rPr>
                                <m:t>−</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𝒗</m:t>
                                  </m:r>
                                </m:e>
                                <m:sub>
                                  <m:r>
                                    <a:rPr lang="en-US" b="1" i="1" smtClean="0">
                                      <a:latin typeface="Cambria Math" panose="02040503050406030204" pitchFamily="18" charset="0"/>
                                    </a:rPr>
                                    <m:t>𝑺</m:t>
                                  </m:r>
                                </m:sub>
                              </m:sSub>
                            </m:e>
                          </m:d>
                          <m:r>
                            <a:rPr lang="en-US" b="1" i="1" smtClean="0">
                              <a:latin typeface="Cambria Math" panose="02040503050406030204" pitchFamily="18" charset="0"/>
                            </a:rPr>
                            <m:t>𝒗</m:t>
                          </m:r>
                          <m:r>
                            <a:rPr lang="en-US" i="1">
                              <a:latin typeface="Cambria Math" panose="02040503050406030204" pitchFamily="18" charset="0"/>
                            </a:rPr>
                            <m:t> </m:t>
                          </m:r>
                          <m:r>
                            <a:rPr lang="en-US" i="1">
                              <a:latin typeface="Cambria Math" panose="02040503050406030204" pitchFamily="18" charset="0"/>
                            </a:rPr>
                            <m:t>𝑑𝑆</m:t>
                          </m:r>
                        </m:e>
                      </m:nary>
                    </m:oMath>
                  </m:oMathPara>
                </a14:m>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m:t>
                      </m:r>
                      <m:nary>
                        <m:naryPr>
                          <m:chr m:val="∮"/>
                          <m:ctrlPr>
                            <a:rPr lang="en-DE" i="1">
                              <a:latin typeface="Cambria Math" panose="02040503050406030204" pitchFamily="18" charset="0"/>
                            </a:rPr>
                          </m:ctrlPr>
                        </m:naryPr>
                        <m:sub>
                          <m:r>
                            <m:rPr>
                              <m:brk m:alnAt="23"/>
                            </m:rPr>
                            <a:rPr lang="en-US" i="1">
                              <a:latin typeface="Cambria Math" panose="02040503050406030204" pitchFamily="18" charset="0"/>
                            </a:rPr>
                            <m:t>𝑆</m:t>
                          </m:r>
                        </m:sub>
                        <m:sup/>
                        <m:e>
                          <m:r>
                            <a:rPr lang="en-US" b="1" i="1">
                              <a:latin typeface="Cambria Math" panose="02040503050406030204" pitchFamily="18" charset="0"/>
                            </a:rPr>
                            <m:t>𝒏</m:t>
                          </m:r>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𝜇</m:t>
                              </m:r>
                              <m:r>
                                <m:rPr>
                                  <m:sty m:val="p"/>
                                </m:rPr>
                                <a:rPr lang="en-US">
                                  <a:latin typeface="Cambria Math" panose="02040503050406030204" pitchFamily="18" charset="0"/>
                                </a:rPr>
                                <m:t>∇</m:t>
                              </m:r>
                              <m:r>
                                <a:rPr lang="en-US" b="1" i="1">
                                  <a:latin typeface="Cambria Math" panose="02040503050406030204" pitchFamily="18" charset="0"/>
                                </a:rPr>
                                <m:t>𝒗</m:t>
                              </m:r>
                            </m:e>
                          </m:d>
                          <m:r>
                            <a:rPr lang="en-US" i="1">
                              <a:latin typeface="Cambria Math" panose="02040503050406030204" pitchFamily="18" charset="0"/>
                            </a:rPr>
                            <m:t>𝑑𝑆</m:t>
                          </m:r>
                          <m:r>
                            <a:rPr lang="en-US" i="1">
                              <a:latin typeface="Cambria Math" panose="02040503050406030204" pitchFamily="18" charset="0"/>
                            </a:rPr>
                            <m:t>−</m:t>
                          </m:r>
                          <m:nary>
                            <m:naryPr>
                              <m:ctrlPr>
                                <a:rPr lang="en-US" i="1">
                                  <a:latin typeface="Cambria Math" panose="02040503050406030204" pitchFamily="18" charset="0"/>
                                </a:rPr>
                              </m:ctrlPr>
                            </m:naryPr>
                            <m:sub>
                              <m:r>
                                <m:rPr>
                                  <m:brk m:alnAt="23"/>
                                </m:rPr>
                                <a:rPr lang="en-US" i="1">
                                  <a:latin typeface="Cambria Math" panose="02040503050406030204" pitchFamily="18" charset="0"/>
                                </a:rPr>
                                <m:t>𝑉</m:t>
                              </m:r>
                            </m:sub>
                            <m:sup/>
                            <m:e>
                              <m:r>
                                <m:rPr>
                                  <m:sty m:val="p"/>
                                </m:rPr>
                                <a:rPr lang="en-US">
                                  <a:latin typeface="Cambria Math" panose="02040503050406030204" pitchFamily="18" charset="0"/>
                                </a:rPr>
                                <m:t>∇</m:t>
                              </m:r>
                              <m:r>
                                <a:rPr lang="en-US" i="1">
                                  <a:latin typeface="Cambria Math" panose="02040503050406030204" pitchFamily="18" charset="0"/>
                                </a:rPr>
                                <m:t>𝑝</m:t>
                              </m:r>
                              <m:r>
                                <a:rPr lang="en-US" i="1">
                                  <a:latin typeface="Cambria Math" panose="02040503050406030204" pitchFamily="18" charset="0"/>
                                </a:rPr>
                                <m:t> </m:t>
                              </m:r>
                              <m:r>
                                <a:rPr lang="en-US" i="1">
                                  <a:latin typeface="Cambria Math" panose="02040503050406030204" pitchFamily="18" charset="0"/>
                                </a:rPr>
                                <m:t>𝑑𝑉</m:t>
                              </m:r>
                            </m:e>
                          </m:nary>
                        </m:e>
                      </m:nary>
                    </m:oMath>
                  </m:oMathPara>
                </a14:m>
                <a:endParaRPr lang="en-DE" dirty="0"/>
              </a:p>
            </p:txBody>
          </p:sp>
        </mc:Choice>
        <mc:Fallback xmlns="">
          <p:sp>
            <p:nvSpPr>
              <p:cNvPr id="17" name="TextBox 16">
                <a:extLst>
                  <a:ext uri="{FF2B5EF4-FFF2-40B4-BE49-F238E27FC236}">
                    <a16:creationId xmlns:a16="http://schemas.microsoft.com/office/drawing/2014/main" id="{63C55A0D-8D3E-CF4B-B96F-270FF96E532E}"/>
                  </a:ext>
                </a:extLst>
              </p:cNvPr>
              <p:cNvSpPr txBox="1">
                <a:spLocks noRot="1" noChangeAspect="1" noMove="1" noResize="1" noEditPoints="1" noAdjustHandles="1" noChangeArrowheads="1" noChangeShapeType="1" noTextEdit="1"/>
              </p:cNvSpPr>
              <p:nvPr/>
            </p:nvSpPr>
            <p:spPr>
              <a:xfrm>
                <a:off x="540630" y="5026788"/>
                <a:ext cx="3629904" cy="1294713"/>
              </a:xfrm>
              <a:prstGeom prst="rect">
                <a:avLst/>
              </a:prstGeom>
              <a:blipFill>
                <a:blip r:embed="rId9"/>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1381787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CDB6F-D309-BFBC-DD59-8B34A0AD0A63}"/>
              </a:ext>
            </a:extLst>
          </p:cNvPr>
          <p:cNvSpPr>
            <a:spLocks noGrp="1"/>
          </p:cNvSpPr>
          <p:nvPr>
            <p:ph type="title"/>
          </p:nvPr>
        </p:nvSpPr>
        <p:spPr/>
        <p:txBody>
          <a:bodyPr>
            <a:normAutofit/>
          </a:bodyPr>
          <a:lstStyle/>
          <a:p>
            <a:r>
              <a:rPr lang="en-US" dirty="0"/>
              <a:t>We verify surfactant capabilities</a:t>
            </a:r>
            <a:endParaRPr lang="en-DE" dirty="0"/>
          </a:p>
        </p:txBody>
      </p:sp>
      <p:sp>
        <p:nvSpPr>
          <p:cNvPr id="4" name="Footer Placeholder 3">
            <a:extLst>
              <a:ext uri="{FF2B5EF4-FFF2-40B4-BE49-F238E27FC236}">
                <a16:creationId xmlns:a16="http://schemas.microsoft.com/office/drawing/2014/main" id="{A65CFFE0-17C5-F2A4-D0B6-9161BFCA5A30}"/>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10AF0111-B0DA-F966-F651-71B70B04211C}"/>
              </a:ext>
            </a:extLst>
          </p:cNvPr>
          <p:cNvSpPr>
            <a:spLocks noGrp="1"/>
          </p:cNvSpPr>
          <p:nvPr>
            <p:ph sz="quarter" idx="13"/>
          </p:nvPr>
        </p:nvSpPr>
        <p:spPr>
          <a:xfrm>
            <a:off x="360362" y="1980000"/>
            <a:ext cx="3600000" cy="4500000"/>
          </a:xfrm>
          <a:ln>
            <a:noFill/>
          </a:ln>
        </p:spPr>
        <p:txBody>
          <a:bodyPr>
            <a:normAutofit/>
          </a:bodyPr>
          <a:lstStyle/>
          <a:p>
            <a:pPr marL="0" indent="0" algn="ctr">
              <a:buNone/>
            </a:pPr>
            <a:r>
              <a:rPr lang="en-US" sz="1600" dirty="0"/>
              <a:t>Transport with the interface</a:t>
            </a:r>
            <a:endParaRPr lang="en-DE" sz="1600" dirty="0"/>
          </a:p>
        </p:txBody>
      </p:sp>
      <p:sp>
        <p:nvSpPr>
          <p:cNvPr id="6" name="Content Placeholder 5">
            <a:extLst>
              <a:ext uri="{FF2B5EF4-FFF2-40B4-BE49-F238E27FC236}">
                <a16:creationId xmlns:a16="http://schemas.microsoft.com/office/drawing/2014/main" id="{5847153B-0EC9-8A31-3ECA-662E03E2EB3F}"/>
              </a:ext>
            </a:extLst>
          </p:cNvPr>
          <p:cNvSpPr>
            <a:spLocks noGrp="1"/>
          </p:cNvSpPr>
          <p:nvPr>
            <p:ph sz="quarter" idx="14"/>
          </p:nvPr>
        </p:nvSpPr>
        <p:spPr>
          <a:xfrm>
            <a:off x="4320000" y="1980000"/>
            <a:ext cx="3600000" cy="4500000"/>
          </a:xfrm>
          <a:ln>
            <a:noFill/>
          </a:ln>
        </p:spPr>
        <p:txBody>
          <a:bodyPr>
            <a:normAutofit/>
          </a:bodyPr>
          <a:lstStyle/>
          <a:p>
            <a:pPr marL="0" indent="0" algn="ctr">
              <a:buNone/>
            </a:pPr>
            <a:r>
              <a:rPr lang="en-US" sz="1600" dirty="0"/>
              <a:t>Changing interface</a:t>
            </a:r>
            <a:endParaRPr lang="en-DE" sz="1600" dirty="0"/>
          </a:p>
        </p:txBody>
      </p:sp>
      <p:sp>
        <p:nvSpPr>
          <p:cNvPr id="7" name="Content Placeholder 5">
            <a:extLst>
              <a:ext uri="{FF2B5EF4-FFF2-40B4-BE49-F238E27FC236}">
                <a16:creationId xmlns:a16="http://schemas.microsoft.com/office/drawing/2014/main" id="{10234AE4-7BCD-9654-EA34-1F904FC5C744}"/>
              </a:ext>
            </a:extLst>
          </p:cNvPr>
          <p:cNvSpPr txBox="1">
            <a:spLocks/>
          </p:cNvSpPr>
          <p:nvPr/>
        </p:nvSpPr>
        <p:spPr>
          <a:xfrm>
            <a:off x="8280000" y="1980000"/>
            <a:ext cx="3600000" cy="4500000"/>
          </a:xfrm>
          <a:prstGeom prst="rect">
            <a:avLst/>
          </a:prstGeom>
          <a:ln>
            <a:noFill/>
          </a:ln>
        </p:spPr>
        <p:txBody>
          <a:bodyPr vert="horz" lIns="0" tIns="0" rIns="0" bIns="0" rtlCol="0">
            <a:normAutofit/>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dirty="0"/>
              <a:t>Surfactant induced Marangoni effect</a:t>
            </a:r>
            <a:endParaRPr lang="en-DE" sz="1600" dirty="0"/>
          </a:p>
        </p:txBody>
      </p:sp>
      <p:pic>
        <p:nvPicPr>
          <p:cNvPr id="8" name="Picture 7" descr="A blue and red circle&#10;&#10;Description automatically generated">
            <a:extLst>
              <a:ext uri="{FF2B5EF4-FFF2-40B4-BE49-F238E27FC236}">
                <a16:creationId xmlns:a16="http://schemas.microsoft.com/office/drawing/2014/main" id="{5580F4B1-03F3-6443-B3B8-E6E016D10CD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74" t="31460" r="5839" b="24379"/>
          <a:stretch/>
        </p:blipFill>
        <p:spPr>
          <a:xfrm>
            <a:off x="393178" y="2829643"/>
            <a:ext cx="3534367" cy="1027982"/>
          </a:xfrm>
          <a:prstGeom prst="rect">
            <a:avLst/>
          </a:prstGeom>
        </p:spPr>
      </p:pic>
      <p:pic>
        <p:nvPicPr>
          <p:cNvPr id="12" name="Picture 11" descr="A graph of a function&#10;&#10;Description automatically generated">
            <a:extLst>
              <a:ext uri="{FF2B5EF4-FFF2-40B4-BE49-F238E27FC236}">
                <a16:creationId xmlns:a16="http://schemas.microsoft.com/office/drawing/2014/main" id="{0E87A335-9A5E-C067-6FFB-8F9D2B52F1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931" y="4091951"/>
            <a:ext cx="2949365" cy="2353325"/>
          </a:xfrm>
          <a:prstGeom prst="rect">
            <a:avLst/>
          </a:prstGeom>
        </p:spPr>
      </p:pic>
      <p:pic>
        <p:nvPicPr>
          <p:cNvPr id="16" name="Picture 15" descr="A graph of different colored lines&#10;&#10;Description automatically generated">
            <a:extLst>
              <a:ext uri="{FF2B5EF4-FFF2-40B4-BE49-F238E27FC236}">
                <a16:creationId xmlns:a16="http://schemas.microsoft.com/office/drawing/2014/main" id="{F80C78CF-896B-25C4-A571-6A502D468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85350" y="4091951"/>
            <a:ext cx="3021300" cy="2353325"/>
          </a:xfrm>
          <a:prstGeom prst="rect">
            <a:avLst/>
          </a:prstGeom>
        </p:spPr>
      </p:pic>
      <p:pic>
        <p:nvPicPr>
          <p:cNvPr id="20" name="Picture 19" descr="A rainbow in a black background&#10;&#10;Description automatically generated">
            <a:extLst>
              <a:ext uri="{FF2B5EF4-FFF2-40B4-BE49-F238E27FC236}">
                <a16:creationId xmlns:a16="http://schemas.microsoft.com/office/drawing/2014/main" id="{DC9E0723-424E-EA68-E412-DED69CCD323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0279" t="13600" r="8871" b="27249"/>
          <a:stretch/>
        </p:blipFill>
        <p:spPr>
          <a:xfrm>
            <a:off x="4848000" y="2514269"/>
            <a:ext cx="3005510" cy="1341687"/>
          </a:xfrm>
          <a:prstGeom prst="rect">
            <a:avLst/>
          </a:prstGeom>
        </p:spPr>
      </p:pic>
      <p:cxnSp>
        <p:nvCxnSpPr>
          <p:cNvPr id="24" name="Straight Arrow Connector 23">
            <a:extLst>
              <a:ext uri="{FF2B5EF4-FFF2-40B4-BE49-F238E27FC236}">
                <a16:creationId xmlns:a16="http://schemas.microsoft.com/office/drawing/2014/main" id="{3CF6478F-07F7-7CDF-495D-76EB0D74F8F1}"/>
              </a:ext>
            </a:extLst>
          </p:cNvPr>
          <p:cNvCxnSpPr/>
          <p:nvPr/>
        </p:nvCxnSpPr>
        <p:spPr>
          <a:xfrm flipH="1" flipV="1">
            <a:off x="5079258" y="2636409"/>
            <a:ext cx="500584" cy="4939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4837E4E-9E47-CE1F-F35D-B0C52C43131C}"/>
              </a:ext>
            </a:extLst>
          </p:cNvPr>
          <p:cNvCxnSpPr>
            <a:cxnSpLocks/>
          </p:cNvCxnSpPr>
          <p:nvPr/>
        </p:nvCxnSpPr>
        <p:spPr>
          <a:xfrm flipV="1">
            <a:off x="6751222" y="2615230"/>
            <a:ext cx="503908" cy="5005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descr="A red circle with a blue background&#10;&#10;Description automatically generated">
            <a:extLst>
              <a:ext uri="{FF2B5EF4-FFF2-40B4-BE49-F238E27FC236}">
                <a16:creationId xmlns:a16="http://schemas.microsoft.com/office/drawing/2014/main" id="{DC304C37-EB92-F3B5-E544-A3E84F4675C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5238" t="3033" r="15556" b="4568"/>
          <a:stretch/>
        </p:blipFill>
        <p:spPr>
          <a:xfrm>
            <a:off x="9336000" y="2403162"/>
            <a:ext cx="1809836" cy="1510242"/>
          </a:xfrm>
          <a:prstGeom prst="rect">
            <a:avLst/>
          </a:prstGeom>
        </p:spPr>
      </p:pic>
      <p:cxnSp>
        <p:nvCxnSpPr>
          <p:cNvPr id="18" name="Straight Arrow Connector 17">
            <a:extLst>
              <a:ext uri="{FF2B5EF4-FFF2-40B4-BE49-F238E27FC236}">
                <a16:creationId xmlns:a16="http://schemas.microsoft.com/office/drawing/2014/main" id="{52965D61-583B-0FFE-5E4B-98D01F11B3BF}"/>
              </a:ext>
            </a:extLst>
          </p:cNvPr>
          <p:cNvCxnSpPr>
            <a:cxnSpLocks/>
          </p:cNvCxnSpPr>
          <p:nvPr/>
        </p:nvCxnSpPr>
        <p:spPr>
          <a:xfrm flipV="1">
            <a:off x="10105322" y="2644292"/>
            <a:ext cx="0" cy="5139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0" name="Picture 29" descr="A graph with a line&#10;&#10;Description automatically generated">
            <a:extLst>
              <a:ext uri="{FF2B5EF4-FFF2-40B4-BE49-F238E27FC236}">
                <a16:creationId xmlns:a16="http://schemas.microsoft.com/office/drawing/2014/main" id="{AB2B1F46-75F0-749C-8434-103AACB88AD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12890" y="4091951"/>
            <a:ext cx="3161187" cy="2316517"/>
          </a:xfrm>
          <a:prstGeom prst="rect">
            <a:avLst/>
          </a:prstGeom>
        </p:spPr>
      </p:pic>
      <p:cxnSp>
        <p:nvCxnSpPr>
          <p:cNvPr id="9" name="Straight Connector 8">
            <a:extLst>
              <a:ext uri="{FF2B5EF4-FFF2-40B4-BE49-F238E27FC236}">
                <a16:creationId xmlns:a16="http://schemas.microsoft.com/office/drawing/2014/main" id="{20453902-89C7-9E1C-60B7-06D3BB2FB133}"/>
              </a:ext>
            </a:extLst>
          </p:cNvPr>
          <p:cNvCxnSpPr>
            <a:cxnSpLocks/>
          </p:cNvCxnSpPr>
          <p:nvPr/>
        </p:nvCxnSpPr>
        <p:spPr>
          <a:xfrm>
            <a:off x="2022730" y="2851064"/>
            <a:ext cx="0" cy="1094935"/>
          </a:xfrm>
          <a:prstGeom prst="line">
            <a:avLst/>
          </a:prstGeom>
          <a:ln w="12700">
            <a:prstDash val="dash"/>
          </a:ln>
        </p:spPr>
        <p:style>
          <a:lnRef idx="1">
            <a:schemeClr val="dk1"/>
          </a:lnRef>
          <a:fillRef idx="0">
            <a:schemeClr val="dk1"/>
          </a:fillRef>
          <a:effectRef idx="0">
            <a:schemeClr val="dk1"/>
          </a:effectRef>
          <a:fontRef idx="minor">
            <a:schemeClr val="tx1"/>
          </a:fontRef>
        </p:style>
      </p:cxnSp>
      <p:sp>
        <p:nvSpPr>
          <p:cNvPr id="13" name="Arrow: Curved Right 12">
            <a:extLst>
              <a:ext uri="{FF2B5EF4-FFF2-40B4-BE49-F238E27FC236}">
                <a16:creationId xmlns:a16="http://schemas.microsoft.com/office/drawing/2014/main" id="{316158F2-6B01-436D-97FB-7E159BE5ACA3}"/>
              </a:ext>
            </a:extLst>
          </p:cNvPr>
          <p:cNvSpPr/>
          <p:nvPr/>
        </p:nvSpPr>
        <p:spPr>
          <a:xfrm>
            <a:off x="1773784" y="2760224"/>
            <a:ext cx="232538" cy="246277"/>
          </a:xfrm>
          <a:prstGeom prst="curvedRightArrow">
            <a:avLst>
              <a:gd name="adj1" fmla="val 16675"/>
              <a:gd name="adj2" fmla="val 50000"/>
              <a:gd name="adj3" fmla="val 25000"/>
            </a:avLst>
          </a:prstGeom>
          <a:solidFill>
            <a:schemeClr val="accent5">
              <a:lumMod val="75000"/>
            </a:schemeClr>
          </a:solidFill>
          <a:ln>
            <a:solidFill>
              <a:schemeClr val="accent6">
                <a:lumMod val="75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DE">
              <a:solidFill>
                <a:schemeClr val="tx1"/>
              </a:solidFill>
            </a:endParaRPr>
          </a:p>
        </p:txBody>
      </p:sp>
    </p:spTree>
    <p:extLst>
      <p:ext uri="{BB962C8B-B14F-4D97-AF65-F5344CB8AC3E}">
        <p14:creationId xmlns:p14="http://schemas.microsoft.com/office/powerpoint/2010/main" val="2511757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54C96-81BB-7A88-6396-9A352C7073F1}"/>
              </a:ext>
            </a:extLst>
          </p:cNvPr>
          <p:cNvSpPr>
            <a:spLocks noGrp="1"/>
          </p:cNvSpPr>
          <p:nvPr>
            <p:ph type="title"/>
          </p:nvPr>
        </p:nvSpPr>
        <p:spPr/>
        <p:txBody>
          <a:bodyPr/>
          <a:lstStyle/>
          <a:p>
            <a:r>
              <a:rPr lang="en-US" dirty="0"/>
              <a:t>What is the SGS and</a:t>
            </a:r>
            <a:br>
              <a:rPr lang="en-US" dirty="0"/>
            </a:br>
            <a:r>
              <a:rPr lang="en-US" dirty="0"/>
              <a:t>why do we need it?</a:t>
            </a:r>
            <a:endParaRPr lang="en-DE" dirty="0"/>
          </a:p>
        </p:txBody>
      </p:sp>
      <p:sp>
        <p:nvSpPr>
          <p:cNvPr id="4" name="Footer Placeholder 3">
            <a:extLst>
              <a:ext uri="{FF2B5EF4-FFF2-40B4-BE49-F238E27FC236}">
                <a16:creationId xmlns:a16="http://schemas.microsoft.com/office/drawing/2014/main" id="{3761F305-CBD6-93A6-0215-8821B2B3E62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pic>
        <p:nvPicPr>
          <p:cNvPr id="8" name="Content Placeholder 7">
            <a:extLst>
              <a:ext uri="{FF2B5EF4-FFF2-40B4-BE49-F238E27FC236}">
                <a16:creationId xmlns:a16="http://schemas.microsoft.com/office/drawing/2014/main" id="{E1C0696F-5F22-A71F-69B1-55169A5235F1}"/>
              </a:ext>
            </a:extLst>
          </p:cNvPr>
          <p:cNvPicPr>
            <a:picLocks noGrp="1" noChangeAspect="1"/>
          </p:cNvPicPr>
          <p:nvPr>
            <p:ph sz="quarter" idx="13"/>
          </p:nvPr>
        </p:nvPicPr>
        <p:blipFill>
          <a:blip r:embed="rId3"/>
          <a:stretch>
            <a:fillRect/>
          </a:stretch>
        </p:blipFill>
        <p:spPr>
          <a:xfrm>
            <a:off x="839633" y="2002565"/>
            <a:ext cx="4621517" cy="2592370"/>
          </a:xfrm>
        </p:spPr>
      </p:pic>
      <p:pic>
        <p:nvPicPr>
          <p:cNvPr id="5" name="Content Placeholder 4" descr="A black and yellow rectangle&#10;&#10;Description automatically generated">
            <a:extLst>
              <a:ext uri="{FF2B5EF4-FFF2-40B4-BE49-F238E27FC236}">
                <a16:creationId xmlns:a16="http://schemas.microsoft.com/office/drawing/2014/main" id="{2BB87637-3FE3-60BD-209F-86C6C4CAB5DA}"/>
              </a:ext>
            </a:extLst>
          </p:cNvPr>
          <p:cNvPicPr>
            <a:picLocks noGrp="1" noChangeAspect="1"/>
          </p:cNvPicPr>
          <p:nvPr>
            <p:ph sz="quarter" idx="14"/>
          </p:nvPr>
        </p:nvPicPr>
        <p:blipFill>
          <a:blip r:embed="rId4">
            <a:extLst>
              <a:ext uri="{28A0092B-C50C-407E-A947-70E740481C1C}">
                <a14:useLocalDpi xmlns:a14="http://schemas.microsoft.com/office/drawing/2010/main" val="0"/>
              </a:ext>
            </a:extLst>
          </a:blip>
          <a:stretch>
            <a:fillRect/>
          </a:stretch>
        </p:blipFill>
        <p:spPr>
          <a:xfrm rot="16200000">
            <a:off x="8389645" y="2736363"/>
            <a:ext cx="1277758" cy="5253007"/>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62970BF-B4CE-F9AD-970A-C694DEE4FA3A}"/>
                  </a:ext>
                </a:extLst>
              </p:cNvPr>
              <p:cNvSpPr txBox="1"/>
              <p:nvPr/>
            </p:nvSpPr>
            <p:spPr>
              <a:xfrm>
                <a:off x="360000" y="4780818"/>
                <a:ext cx="4614725" cy="12348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𝑦</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m:rPr>
                              <m:sty m:val="p"/>
                            </m:rPr>
                            <a:rPr lang="en-US" i="1">
                              <a:latin typeface="Cambria Math" panose="02040503050406030204" pitchFamily="18" charset="0"/>
                              <a:ea typeface="Cambria Math" panose="02040503050406030204" pitchFamily="18" charset="0"/>
                            </a:rPr>
                            <m:t>Σ</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ea typeface="Cambria Math" panose="02040503050406030204" pitchFamily="18" charset="0"/>
                                </a:rPr>
                                <m:t>∞</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𝑐</m:t>
                              </m:r>
                            </m:e>
                            <m:sub>
                              <m:r>
                                <m:rPr>
                                  <m:sty m:val="p"/>
                                </m:rPr>
                                <a:rPr lang="el-GR" b="0" i="1" smtClean="0">
                                  <a:latin typeface="Cambria Math" panose="02040503050406030204" pitchFamily="18" charset="0"/>
                                  <a:ea typeface="Cambria Math" panose="02040503050406030204" pitchFamily="18" charset="0"/>
                                </a:rPr>
                                <m:t>Σ</m:t>
                              </m:r>
                            </m:sub>
                          </m:sSub>
                        </m:e>
                      </m:d>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erf</m:t>
                          </m:r>
                        </m:fName>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𝑥</m:t>
                                  </m:r>
                                </m:num>
                                <m:den>
                                  <m:r>
                                    <a:rPr lang="en-US" b="0" i="1" smtClean="0">
                                      <a:latin typeface="Cambria Math" panose="02040503050406030204" pitchFamily="18" charset="0"/>
                                      <a:ea typeface="Cambria Math" panose="02040503050406030204" pitchFamily="18" charset="0"/>
                                    </a:rPr>
                                    <m:t>𝛿</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𝑦</m:t>
                                      </m:r>
                                    </m:e>
                                  </m:d>
                                </m:den>
                              </m:f>
                            </m:e>
                          </m:d>
                        </m:e>
                      </m:func>
                    </m:oMath>
                  </m:oMathPara>
                </a14:m>
                <a:endParaRPr lang="en-US" b="0" dirty="0">
                  <a:ea typeface="Cambria Math" panose="02040503050406030204" pitchFamily="18" charset="0"/>
                </a:endParaRPr>
              </a:p>
              <a:p>
                <a:r>
                  <a:rPr lang="en-US" dirty="0"/>
                  <a:t>with</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𝛿</m:t>
                      </m:r>
                      <m:d>
                        <m:dPr>
                          <m:ctrlPr>
                            <a:rPr lang="en-US" b="0" i="1" smtClean="0">
                              <a:latin typeface="Cambria Math" panose="02040503050406030204" pitchFamily="18" charset="0"/>
                            </a:rPr>
                          </m:ctrlPr>
                        </m:dPr>
                        <m:e>
                          <m:r>
                            <a:rPr lang="en-US" b="0" i="1" smtClean="0">
                              <a:latin typeface="Cambria Math" panose="02040503050406030204" pitchFamily="18" charset="0"/>
                            </a:rPr>
                            <m:t>𝑦</m:t>
                          </m:r>
                        </m:e>
                      </m:d>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4</m:t>
                          </m:r>
                          <m:r>
                            <a:rPr lang="en-US" b="0" i="1" smtClean="0">
                              <a:latin typeface="Cambria Math" panose="02040503050406030204" pitchFamily="18" charset="0"/>
                            </a:rPr>
                            <m:t>𝐷𝑦</m:t>
                          </m:r>
                          <m:r>
                            <a:rPr lang="en-US" b="0" i="1" smtClean="0">
                              <a:latin typeface="Cambria Math" panose="02040503050406030204" pitchFamily="18" charset="0"/>
                            </a:rPr>
                            <m:t>/</m:t>
                          </m:r>
                          <m:r>
                            <a:rPr lang="en-US" b="0" i="1" smtClean="0">
                              <a:latin typeface="Cambria Math" panose="02040503050406030204" pitchFamily="18" charset="0"/>
                            </a:rPr>
                            <m:t>𝜈</m:t>
                          </m:r>
                        </m:e>
                      </m:rad>
                    </m:oMath>
                  </m:oMathPara>
                </a14:m>
                <a:br>
                  <a:rPr lang="en-US" dirty="0"/>
                </a:br>
                <a:endParaRPr lang="en-US" dirty="0"/>
              </a:p>
            </p:txBody>
          </p:sp>
        </mc:Choice>
        <mc:Fallback xmlns="">
          <p:sp>
            <p:nvSpPr>
              <p:cNvPr id="9" name="TextBox 8">
                <a:extLst>
                  <a:ext uri="{FF2B5EF4-FFF2-40B4-BE49-F238E27FC236}">
                    <a16:creationId xmlns:a16="http://schemas.microsoft.com/office/drawing/2014/main" id="{C62970BF-B4CE-F9AD-970A-C694DEE4FA3A}"/>
                  </a:ext>
                </a:extLst>
              </p:cNvPr>
              <p:cNvSpPr txBox="1">
                <a:spLocks noRot="1" noChangeAspect="1" noMove="1" noResize="1" noEditPoints="1" noAdjustHandles="1" noChangeArrowheads="1" noChangeShapeType="1" noTextEdit="1"/>
              </p:cNvSpPr>
              <p:nvPr/>
            </p:nvSpPr>
            <p:spPr>
              <a:xfrm>
                <a:off x="360000" y="4780818"/>
                <a:ext cx="4614725" cy="1234825"/>
              </a:xfrm>
              <a:prstGeom prst="rect">
                <a:avLst/>
              </a:prstGeom>
              <a:blipFill>
                <a:blip r:embed="rId5"/>
                <a:stretch>
                  <a:fillRect l="-3038" b="-5911"/>
                </a:stretch>
              </a:blipFill>
            </p:spPr>
            <p:txBody>
              <a:bodyPr/>
              <a:lstStyle/>
              <a:p>
                <a:r>
                  <a:rPr lang="en-DE">
                    <a:noFill/>
                  </a:rPr>
                  <a:t> </a:t>
                </a:r>
              </a:p>
            </p:txBody>
          </p:sp>
        </mc:Fallback>
      </mc:AlternateContent>
      <p:sp>
        <p:nvSpPr>
          <p:cNvPr id="10" name="TextBox 9">
            <a:extLst>
              <a:ext uri="{FF2B5EF4-FFF2-40B4-BE49-F238E27FC236}">
                <a16:creationId xmlns:a16="http://schemas.microsoft.com/office/drawing/2014/main" id="{39AC00BA-FB1B-B86D-CEE2-255180F54F3C}"/>
              </a:ext>
            </a:extLst>
          </p:cNvPr>
          <p:cNvSpPr txBox="1"/>
          <p:nvPr/>
        </p:nvSpPr>
        <p:spPr>
          <a:xfrm>
            <a:off x="6014794" y="6011483"/>
            <a:ext cx="6177206" cy="461665"/>
          </a:xfrm>
          <a:prstGeom prst="rect">
            <a:avLst/>
          </a:prstGeom>
          <a:noFill/>
        </p:spPr>
        <p:txBody>
          <a:bodyPr wrap="square">
            <a:spAutoFit/>
          </a:bodyPr>
          <a:lstStyle/>
          <a:p>
            <a:r>
              <a:rPr lang="en-US" sz="800" b="0" i="0" dirty="0">
                <a:effectLst/>
                <a:latin typeface="Verdana" panose="020B0604030504040204" pitchFamily="34" charset="0"/>
              </a:rPr>
              <a:t>Reactive Oxygen Taylor Bubble - Solution of Cu(</a:t>
            </a:r>
            <a:r>
              <a:rPr lang="en-US" sz="800" b="0" i="0" dirty="0" err="1">
                <a:effectLst/>
                <a:latin typeface="Verdana" panose="020B0604030504040204" pitchFamily="34" charset="0"/>
              </a:rPr>
              <a:t>btmgp</a:t>
            </a:r>
            <a:r>
              <a:rPr lang="en-US" sz="800" b="0" i="0" dirty="0">
                <a:effectLst/>
                <a:latin typeface="Verdana" panose="020B0604030504040204" pitchFamily="34" charset="0"/>
              </a:rPr>
              <a:t>)I (20 mM) in Acetonitrile at ambient pressure and temperature. Source: Project Group Prof. Dr.-Ing. Michael Schlüter, TU Hamburg: Experimental Investigation of Reactive Bubbly Flows - Influence of Boundary Layer Dynamics on Mass Transfer and Chemical Reactions</a:t>
            </a:r>
            <a:endParaRPr lang="en-DE" sz="800" dirty="0"/>
          </a:p>
        </p:txBody>
      </p:sp>
      <p:pic>
        <p:nvPicPr>
          <p:cNvPr id="24" name="Picture 23" descr="A graph with a line and dots&#10;&#10;Description automatically generated with medium confidence">
            <a:extLst>
              <a:ext uri="{FF2B5EF4-FFF2-40B4-BE49-F238E27FC236}">
                <a16:creationId xmlns:a16="http://schemas.microsoft.com/office/drawing/2014/main" id="{F89128EA-5C86-A8B6-2D51-30341C2347B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22" name="Picture 21" descr="A graph of a line&#10;&#10;Description automatically generated">
            <a:extLst>
              <a:ext uri="{FF2B5EF4-FFF2-40B4-BE49-F238E27FC236}">
                <a16:creationId xmlns:a16="http://schemas.microsoft.com/office/drawing/2014/main" id="{E13EBB4E-C93D-DB62-63AF-48F6B0500DF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20000" y="1476000"/>
            <a:ext cx="3689387" cy="3060000"/>
          </a:xfrm>
          <a:prstGeom prst="rect">
            <a:avLst/>
          </a:prstGeom>
        </p:spPr>
      </p:pic>
      <p:pic>
        <p:nvPicPr>
          <p:cNvPr id="39" name="Picture 38" descr="A graph of a line&#10;&#10;Description automatically generated">
            <a:extLst>
              <a:ext uri="{FF2B5EF4-FFF2-40B4-BE49-F238E27FC236}">
                <a16:creationId xmlns:a16="http://schemas.microsoft.com/office/drawing/2014/main" id="{7F285D36-538E-97B6-6713-2AF83D859D1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41" name="Picture 40" descr="A graph of a line and a line&#10;&#10;Description automatically generated with medium confidence">
            <a:extLst>
              <a:ext uri="{FF2B5EF4-FFF2-40B4-BE49-F238E27FC236}">
                <a16:creationId xmlns:a16="http://schemas.microsoft.com/office/drawing/2014/main" id="{2784389B-F23E-55D2-A1F1-AC80FED7E44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p:pic>
        <p:nvPicPr>
          <p:cNvPr id="43" name="Picture 42" descr="A diagram of a graph&#10;&#10;Description automatically generated">
            <a:extLst>
              <a:ext uri="{FF2B5EF4-FFF2-40B4-BE49-F238E27FC236}">
                <a16:creationId xmlns:a16="http://schemas.microsoft.com/office/drawing/2014/main" id="{C4AA366B-9F83-863E-49FD-1E22F506E4D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020000" y="1476000"/>
            <a:ext cx="3689386" cy="306000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853ECF5-ABDD-B67D-F9D7-9528E53678E3}"/>
                  </a:ext>
                </a:extLst>
              </p:cNvPr>
              <p:cNvSpPr txBox="1"/>
              <p:nvPr/>
            </p:nvSpPr>
            <p:spPr>
              <a:xfrm>
                <a:off x="6775122" y="155912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m:rPr>
                              <m:sty m:val="p"/>
                            </m:rPr>
                            <a:rPr lang="en-US" i="1">
                              <a:latin typeface="Cambria Math" panose="02040503050406030204" pitchFamily="18" charset="0"/>
                              <a:ea typeface="Cambria Math" panose="02040503050406030204" pitchFamily="18" charset="0"/>
                            </a:rPr>
                            <m:t>Σ</m:t>
                          </m:r>
                        </m:sub>
                      </m:sSub>
                    </m:oMath>
                  </m:oMathPara>
                </a14:m>
                <a:endParaRPr lang="en-DE" dirty="0"/>
              </a:p>
            </p:txBody>
          </p:sp>
        </mc:Choice>
        <mc:Fallback xmlns="">
          <p:sp>
            <p:nvSpPr>
              <p:cNvPr id="11" name="TextBox 10">
                <a:extLst>
                  <a:ext uri="{FF2B5EF4-FFF2-40B4-BE49-F238E27FC236}">
                    <a16:creationId xmlns:a16="http://schemas.microsoft.com/office/drawing/2014/main" id="{8853ECF5-ABDD-B67D-F9D7-9528E53678E3}"/>
                  </a:ext>
                </a:extLst>
              </p:cNvPr>
              <p:cNvSpPr txBox="1">
                <a:spLocks noRot="1" noChangeAspect="1" noMove="1" noResize="1" noEditPoints="1" noAdjustHandles="1" noChangeArrowheads="1" noChangeShapeType="1" noTextEdit="1"/>
              </p:cNvSpPr>
              <p:nvPr/>
            </p:nvSpPr>
            <p:spPr>
              <a:xfrm>
                <a:off x="6775122" y="1559126"/>
                <a:ext cx="494930" cy="369332"/>
              </a:xfrm>
              <a:prstGeom prst="rect">
                <a:avLst/>
              </a:prstGeom>
              <a:blipFill>
                <a:blip r:embed="rId11"/>
                <a:stretch>
                  <a:fillRect b="-1667"/>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B1AE520-6799-D2C3-38E9-B7A7E5A7D8E9}"/>
                  </a:ext>
                </a:extLst>
              </p:cNvPr>
              <p:cNvSpPr txBox="1"/>
              <p:nvPr/>
            </p:nvSpPr>
            <p:spPr>
              <a:xfrm>
                <a:off x="6677468" y="1210545"/>
                <a:ext cx="59258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oMath>
                  </m:oMathPara>
                </a14:m>
                <a:endParaRPr lang="en-DE" dirty="0"/>
              </a:p>
            </p:txBody>
          </p:sp>
        </mc:Choice>
        <mc:Fallback xmlns="">
          <p:sp>
            <p:nvSpPr>
              <p:cNvPr id="13" name="TextBox 12">
                <a:extLst>
                  <a:ext uri="{FF2B5EF4-FFF2-40B4-BE49-F238E27FC236}">
                    <a16:creationId xmlns:a16="http://schemas.microsoft.com/office/drawing/2014/main" id="{1B1AE520-6799-D2C3-38E9-B7A7E5A7D8E9}"/>
                  </a:ext>
                </a:extLst>
              </p:cNvPr>
              <p:cNvSpPr txBox="1">
                <a:spLocks noRot="1" noChangeAspect="1" noMove="1" noResize="1" noEditPoints="1" noAdjustHandles="1" noChangeArrowheads="1" noChangeShapeType="1" noTextEdit="1"/>
              </p:cNvSpPr>
              <p:nvPr/>
            </p:nvSpPr>
            <p:spPr>
              <a:xfrm>
                <a:off x="6677468" y="1210545"/>
                <a:ext cx="592584" cy="369332"/>
              </a:xfrm>
              <a:prstGeom prst="rect">
                <a:avLst/>
              </a:prstGeom>
              <a:blipFill>
                <a:blip r:embed="rId12"/>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AADB618A-E28B-C1D8-1991-55424F4B2C10}"/>
                  </a:ext>
                </a:extLst>
              </p:cNvPr>
              <p:cNvSpPr txBox="1"/>
              <p:nvPr/>
            </p:nvSpPr>
            <p:spPr>
              <a:xfrm>
                <a:off x="7907745"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𝑖</m:t>
                          </m:r>
                        </m:sub>
                      </m:sSub>
                    </m:oMath>
                  </m:oMathPara>
                </a14:m>
                <a:endParaRPr lang="en-DE" dirty="0"/>
              </a:p>
            </p:txBody>
          </p:sp>
        </mc:Choice>
        <mc:Fallback xmlns="">
          <p:sp>
            <p:nvSpPr>
              <p:cNvPr id="17" name="TextBox 16">
                <a:extLst>
                  <a:ext uri="{FF2B5EF4-FFF2-40B4-BE49-F238E27FC236}">
                    <a16:creationId xmlns:a16="http://schemas.microsoft.com/office/drawing/2014/main" id="{AADB618A-E28B-C1D8-1991-55424F4B2C10}"/>
                  </a:ext>
                </a:extLst>
              </p:cNvPr>
              <p:cNvSpPr txBox="1">
                <a:spLocks noRot="1" noChangeAspect="1" noMove="1" noResize="1" noEditPoints="1" noAdjustHandles="1" noChangeArrowheads="1" noChangeShapeType="1" noTextEdit="1"/>
              </p:cNvSpPr>
              <p:nvPr/>
            </p:nvSpPr>
            <p:spPr>
              <a:xfrm>
                <a:off x="7907745" y="4328616"/>
                <a:ext cx="494930" cy="369332"/>
              </a:xfrm>
              <a:prstGeom prst="rect">
                <a:avLst/>
              </a:prstGeom>
              <a:blipFill>
                <a:blip r:embed="rId13"/>
                <a:stretch>
                  <a:fillRect b="-1639"/>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7DDAD42-217A-BB4C-6DF5-ED7D52884B56}"/>
                  </a:ext>
                </a:extLst>
              </p:cNvPr>
              <p:cNvSpPr txBox="1"/>
              <p:nvPr/>
            </p:nvSpPr>
            <p:spPr>
              <a:xfrm>
                <a:off x="9716647"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𝑖</m:t>
                          </m:r>
                          <m:r>
                            <a:rPr lang="en-US" b="0" i="1" smtClean="0">
                              <a:latin typeface="Cambria Math" panose="02040503050406030204" pitchFamily="18" charset="0"/>
                              <a:ea typeface="Cambria Math" panose="02040503050406030204" pitchFamily="18" charset="0"/>
                            </a:rPr>
                            <m:t>+1</m:t>
                          </m:r>
                        </m:sub>
                      </m:sSub>
                    </m:oMath>
                  </m:oMathPara>
                </a14:m>
                <a:endParaRPr lang="en-DE" dirty="0"/>
              </a:p>
            </p:txBody>
          </p:sp>
        </mc:Choice>
        <mc:Fallback xmlns="">
          <p:sp>
            <p:nvSpPr>
              <p:cNvPr id="18" name="TextBox 17">
                <a:extLst>
                  <a:ext uri="{FF2B5EF4-FFF2-40B4-BE49-F238E27FC236}">
                    <a16:creationId xmlns:a16="http://schemas.microsoft.com/office/drawing/2014/main" id="{C7DDAD42-217A-BB4C-6DF5-ED7D52884B56}"/>
                  </a:ext>
                </a:extLst>
              </p:cNvPr>
              <p:cNvSpPr txBox="1">
                <a:spLocks noRot="1" noChangeAspect="1" noMove="1" noResize="1" noEditPoints="1" noAdjustHandles="1" noChangeArrowheads="1" noChangeShapeType="1" noTextEdit="1"/>
              </p:cNvSpPr>
              <p:nvPr/>
            </p:nvSpPr>
            <p:spPr>
              <a:xfrm>
                <a:off x="9716647" y="4328616"/>
                <a:ext cx="494930" cy="369332"/>
              </a:xfrm>
              <a:prstGeom prst="rect">
                <a:avLst/>
              </a:prstGeom>
              <a:blipFill>
                <a:blip r:embed="rId14"/>
                <a:stretch>
                  <a:fillRect r="-11111" b="-1639"/>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AC8F70E-CBC3-8D59-251A-AAD459E44F27}"/>
                  </a:ext>
                </a:extLst>
              </p:cNvPr>
              <p:cNvSpPr txBox="1"/>
              <p:nvPr/>
            </p:nvSpPr>
            <p:spPr>
              <a:xfrm>
                <a:off x="8819147" y="4317491"/>
                <a:ext cx="494930" cy="39158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𝑓</m:t>
                          </m:r>
                        </m:sub>
                      </m:sSub>
                    </m:oMath>
                  </m:oMathPara>
                </a14:m>
                <a:endParaRPr lang="en-DE" dirty="0"/>
              </a:p>
            </p:txBody>
          </p:sp>
        </mc:Choice>
        <mc:Fallback xmlns="">
          <p:sp>
            <p:nvSpPr>
              <p:cNvPr id="19" name="TextBox 18">
                <a:extLst>
                  <a:ext uri="{FF2B5EF4-FFF2-40B4-BE49-F238E27FC236}">
                    <a16:creationId xmlns:a16="http://schemas.microsoft.com/office/drawing/2014/main" id="{FAC8F70E-CBC3-8D59-251A-AAD459E44F27}"/>
                  </a:ext>
                </a:extLst>
              </p:cNvPr>
              <p:cNvSpPr txBox="1">
                <a:spLocks noRot="1" noChangeAspect="1" noMove="1" noResize="1" noEditPoints="1" noAdjustHandles="1" noChangeArrowheads="1" noChangeShapeType="1" noTextEdit="1"/>
              </p:cNvSpPr>
              <p:nvPr/>
            </p:nvSpPr>
            <p:spPr>
              <a:xfrm>
                <a:off x="8819147" y="4317491"/>
                <a:ext cx="494930" cy="391582"/>
              </a:xfrm>
              <a:prstGeom prst="rect">
                <a:avLst/>
              </a:prstGeom>
              <a:blipFill>
                <a:blip r:embed="rId15"/>
                <a:stretch>
                  <a:fillRect b="-10938"/>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65543F8D-B39D-9236-49D2-81B67F924F65}"/>
                  </a:ext>
                </a:extLst>
              </p:cNvPr>
              <p:cNvSpPr txBox="1"/>
              <p:nvPr/>
            </p:nvSpPr>
            <p:spPr>
              <a:xfrm>
                <a:off x="10458947"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oMath>
                  </m:oMathPara>
                </a14:m>
                <a:endParaRPr lang="en-DE" dirty="0"/>
              </a:p>
            </p:txBody>
          </p:sp>
        </mc:Choice>
        <mc:Fallback xmlns="">
          <p:sp>
            <p:nvSpPr>
              <p:cNvPr id="20" name="TextBox 19">
                <a:extLst>
                  <a:ext uri="{FF2B5EF4-FFF2-40B4-BE49-F238E27FC236}">
                    <a16:creationId xmlns:a16="http://schemas.microsoft.com/office/drawing/2014/main" id="{65543F8D-B39D-9236-49D2-81B67F924F65}"/>
                  </a:ext>
                </a:extLst>
              </p:cNvPr>
              <p:cNvSpPr txBox="1">
                <a:spLocks noRot="1" noChangeAspect="1" noMove="1" noResize="1" noEditPoints="1" noAdjustHandles="1" noChangeArrowheads="1" noChangeShapeType="1" noTextEdit="1"/>
              </p:cNvSpPr>
              <p:nvPr/>
            </p:nvSpPr>
            <p:spPr>
              <a:xfrm>
                <a:off x="10458947" y="4328616"/>
                <a:ext cx="494930" cy="369332"/>
              </a:xfrm>
              <a:prstGeom prst="rect">
                <a:avLst/>
              </a:prstGeom>
              <a:blipFill>
                <a:blip r:embed="rId16"/>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A474BCB-FE76-3E67-7FBD-82743E0A39F9}"/>
                  </a:ext>
                </a:extLst>
              </p:cNvPr>
              <p:cNvSpPr txBox="1"/>
              <p:nvPr/>
            </p:nvSpPr>
            <p:spPr>
              <a:xfrm>
                <a:off x="6938599" y="4328616"/>
                <a:ext cx="49493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m:rPr>
                              <m:sty m:val="p"/>
                            </m:rPr>
                            <a:rPr lang="en-US" i="1">
                              <a:latin typeface="Cambria Math" panose="02040503050406030204" pitchFamily="18" charset="0"/>
                              <a:ea typeface="Cambria Math" panose="02040503050406030204" pitchFamily="18" charset="0"/>
                            </a:rPr>
                            <m:t>Σ</m:t>
                          </m:r>
                        </m:sub>
                      </m:sSub>
                    </m:oMath>
                  </m:oMathPara>
                </a14:m>
                <a:endParaRPr lang="en-DE" dirty="0"/>
              </a:p>
            </p:txBody>
          </p:sp>
        </mc:Choice>
        <mc:Fallback xmlns="">
          <p:sp>
            <p:nvSpPr>
              <p:cNvPr id="16" name="TextBox 15">
                <a:extLst>
                  <a:ext uri="{FF2B5EF4-FFF2-40B4-BE49-F238E27FC236}">
                    <a16:creationId xmlns:a16="http://schemas.microsoft.com/office/drawing/2014/main" id="{3A474BCB-FE76-3E67-7FBD-82743E0A39F9}"/>
                  </a:ext>
                </a:extLst>
              </p:cNvPr>
              <p:cNvSpPr txBox="1">
                <a:spLocks noRot="1" noChangeAspect="1" noMove="1" noResize="1" noEditPoints="1" noAdjustHandles="1" noChangeArrowheads="1" noChangeShapeType="1" noTextEdit="1"/>
              </p:cNvSpPr>
              <p:nvPr/>
            </p:nvSpPr>
            <p:spPr>
              <a:xfrm>
                <a:off x="6938599" y="4328616"/>
                <a:ext cx="494930" cy="369332"/>
              </a:xfrm>
              <a:prstGeom prst="rect">
                <a:avLst/>
              </a:prstGeom>
              <a:blipFill>
                <a:blip r:embed="rId17"/>
                <a:stretch>
                  <a:fillRect b="-1639"/>
                </a:stretch>
              </a:blipFill>
            </p:spPr>
            <p:txBody>
              <a:bodyPr/>
              <a:lstStyle/>
              <a:p>
                <a:r>
                  <a:rPr lang="en-DE">
                    <a:noFill/>
                  </a:rPr>
                  <a:t> </a:t>
                </a:r>
              </a:p>
            </p:txBody>
          </p:sp>
        </mc:Fallback>
      </mc:AlternateContent>
      <p:sp>
        <p:nvSpPr>
          <p:cNvPr id="34" name="TextBox 33">
            <a:extLst>
              <a:ext uri="{FF2B5EF4-FFF2-40B4-BE49-F238E27FC236}">
                <a16:creationId xmlns:a16="http://schemas.microsoft.com/office/drawing/2014/main" id="{E2A13630-6183-3B4F-C1FB-6BADECF938F5}"/>
              </a:ext>
            </a:extLst>
          </p:cNvPr>
          <p:cNvSpPr txBox="1"/>
          <p:nvPr/>
        </p:nvSpPr>
        <p:spPr>
          <a:xfrm>
            <a:off x="8155210" y="2002565"/>
            <a:ext cx="2804654" cy="523220"/>
          </a:xfrm>
          <a:prstGeom prst="rect">
            <a:avLst/>
          </a:prstGeom>
          <a:solidFill>
            <a:schemeClr val="bg1"/>
          </a:solidFill>
        </p:spPr>
        <p:txBody>
          <a:bodyPr wrap="square" rtlCol="0">
            <a:spAutoFit/>
          </a:bodyPr>
          <a:lstStyle/>
          <a:p>
            <a:r>
              <a:rPr lang="en-US" sz="1400" dirty="0">
                <a:solidFill>
                  <a:srgbClr val="0000FF"/>
                </a:solidFill>
              </a:rPr>
              <a:t>Adaption of fluxes at both sides</a:t>
            </a:r>
            <a:br>
              <a:rPr lang="en-US" sz="1400" dirty="0">
                <a:solidFill>
                  <a:srgbClr val="0000FF"/>
                </a:solidFill>
              </a:rPr>
            </a:br>
            <a:r>
              <a:rPr lang="en-US" sz="1400" dirty="0">
                <a:solidFill>
                  <a:srgbClr val="0000FF"/>
                </a:solidFill>
              </a:rPr>
              <a:t>of the first boundary cell layer</a:t>
            </a:r>
            <a:endParaRPr lang="en-DE" sz="1400" dirty="0">
              <a:solidFill>
                <a:srgbClr val="0000FF"/>
              </a:solidFill>
            </a:endParaRPr>
          </a:p>
        </p:txBody>
      </p:sp>
      <p:sp>
        <p:nvSpPr>
          <p:cNvPr id="44" name="Arrow: Right 43">
            <a:extLst>
              <a:ext uri="{FF2B5EF4-FFF2-40B4-BE49-F238E27FC236}">
                <a16:creationId xmlns:a16="http://schemas.microsoft.com/office/drawing/2014/main" id="{07F546AE-FB1A-A68D-BA8C-D8CA8D594714}"/>
              </a:ext>
            </a:extLst>
          </p:cNvPr>
          <p:cNvSpPr/>
          <p:nvPr/>
        </p:nvSpPr>
        <p:spPr>
          <a:xfrm rot="6477475">
            <a:off x="8830200" y="3072069"/>
            <a:ext cx="1182903" cy="208543"/>
          </a:xfrm>
          <a:prstGeom prst="rightArrow">
            <a:avLst/>
          </a:prstGeom>
          <a:solidFill>
            <a:srgbClr val="0000F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DE"/>
          </a:p>
        </p:txBody>
      </p:sp>
      <p:sp>
        <p:nvSpPr>
          <p:cNvPr id="45" name="Arrow: Right 44">
            <a:extLst>
              <a:ext uri="{FF2B5EF4-FFF2-40B4-BE49-F238E27FC236}">
                <a16:creationId xmlns:a16="http://schemas.microsoft.com/office/drawing/2014/main" id="{9BE479E5-0057-350D-5F74-024F2CA502A8}"/>
              </a:ext>
            </a:extLst>
          </p:cNvPr>
          <p:cNvSpPr/>
          <p:nvPr/>
        </p:nvSpPr>
        <p:spPr>
          <a:xfrm rot="11805228">
            <a:off x="7449022" y="1911165"/>
            <a:ext cx="686248" cy="208543"/>
          </a:xfrm>
          <a:prstGeom prst="rightArrow">
            <a:avLst/>
          </a:prstGeom>
          <a:solidFill>
            <a:srgbClr val="0000F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825389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7" grpId="0"/>
      <p:bldP spid="18" grpId="0"/>
      <p:bldP spid="19" grpId="0"/>
      <p:bldP spid="20" grpId="0"/>
      <p:bldP spid="16" grpId="0"/>
      <p:bldP spid="34" grpId="0" animBg="1"/>
      <p:bldP spid="44"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EB54E5D5-B42C-66F3-1054-19C73E4F710D}"/>
              </a:ext>
            </a:extLst>
          </p:cNvPr>
          <p:cNvPicPr>
            <a:picLocks noChangeAspect="1"/>
          </p:cNvPicPr>
          <p:nvPr/>
        </p:nvPicPr>
        <p:blipFill>
          <a:blip r:embed="rId2"/>
          <a:stretch>
            <a:fillRect/>
          </a:stretch>
        </p:blipFill>
        <p:spPr>
          <a:xfrm>
            <a:off x="445841" y="2002565"/>
            <a:ext cx="4621517" cy="2592370"/>
          </a:xfrm>
          <a:prstGeom prst="rect">
            <a:avLst/>
          </a:prstGeom>
        </p:spPr>
      </p:pic>
      <p:sp>
        <p:nvSpPr>
          <p:cNvPr id="2" name="Title 1">
            <a:extLst>
              <a:ext uri="{FF2B5EF4-FFF2-40B4-BE49-F238E27FC236}">
                <a16:creationId xmlns:a16="http://schemas.microsoft.com/office/drawing/2014/main" id="{497890A1-1EE7-80B7-E301-55652C9F9FB3}"/>
              </a:ext>
            </a:extLst>
          </p:cNvPr>
          <p:cNvSpPr>
            <a:spLocks noGrp="1"/>
          </p:cNvSpPr>
          <p:nvPr>
            <p:ph type="title"/>
          </p:nvPr>
        </p:nvSpPr>
        <p:spPr>
          <a:solidFill>
            <a:srgbClr val="FEFEFE"/>
          </a:solidFill>
        </p:spPr>
        <p:txBody>
          <a:bodyPr/>
          <a:lstStyle/>
          <a:p>
            <a:r>
              <a:rPr lang="en-US" dirty="0"/>
              <a:t>For development we have simple test cases</a:t>
            </a:r>
            <a:endParaRPr lang="en-DE" dirty="0"/>
          </a:p>
        </p:txBody>
      </p:sp>
      <p:sp>
        <p:nvSpPr>
          <p:cNvPr id="4" name="Footer Placeholder 3">
            <a:extLst>
              <a:ext uri="{FF2B5EF4-FFF2-40B4-BE49-F238E27FC236}">
                <a16:creationId xmlns:a16="http://schemas.microsoft.com/office/drawing/2014/main" id="{890DF440-67C1-CE02-9DE1-61D8D8151BFB}"/>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5" name="Content Placeholder 4">
            <a:extLst>
              <a:ext uri="{FF2B5EF4-FFF2-40B4-BE49-F238E27FC236}">
                <a16:creationId xmlns:a16="http://schemas.microsoft.com/office/drawing/2014/main" id="{62BF7150-78E1-7927-C86E-F9140D2DD30C}"/>
              </a:ext>
            </a:extLst>
          </p:cNvPr>
          <p:cNvSpPr>
            <a:spLocks noGrp="1"/>
          </p:cNvSpPr>
          <p:nvPr>
            <p:ph sz="quarter" idx="13"/>
          </p:nvPr>
        </p:nvSpPr>
        <p:spPr/>
        <p:txBody>
          <a:bodyPr/>
          <a:lstStyle/>
          <a:p>
            <a:pPr marL="0" indent="0">
              <a:buNone/>
            </a:pPr>
            <a:r>
              <a:rPr lang="en-US" dirty="0"/>
              <a:t>Flat plate</a:t>
            </a:r>
            <a:br>
              <a:rPr lang="en-US" dirty="0"/>
            </a:br>
            <a:br>
              <a:rPr lang="en-US" dirty="0"/>
            </a:br>
            <a:endParaRPr lang="en-DE" dirty="0"/>
          </a:p>
        </p:txBody>
      </p:sp>
      <p:sp>
        <p:nvSpPr>
          <p:cNvPr id="6" name="Content Placeholder 5">
            <a:extLst>
              <a:ext uri="{FF2B5EF4-FFF2-40B4-BE49-F238E27FC236}">
                <a16:creationId xmlns:a16="http://schemas.microsoft.com/office/drawing/2014/main" id="{46327614-B2DF-ECE8-4ABF-F36CB66E0474}"/>
              </a:ext>
            </a:extLst>
          </p:cNvPr>
          <p:cNvSpPr>
            <a:spLocks noGrp="1"/>
          </p:cNvSpPr>
          <p:nvPr>
            <p:ph sz="quarter" idx="14"/>
          </p:nvPr>
        </p:nvSpPr>
        <p:spPr/>
        <p:txBody>
          <a:bodyPr/>
          <a:lstStyle/>
          <a:p>
            <a:pPr marL="0" indent="0">
              <a:buNone/>
            </a:pPr>
            <a:r>
              <a:rPr lang="en-US" dirty="0"/>
              <a:t>Axisymmetric bubble</a:t>
            </a:r>
            <a:endParaRPr lang="en-DE" dirty="0"/>
          </a:p>
        </p:txBody>
      </p:sp>
      <p:pic>
        <p:nvPicPr>
          <p:cNvPr id="16" name="Picture 15" descr="A graph of a number of different types of curves&#10;&#10;Description automatically generated with medium confidence">
            <a:extLst>
              <a:ext uri="{FF2B5EF4-FFF2-40B4-BE49-F238E27FC236}">
                <a16:creationId xmlns:a16="http://schemas.microsoft.com/office/drawing/2014/main" id="{26998072-26CC-0144-7725-CAFE057A71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216" y="3610814"/>
            <a:ext cx="3843529" cy="2887187"/>
          </a:xfrm>
          <a:prstGeom prst="rect">
            <a:avLst/>
          </a:prstGeom>
        </p:spPr>
      </p:pic>
      <p:pic>
        <p:nvPicPr>
          <p:cNvPr id="7" name="Picture 6" descr="A blue and red gradient with a white circle&#10;&#10;Description automatically generated">
            <a:extLst>
              <a:ext uri="{FF2B5EF4-FFF2-40B4-BE49-F238E27FC236}">
                <a16:creationId xmlns:a16="http://schemas.microsoft.com/office/drawing/2014/main" id="{2F1695D1-C3AB-6D71-601B-1F0FC19752C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32" b="15761"/>
          <a:stretch/>
        </p:blipFill>
        <p:spPr>
          <a:xfrm>
            <a:off x="6300209" y="2415966"/>
            <a:ext cx="5576764" cy="1455217"/>
          </a:xfrm>
          <a:prstGeom prst="rect">
            <a:avLst/>
          </a:prstGeom>
        </p:spPr>
      </p:pic>
      <p:pic>
        <p:nvPicPr>
          <p:cNvPr id="9" name="Picture 8" descr="A screenshot of a graph&#10;&#10;Description automatically generated">
            <a:extLst>
              <a:ext uri="{FF2B5EF4-FFF2-40B4-BE49-F238E27FC236}">
                <a16:creationId xmlns:a16="http://schemas.microsoft.com/office/drawing/2014/main" id="{99F07173-2F12-2FDC-CCF9-2F07C3E9977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724" t="25596" b="50949"/>
          <a:stretch/>
        </p:blipFill>
        <p:spPr>
          <a:xfrm>
            <a:off x="6228644" y="4371319"/>
            <a:ext cx="5728001" cy="1382059"/>
          </a:xfrm>
          <a:prstGeom prst="rect">
            <a:avLst/>
          </a:prstGeom>
        </p:spPr>
      </p:pic>
      <p:sp>
        <p:nvSpPr>
          <p:cNvPr id="10" name="TextBox 9">
            <a:extLst>
              <a:ext uri="{FF2B5EF4-FFF2-40B4-BE49-F238E27FC236}">
                <a16:creationId xmlns:a16="http://schemas.microsoft.com/office/drawing/2014/main" id="{92C654E0-4EF0-42CA-E6CD-1D38B0EBC233}"/>
              </a:ext>
            </a:extLst>
          </p:cNvPr>
          <p:cNvSpPr txBox="1"/>
          <p:nvPr/>
        </p:nvSpPr>
        <p:spPr>
          <a:xfrm>
            <a:off x="8574181" y="5685864"/>
            <a:ext cx="1289308" cy="230832"/>
          </a:xfrm>
          <a:prstGeom prst="rect">
            <a:avLst/>
          </a:prstGeom>
          <a:noFill/>
        </p:spPr>
        <p:txBody>
          <a:bodyPr wrap="square" rtlCol="0">
            <a:spAutoFit/>
          </a:bodyPr>
          <a:lstStyle/>
          <a:p>
            <a:r>
              <a:rPr lang="en-US" sz="900" dirty="0"/>
              <a:t>Position on interface</a:t>
            </a:r>
            <a:endParaRPr lang="en-DE" sz="900" dirty="0"/>
          </a:p>
        </p:txBody>
      </p:sp>
      <p:sp>
        <p:nvSpPr>
          <p:cNvPr id="11" name="TextBox 10">
            <a:extLst>
              <a:ext uri="{FF2B5EF4-FFF2-40B4-BE49-F238E27FC236}">
                <a16:creationId xmlns:a16="http://schemas.microsoft.com/office/drawing/2014/main" id="{0FA4717B-BB52-3E6C-AC75-70869C2A27A0}"/>
              </a:ext>
            </a:extLst>
          </p:cNvPr>
          <p:cNvSpPr txBox="1"/>
          <p:nvPr/>
        </p:nvSpPr>
        <p:spPr>
          <a:xfrm rot="16200000">
            <a:off x="5529015" y="4900557"/>
            <a:ext cx="1289308" cy="230832"/>
          </a:xfrm>
          <a:prstGeom prst="rect">
            <a:avLst/>
          </a:prstGeom>
          <a:noFill/>
        </p:spPr>
        <p:txBody>
          <a:bodyPr wrap="square" rtlCol="0">
            <a:spAutoFit/>
          </a:bodyPr>
          <a:lstStyle/>
          <a:p>
            <a:r>
              <a:rPr lang="en-US" sz="900" dirty="0"/>
              <a:t>Sherwood number</a:t>
            </a:r>
            <a:endParaRPr lang="en-DE" sz="900" dirty="0"/>
          </a:p>
        </p:txBody>
      </p:sp>
    </p:spTree>
    <p:extLst>
      <p:ext uri="{BB962C8B-B14F-4D97-AF65-F5344CB8AC3E}">
        <p14:creationId xmlns:p14="http://schemas.microsoft.com/office/powerpoint/2010/main" val="1022268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5400000">
                                      <p:cBhvr>
                                        <p:cTn id="6" dur="2000" fill="hold"/>
                                        <p:tgtEl>
                                          <p:spTgt spid="8"/>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92BF5-A05E-C6C1-5F93-48487511B026}"/>
              </a:ext>
            </a:extLst>
          </p:cNvPr>
          <p:cNvSpPr>
            <a:spLocks noGrp="1"/>
          </p:cNvSpPr>
          <p:nvPr>
            <p:ph type="title"/>
          </p:nvPr>
        </p:nvSpPr>
        <p:spPr/>
        <p:txBody>
          <a:bodyPr/>
          <a:lstStyle/>
          <a:p>
            <a:r>
              <a:rPr lang="en-US" dirty="0"/>
              <a:t>We added extensive evaluation possibilities, e.g.</a:t>
            </a:r>
            <a:endParaRPr lang="en-DE" dirty="0"/>
          </a:p>
        </p:txBody>
      </p:sp>
      <p:sp>
        <p:nvSpPr>
          <p:cNvPr id="4" name="Footer Placeholder 3">
            <a:extLst>
              <a:ext uri="{FF2B5EF4-FFF2-40B4-BE49-F238E27FC236}">
                <a16:creationId xmlns:a16="http://schemas.microsoft.com/office/drawing/2014/main" id="{8DCF4CF8-CE3F-FC3F-80A3-726BF5BD6157}"/>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sp>
        <p:nvSpPr>
          <p:cNvPr id="6" name="Content Placeholder 4">
            <a:extLst>
              <a:ext uri="{FF2B5EF4-FFF2-40B4-BE49-F238E27FC236}">
                <a16:creationId xmlns:a16="http://schemas.microsoft.com/office/drawing/2014/main" id="{D162EB12-530A-86FC-5641-5071327084C9}"/>
              </a:ext>
            </a:extLst>
          </p:cNvPr>
          <p:cNvSpPr txBox="1">
            <a:spLocks/>
          </p:cNvSpPr>
          <p:nvPr/>
        </p:nvSpPr>
        <p:spPr>
          <a:xfrm>
            <a:off x="360362" y="3429000"/>
            <a:ext cx="4761970" cy="1457979"/>
          </a:xfrm>
          <a:prstGeom prst="rect">
            <a:avLst/>
          </a:prstGeom>
          <a:ln>
            <a:noFill/>
          </a:ln>
        </p:spPr>
        <p:txBody>
          <a:bodyPr vert="horz" lIns="0" tIns="0" rIns="0" bIns="0" rtlCol="0">
            <a:normAutofit/>
          </a:bodyPr>
          <a:lstStyle>
            <a:defPPr>
              <a:defRPr lang="de-DE"/>
            </a:defPPr>
            <a:lvl1pPr indent="0">
              <a:lnSpc>
                <a:spcPct val="100000"/>
              </a:lnSpc>
              <a:spcBef>
                <a:spcPts val="1000"/>
              </a:spcBef>
              <a:buFont typeface="Wingdings" panose="05000000000000000000" pitchFamily="2" charset="2"/>
              <a:buNone/>
              <a:defRPr sz="1600" b="1" spc="40" baseline="0"/>
            </a:lvl1pPr>
            <a:lvl2pPr marL="685800" indent="-228600">
              <a:lnSpc>
                <a:spcPct val="100000"/>
              </a:lnSpc>
              <a:spcBef>
                <a:spcPts val="500"/>
              </a:spcBef>
              <a:buFont typeface="Wingdings" panose="05000000000000000000" pitchFamily="2" charset="2"/>
              <a:buChar char="§"/>
              <a:defRPr spc="40" baseline="0"/>
            </a:lvl2pPr>
            <a:lvl3pPr marL="1143000" indent="-228600">
              <a:lnSpc>
                <a:spcPct val="100000"/>
              </a:lnSpc>
              <a:spcBef>
                <a:spcPts val="500"/>
              </a:spcBef>
              <a:buFont typeface="Wingdings" panose="05000000000000000000" pitchFamily="2" charset="2"/>
              <a:buChar char="§"/>
              <a:defRPr spc="40" baseline="0"/>
            </a:lvl3pPr>
            <a:lvl4pPr marL="1600200" indent="-228600">
              <a:lnSpc>
                <a:spcPct val="100000"/>
              </a:lnSpc>
              <a:spcBef>
                <a:spcPts val="500"/>
              </a:spcBef>
              <a:buFont typeface="Wingdings" panose="05000000000000000000" pitchFamily="2" charset="2"/>
              <a:buChar char="§"/>
              <a:defRPr spc="40" baseline="0"/>
            </a:lvl4pPr>
            <a:lvl5pPr marL="2057400" indent="-228600">
              <a:lnSpc>
                <a:spcPct val="100000"/>
              </a:lnSpc>
              <a:spcBef>
                <a:spcPts val="500"/>
              </a:spcBef>
              <a:buFont typeface="Wingdings" panose="05000000000000000000" pitchFamily="2" charset="2"/>
              <a:buChar char="§"/>
              <a:defRPr spc="40" baseline="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Boundary layer thickness</a:t>
            </a:r>
          </a:p>
          <a:p>
            <a:r>
              <a:rPr lang="en-US" b="0" dirty="0"/>
              <a:t>The boundary layer thickness grows slowly, where the flow is adjacent. It is big, where the flow is separated.</a:t>
            </a:r>
            <a:endParaRPr lang="en-DE" b="0" dirty="0"/>
          </a:p>
        </p:txBody>
      </p:sp>
      <p:sp>
        <p:nvSpPr>
          <p:cNvPr id="7" name="Content Placeholder 5">
            <a:extLst>
              <a:ext uri="{FF2B5EF4-FFF2-40B4-BE49-F238E27FC236}">
                <a16:creationId xmlns:a16="http://schemas.microsoft.com/office/drawing/2014/main" id="{2924BCDA-7E65-851D-750F-933AF55AE205}"/>
              </a:ext>
            </a:extLst>
          </p:cNvPr>
          <p:cNvSpPr txBox="1">
            <a:spLocks/>
          </p:cNvSpPr>
          <p:nvPr/>
        </p:nvSpPr>
        <p:spPr>
          <a:xfrm>
            <a:off x="360361" y="1980000"/>
            <a:ext cx="4761969" cy="1389733"/>
          </a:xfrm>
          <a:prstGeom prst="rect">
            <a:avLst/>
          </a:prstGeom>
          <a:ln>
            <a:noFill/>
          </a:ln>
        </p:spPr>
        <p:txBody>
          <a:bodyPr vert="horz" lIns="0" tIns="0" rIns="0" bIns="0" rtlCol="0">
            <a:normAutofit/>
          </a:bodyPr>
          <a:lstStyle>
            <a:defPPr>
              <a:defRPr lang="de-DE"/>
            </a:defPPr>
            <a:lvl1pPr indent="0">
              <a:lnSpc>
                <a:spcPct val="100000"/>
              </a:lnSpc>
              <a:spcBef>
                <a:spcPts val="1000"/>
              </a:spcBef>
              <a:buFont typeface="Wingdings" panose="05000000000000000000" pitchFamily="2" charset="2"/>
              <a:buNone/>
              <a:defRPr sz="1600" b="1" spc="40" baseline="0"/>
            </a:lvl1pPr>
            <a:lvl2pPr marL="685800" indent="-228600">
              <a:lnSpc>
                <a:spcPct val="100000"/>
              </a:lnSpc>
              <a:spcBef>
                <a:spcPts val="500"/>
              </a:spcBef>
              <a:buFont typeface="Wingdings" panose="05000000000000000000" pitchFamily="2" charset="2"/>
              <a:buChar char="§"/>
              <a:defRPr spc="40" baseline="0"/>
            </a:lvl2pPr>
            <a:lvl3pPr marL="1143000" indent="-228600">
              <a:lnSpc>
                <a:spcPct val="100000"/>
              </a:lnSpc>
              <a:spcBef>
                <a:spcPts val="500"/>
              </a:spcBef>
              <a:buFont typeface="Wingdings" panose="05000000000000000000" pitchFamily="2" charset="2"/>
              <a:buChar char="§"/>
              <a:defRPr spc="40" baseline="0"/>
            </a:lvl3pPr>
            <a:lvl4pPr marL="1600200" indent="-228600">
              <a:lnSpc>
                <a:spcPct val="100000"/>
              </a:lnSpc>
              <a:spcBef>
                <a:spcPts val="500"/>
              </a:spcBef>
              <a:buFont typeface="Wingdings" panose="05000000000000000000" pitchFamily="2" charset="2"/>
              <a:buChar char="§"/>
              <a:defRPr spc="40" baseline="0"/>
            </a:lvl4pPr>
            <a:lvl5pPr marL="2057400" indent="-228600">
              <a:lnSpc>
                <a:spcPct val="100000"/>
              </a:lnSpc>
              <a:spcBef>
                <a:spcPts val="500"/>
              </a:spcBef>
              <a:buFont typeface="Wingdings" panose="05000000000000000000" pitchFamily="2" charset="2"/>
              <a:buChar char="§"/>
              <a:defRPr spc="40" baseline="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Concentration</a:t>
            </a:r>
          </a:p>
          <a:p>
            <a:r>
              <a:rPr lang="en-US" b="0" dirty="0"/>
              <a:t>The concentration boundary layer is embedded into the first layer of cells adjacent to the interface over a large portion of the bubble.</a:t>
            </a:r>
            <a:endParaRPr lang="en-DE" b="0" dirty="0"/>
          </a:p>
        </p:txBody>
      </p:sp>
      <p:sp>
        <p:nvSpPr>
          <p:cNvPr id="8" name="Content Placeholder 5">
            <a:extLst>
              <a:ext uri="{FF2B5EF4-FFF2-40B4-BE49-F238E27FC236}">
                <a16:creationId xmlns:a16="http://schemas.microsoft.com/office/drawing/2014/main" id="{482361BE-13DA-3383-0E75-25240A47B84A}"/>
              </a:ext>
            </a:extLst>
          </p:cNvPr>
          <p:cNvSpPr txBox="1">
            <a:spLocks/>
          </p:cNvSpPr>
          <p:nvPr/>
        </p:nvSpPr>
        <p:spPr>
          <a:xfrm>
            <a:off x="360361" y="4923540"/>
            <a:ext cx="4761971" cy="1494540"/>
          </a:xfrm>
          <a:prstGeom prst="rect">
            <a:avLst/>
          </a:prstGeom>
          <a:ln>
            <a:noFill/>
          </a:ln>
        </p:spPr>
        <p:txBody>
          <a:bodyPr vert="horz" lIns="0" tIns="0" rIns="0" bIns="0" rtlCol="0">
            <a:normAutofit fontScale="92500"/>
          </a:bodyPr>
          <a:lstStyle>
            <a:lvl1pPr marL="228600" indent="-228600" algn="l" defTabSz="914400" rtl="0" eaLnBrk="1" latinLnBrk="0" hangingPunct="1">
              <a:lnSpc>
                <a:spcPct val="100000"/>
              </a:lnSpc>
              <a:spcBef>
                <a:spcPts val="1000"/>
              </a:spcBef>
              <a:buFont typeface="Wingdings" panose="05000000000000000000" pitchFamily="2" charset="2"/>
              <a:buChar char="§"/>
              <a:defRPr sz="2000" kern="1200" spc="40" baseline="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
              <a:defRPr sz="1800" kern="1200" spc="4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b="1" dirty="0"/>
              <a:t>Diffusivity coefficient</a:t>
            </a:r>
            <a:br>
              <a:rPr lang="en-US" sz="1600" b="1" dirty="0"/>
            </a:br>
            <a:r>
              <a:rPr lang="en-US" sz="1050" dirty="0"/>
              <a:t>(from inside out: at the interface, the 2</a:t>
            </a:r>
            <a:r>
              <a:rPr lang="en-US" sz="1050" baseline="30000" dirty="0"/>
              <a:t>nd</a:t>
            </a:r>
            <a:r>
              <a:rPr lang="en-US" sz="1050" dirty="0"/>
              <a:t> layer, original)</a:t>
            </a:r>
          </a:p>
          <a:p>
            <a:pPr marL="0" indent="0">
              <a:buNone/>
            </a:pPr>
            <a:r>
              <a:rPr lang="en-US" sz="1600" dirty="0"/>
              <a:t>In the impingement area, the flow at the interface is increased, but decreased at the cell faces between first and second cell layer. Not much correction is needed where the boundary layer thickness is big.</a:t>
            </a:r>
            <a:endParaRPr lang="en-DE" sz="1600" dirty="0"/>
          </a:p>
        </p:txBody>
      </p:sp>
      <p:pic>
        <p:nvPicPr>
          <p:cNvPr id="9" name="Picture 8" descr="A blue and red gradient with a white circle&#10;&#10;Description automatically generated">
            <a:extLst>
              <a:ext uri="{FF2B5EF4-FFF2-40B4-BE49-F238E27FC236}">
                <a16:creationId xmlns:a16="http://schemas.microsoft.com/office/drawing/2014/main" id="{ADEF6DEC-677A-40C3-387B-65D24C7985C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2"/>
          <a:stretch/>
        </p:blipFill>
        <p:spPr>
          <a:xfrm>
            <a:off x="5494867" y="1980000"/>
            <a:ext cx="6336771" cy="1739377"/>
          </a:xfrm>
          <a:prstGeom prst="rect">
            <a:avLst/>
          </a:prstGeom>
        </p:spPr>
      </p:pic>
      <p:pic>
        <p:nvPicPr>
          <p:cNvPr id="16" name="Picture 15" descr="A blue and white background with a white circle&#10;&#10;Description automatically generated">
            <a:extLst>
              <a:ext uri="{FF2B5EF4-FFF2-40B4-BE49-F238E27FC236}">
                <a16:creationId xmlns:a16="http://schemas.microsoft.com/office/drawing/2014/main" id="{B541BC36-171E-00FD-1920-465B25229A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5013" b="15843"/>
          <a:stretch/>
        </p:blipFill>
        <p:spPr>
          <a:xfrm>
            <a:off x="5494866" y="4886979"/>
            <a:ext cx="6336771" cy="1561527"/>
          </a:xfrm>
          <a:prstGeom prst="rect">
            <a:avLst/>
          </a:prstGeom>
        </p:spPr>
      </p:pic>
      <p:pic>
        <p:nvPicPr>
          <p:cNvPr id="18" name="Picture 17" descr="A blue and white background&#10;&#10;Description automatically generated">
            <a:extLst>
              <a:ext uri="{FF2B5EF4-FFF2-40B4-BE49-F238E27FC236}">
                <a16:creationId xmlns:a16="http://schemas.microsoft.com/office/drawing/2014/main" id="{EEDCC231-3442-11E2-A856-E1FE0D81287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679" b="15572"/>
          <a:stretch/>
        </p:blipFill>
        <p:spPr>
          <a:xfrm>
            <a:off x="5494865" y="3429000"/>
            <a:ext cx="6336771" cy="1494540"/>
          </a:xfrm>
          <a:prstGeom prst="rect">
            <a:avLst/>
          </a:prstGeom>
        </p:spPr>
      </p:pic>
    </p:spTree>
    <p:extLst>
      <p:ext uri="{BB962C8B-B14F-4D97-AF65-F5344CB8AC3E}">
        <p14:creationId xmlns:p14="http://schemas.microsoft.com/office/powerpoint/2010/main" val="267143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9BBD7-2925-F3BD-1C8D-675C54D3F612}"/>
              </a:ext>
            </a:extLst>
          </p:cNvPr>
          <p:cNvSpPr>
            <a:spLocks noGrp="1"/>
          </p:cNvSpPr>
          <p:nvPr>
            <p:ph type="title"/>
          </p:nvPr>
        </p:nvSpPr>
        <p:spPr/>
        <p:txBody>
          <a:bodyPr/>
          <a:lstStyle/>
          <a:p>
            <a:r>
              <a:rPr lang="en-US" dirty="0"/>
              <a:t>Wrap-up</a:t>
            </a:r>
            <a:endParaRPr lang="en-DE" dirty="0"/>
          </a:p>
        </p:txBody>
      </p:sp>
      <p:sp>
        <p:nvSpPr>
          <p:cNvPr id="4" name="Footer Placeholder 3">
            <a:extLst>
              <a:ext uri="{FF2B5EF4-FFF2-40B4-BE49-F238E27FC236}">
                <a16:creationId xmlns:a16="http://schemas.microsoft.com/office/drawing/2014/main" id="{EB9FA856-D2C6-413B-BE17-915AA3306751}"/>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
        <p:nvSpPr>
          <p:cNvPr id="6" name="Content Placeholder 5">
            <a:extLst>
              <a:ext uri="{FF2B5EF4-FFF2-40B4-BE49-F238E27FC236}">
                <a16:creationId xmlns:a16="http://schemas.microsoft.com/office/drawing/2014/main" id="{B789E997-1456-64B8-EA29-9E4AECA7AC54}"/>
              </a:ext>
            </a:extLst>
          </p:cNvPr>
          <p:cNvSpPr>
            <a:spLocks noGrp="1"/>
          </p:cNvSpPr>
          <p:nvPr>
            <p:ph sz="quarter" idx="14"/>
          </p:nvPr>
        </p:nvSpPr>
        <p:spPr>
          <a:xfrm>
            <a:off x="3386667" y="1980000"/>
            <a:ext cx="7035800" cy="4500000"/>
          </a:xfrm>
        </p:spPr>
        <p:txBody>
          <a:bodyPr/>
          <a:lstStyle/>
          <a:p>
            <a:r>
              <a:rPr lang="en-US" dirty="0"/>
              <a:t>We provide an Arbitrary </a:t>
            </a:r>
            <a:r>
              <a:rPr lang="en-US" dirty="0" err="1"/>
              <a:t>Lagrangian</a:t>
            </a:r>
            <a:r>
              <a:rPr lang="en-US" dirty="0"/>
              <a:t>/Eulerian Interface Tracking (ALE-IT) framework for </a:t>
            </a:r>
            <a:r>
              <a:rPr lang="en-US" dirty="0" err="1"/>
              <a:t>OpenFOAM</a:t>
            </a:r>
            <a:endParaRPr lang="en-US" dirty="0"/>
          </a:p>
          <a:p>
            <a:r>
              <a:rPr lang="en-US" dirty="0"/>
              <a:t>We implemented our </a:t>
            </a:r>
            <a:r>
              <a:rPr lang="en-US" dirty="0" err="1"/>
              <a:t>Subgrid</a:t>
            </a:r>
            <a:r>
              <a:rPr lang="en-US" dirty="0"/>
              <a:t>-scale model library</a:t>
            </a:r>
          </a:p>
          <a:p>
            <a:pPr lvl="1"/>
            <a:r>
              <a:rPr lang="en-US" dirty="0"/>
              <a:t>Calculate very thin passive scalar boundary layers</a:t>
            </a:r>
          </a:p>
          <a:p>
            <a:pPr lvl="1"/>
            <a:r>
              <a:rPr lang="en-US" dirty="0"/>
              <a:t>Correct diffusive and convective fluxes at the boundary and the faces next to the interface</a:t>
            </a:r>
          </a:p>
          <a:p>
            <a:pPr lvl="2"/>
            <a:r>
              <a:rPr lang="en-US" dirty="0"/>
              <a:t>The fluxes at the interface are increased</a:t>
            </a:r>
          </a:p>
          <a:p>
            <a:pPr lvl="2"/>
            <a:r>
              <a:rPr lang="en-US" dirty="0"/>
              <a:t>The fluxes at the faces next to the interface are decreased</a:t>
            </a:r>
          </a:p>
          <a:p>
            <a:pPr lvl="1"/>
            <a:r>
              <a:rPr lang="en-US" dirty="0" err="1"/>
              <a:t>Visualisation</a:t>
            </a:r>
            <a:r>
              <a:rPr lang="en-US" dirty="0"/>
              <a:t> of </a:t>
            </a:r>
            <a:r>
              <a:rPr lang="en-US" dirty="0" err="1"/>
              <a:t>Subgrid</a:t>
            </a:r>
            <a:r>
              <a:rPr lang="en-US" dirty="0"/>
              <a:t>-scale model internal parameters enables understanding and further developments</a:t>
            </a:r>
          </a:p>
          <a:p>
            <a:r>
              <a:rPr lang="en-US" dirty="0"/>
              <a:t>Publicly available soon</a:t>
            </a:r>
            <a:endParaRPr lang="en-DE" dirty="0"/>
          </a:p>
        </p:txBody>
      </p:sp>
      <p:pic>
        <p:nvPicPr>
          <p:cNvPr id="9" name="Content Placeholder 8" descr="A blue and red gradient&#10;&#10;Description automatically generated">
            <a:extLst>
              <a:ext uri="{FF2B5EF4-FFF2-40B4-BE49-F238E27FC236}">
                <a16:creationId xmlns:a16="http://schemas.microsoft.com/office/drawing/2014/main" id="{C75B0D5B-6781-469E-9B0B-A69364DC6D31}"/>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rot="5400000">
            <a:off x="-848750" y="3535636"/>
            <a:ext cx="4518003" cy="1406730"/>
          </a:xfrm>
        </p:spPr>
      </p:pic>
    </p:spTree>
    <p:extLst>
      <p:ext uri="{BB962C8B-B14F-4D97-AF65-F5344CB8AC3E}">
        <p14:creationId xmlns:p14="http://schemas.microsoft.com/office/powerpoint/2010/main" val="2867995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3AF2F-48A4-88EE-0AE3-C5C04E269275}"/>
              </a:ext>
            </a:extLst>
          </p:cNvPr>
          <p:cNvSpPr>
            <a:spLocks noGrp="1"/>
          </p:cNvSpPr>
          <p:nvPr>
            <p:ph type="title"/>
          </p:nvPr>
        </p:nvSpPr>
        <p:spPr/>
        <p:txBody>
          <a:bodyPr/>
          <a:lstStyle/>
          <a:p>
            <a:r>
              <a:rPr lang="en-US" dirty="0"/>
              <a:t>Further reading</a:t>
            </a:r>
            <a:endParaRPr lang="en-DE" dirty="0"/>
          </a:p>
        </p:txBody>
      </p:sp>
      <p:sp>
        <p:nvSpPr>
          <p:cNvPr id="3" name="Content Placeholder 2">
            <a:extLst>
              <a:ext uri="{FF2B5EF4-FFF2-40B4-BE49-F238E27FC236}">
                <a16:creationId xmlns:a16="http://schemas.microsoft.com/office/drawing/2014/main" id="{793AE74C-3415-3841-1129-E558F46D8704}"/>
              </a:ext>
            </a:extLst>
          </p:cNvPr>
          <p:cNvSpPr>
            <a:spLocks noGrp="1"/>
          </p:cNvSpPr>
          <p:nvPr>
            <p:ph idx="1"/>
          </p:nvPr>
        </p:nvSpPr>
        <p:spPr/>
        <p:txBody>
          <a:bodyPr>
            <a:normAutofit fontScale="77500" lnSpcReduction="20000"/>
          </a:bodyPr>
          <a:lstStyle/>
          <a:p>
            <a:r>
              <a:rPr lang="en-US" dirty="0"/>
              <a:t>This presentation</a:t>
            </a:r>
            <a:br>
              <a:rPr lang="en-US" dirty="0"/>
            </a:br>
            <a:r>
              <a:rPr lang="en-US" dirty="0"/>
              <a:t>DOI: 10.48328/tudatalib-1266.5</a:t>
            </a:r>
          </a:p>
          <a:p>
            <a:r>
              <a:rPr lang="en-US" dirty="0"/>
              <a:t>Preprint</a:t>
            </a:r>
            <a:br>
              <a:rPr lang="en-US" dirty="0"/>
            </a:br>
            <a:r>
              <a:rPr lang="en-US" dirty="0"/>
              <a:t>(currently in preparation)</a:t>
            </a:r>
          </a:p>
          <a:p>
            <a:r>
              <a:rPr lang="en-US" dirty="0"/>
              <a:t>Code repository</a:t>
            </a:r>
            <a:br>
              <a:rPr lang="en-US" dirty="0"/>
            </a:br>
            <a:r>
              <a:rPr lang="en-US" dirty="0"/>
              <a:t>(currently private, going public soon)</a:t>
            </a:r>
            <a:br>
              <a:rPr lang="en-US" dirty="0"/>
            </a:br>
            <a:r>
              <a:rPr lang="en-US" dirty="0">
                <a:hlinkClick r:id="rId2"/>
              </a:rPr>
              <a:t>https://gitlab.com/interface-tracking/</a:t>
            </a:r>
            <a:endParaRPr lang="en-US" dirty="0"/>
          </a:p>
          <a:p>
            <a:endParaRPr lang="en-US" dirty="0"/>
          </a:p>
          <a:p>
            <a:r>
              <a:rPr lang="en-US" dirty="0"/>
              <a:t>Papers</a:t>
            </a:r>
          </a:p>
          <a:p>
            <a:pPr lvl="1"/>
            <a:r>
              <a:rPr lang="en-US" dirty="0"/>
              <a:t>Interface Tracking: Zeljko</a:t>
            </a:r>
          </a:p>
          <a:p>
            <a:pPr lvl="2"/>
            <a:r>
              <a:rPr lang="en-US" dirty="0" err="1">
                <a:effectLst/>
              </a:rPr>
              <a:t>Tuković</a:t>
            </a:r>
            <a:r>
              <a:rPr lang="en-US" dirty="0">
                <a:effectLst/>
              </a:rPr>
              <a:t>, Ž. &amp; </a:t>
            </a:r>
            <a:r>
              <a:rPr lang="en-US" dirty="0" err="1">
                <a:effectLst/>
              </a:rPr>
              <a:t>Jasak</a:t>
            </a:r>
            <a:r>
              <a:rPr lang="en-US" dirty="0">
                <a:effectLst/>
              </a:rPr>
              <a:t>, H. A moving mesh finite volume interface tracking method for surface tension dominated interfacial fluid flow. </a:t>
            </a:r>
            <a:r>
              <a:rPr lang="en-US" i="1" dirty="0">
                <a:effectLst/>
              </a:rPr>
              <a:t>Computers &amp; Fluids</a:t>
            </a:r>
            <a:r>
              <a:rPr lang="en-US" dirty="0">
                <a:effectLst/>
              </a:rPr>
              <a:t> </a:t>
            </a:r>
            <a:r>
              <a:rPr lang="en-US" b="1" dirty="0">
                <a:effectLst/>
              </a:rPr>
              <a:t>55</a:t>
            </a:r>
            <a:r>
              <a:rPr lang="en-US" dirty="0">
                <a:effectLst/>
              </a:rPr>
              <a:t>, 70–84 (2012).</a:t>
            </a:r>
            <a:endParaRPr lang="en-US" dirty="0"/>
          </a:p>
          <a:p>
            <a:pPr lvl="1"/>
            <a:r>
              <a:rPr lang="en-US" dirty="0" err="1"/>
              <a:t>Subgrid</a:t>
            </a:r>
            <a:r>
              <a:rPr lang="en-US" dirty="0"/>
              <a:t>-scale model</a:t>
            </a:r>
          </a:p>
          <a:p>
            <a:pPr lvl="2">
              <a:spcBef>
                <a:spcPts val="0"/>
              </a:spcBef>
            </a:pPr>
            <a:r>
              <a:rPr lang="en-US" dirty="0">
                <a:effectLst/>
              </a:rPr>
              <a:t>Pesci, C., Weiner, A., </a:t>
            </a:r>
            <a:r>
              <a:rPr lang="en-US" dirty="0" err="1">
                <a:effectLst/>
              </a:rPr>
              <a:t>Marschall</a:t>
            </a:r>
            <a:r>
              <a:rPr lang="en-US" dirty="0">
                <a:effectLst/>
              </a:rPr>
              <a:t>, H. &amp; Bothe, D. Computational analysis of single rising bubbles influenced by soluble surfactant. </a:t>
            </a:r>
            <a:r>
              <a:rPr lang="en-US" i="1" dirty="0">
                <a:effectLst/>
              </a:rPr>
              <a:t>J. Fluid Mech.</a:t>
            </a:r>
            <a:r>
              <a:rPr lang="en-US" dirty="0">
                <a:effectLst/>
              </a:rPr>
              <a:t> </a:t>
            </a:r>
            <a:r>
              <a:rPr lang="en-US" b="1" dirty="0">
                <a:effectLst/>
              </a:rPr>
              <a:t>856</a:t>
            </a:r>
            <a:r>
              <a:rPr lang="en-US" dirty="0">
                <a:effectLst/>
              </a:rPr>
              <a:t>, 709–763 (2018).</a:t>
            </a:r>
          </a:p>
          <a:p>
            <a:pPr lvl="2">
              <a:spcBef>
                <a:spcPts val="0"/>
              </a:spcBef>
            </a:pPr>
            <a:r>
              <a:rPr lang="en-US" dirty="0">
                <a:effectLst/>
              </a:rPr>
              <a:t>Weiner, A. &amp; Bothe, D. Advanced </a:t>
            </a:r>
            <a:r>
              <a:rPr lang="en-US" dirty="0" err="1">
                <a:effectLst/>
              </a:rPr>
              <a:t>subgrid</a:t>
            </a:r>
            <a:r>
              <a:rPr lang="en-US" dirty="0">
                <a:effectLst/>
              </a:rPr>
              <a:t>-scale modeling for convection-dominated species transport at fluid interfaces with application to mass transfer from rising bubbles. </a:t>
            </a:r>
            <a:r>
              <a:rPr lang="en-US" i="1" dirty="0">
                <a:effectLst/>
              </a:rPr>
              <a:t>Journal of Computational Physics</a:t>
            </a:r>
            <a:r>
              <a:rPr lang="en-US" dirty="0">
                <a:effectLst/>
              </a:rPr>
              <a:t> </a:t>
            </a:r>
            <a:r>
              <a:rPr lang="en-US" b="1" dirty="0">
                <a:effectLst/>
              </a:rPr>
              <a:t>347</a:t>
            </a:r>
            <a:r>
              <a:rPr lang="en-US" dirty="0">
                <a:effectLst/>
              </a:rPr>
              <a:t>, 261–289 (2017).</a:t>
            </a:r>
            <a:endParaRPr lang="en-US" dirty="0"/>
          </a:p>
          <a:p>
            <a:pPr lvl="1"/>
            <a:r>
              <a:rPr lang="en-US" dirty="0"/>
              <a:t>Surfactant verification cases</a:t>
            </a:r>
          </a:p>
          <a:p>
            <a:pPr lvl="2"/>
            <a:r>
              <a:rPr lang="en-US" dirty="0" err="1">
                <a:effectLst/>
              </a:rPr>
              <a:t>Antritter</a:t>
            </a:r>
            <a:r>
              <a:rPr lang="en-US" dirty="0">
                <a:effectLst/>
              </a:rPr>
              <a:t>, T. Numerical Simulation of Coupled Wetting and Transport Phenomena in Inkjet Printing. (</a:t>
            </a:r>
            <a:r>
              <a:rPr lang="en-US" dirty="0" err="1">
                <a:effectLst/>
              </a:rPr>
              <a:t>Technische</a:t>
            </a:r>
            <a:r>
              <a:rPr lang="en-US" dirty="0">
                <a:effectLst/>
              </a:rPr>
              <a:t> Universität Darmstadt, 2022). doi:</a:t>
            </a:r>
            <a:r>
              <a:rPr lang="en-US" dirty="0">
                <a:effectLst/>
                <a:hlinkClick r:id="rId3">
                  <a:extLst>
                    <a:ext uri="{A12FA001-AC4F-418D-AE19-62706E023703}">
                      <ahyp:hlinkClr xmlns:ahyp="http://schemas.microsoft.com/office/drawing/2018/hyperlinkcolor" val="tx"/>
                    </a:ext>
                  </a:extLst>
                </a:hlinkClick>
              </a:rPr>
              <a:t>10.26083/tuprints-00021326</a:t>
            </a:r>
            <a:r>
              <a:rPr lang="en-US" dirty="0">
                <a:effectLst/>
              </a:rPr>
              <a:t>.</a:t>
            </a:r>
          </a:p>
        </p:txBody>
      </p:sp>
      <p:sp>
        <p:nvSpPr>
          <p:cNvPr id="4" name="Footer Placeholder 3">
            <a:extLst>
              <a:ext uri="{FF2B5EF4-FFF2-40B4-BE49-F238E27FC236}">
                <a16:creationId xmlns:a16="http://schemas.microsoft.com/office/drawing/2014/main" id="{1E00E854-2073-340A-9AFA-26F8DB827A09}"/>
              </a:ext>
            </a:extLst>
          </p:cNvPr>
          <p:cNvSpPr>
            <a:spLocks noGrp="1"/>
          </p:cNvSpPr>
          <p:nvPr>
            <p:ph type="ftr" sz="quarter" idx="15"/>
          </p:nvPr>
        </p:nvSpPr>
        <p:spPr/>
        <p:txBody>
          <a:bodyPr/>
          <a:lstStyle/>
          <a:p>
            <a:r>
              <a:rPr lang="en-US" cap="none" dirty="0"/>
              <a:t>Unstructured ALE-IT comp. framework for incompressible two-phase flows with surfactants</a:t>
            </a:r>
            <a:endParaRPr lang="de-DE" dirty="0"/>
          </a:p>
        </p:txBody>
      </p:sp>
      <p:grpSp>
        <p:nvGrpSpPr>
          <p:cNvPr id="12" name="Group 11">
            <a:extLst>
              <a:ext uri="{FF2B5EF4-FFF2-40B4-BE49-F238E27FC236}">
                <a16:creationId xmlns:a16="http://schemas.microsoft.com/office/drawing/2014/main" id="{9B3CDF22-2D57-65FA-6855-DAD001E5D460}"/>
              </a:ext>
            </a:extLst>
          </p:cNvPr>
          <p:cNvGrpSpPr/>
          <p:nvPr/>
        </p:nvGrpSpPr>
        <p:grpSpPr>
          <a:xfrm>
            <a:off x="5593021" y="1728331"/>
            <a:ext cx="2085479" cy="2266727"/>
            <a:chOff x="204211" y="3983010"/>
            <a:chExt cx="2085479" cy="2266727"/>
          </a:xfrm>
        </p:grpSpPr>
        <p:sp>
          <p:nvSpPr>
            <p:cNvPr id="14" name="TextBox 13">
              <a:extLst>
                <a:ext uri="{FF2B5EF4-FFF2-40B4-BE49-F238E27FC236}">
                  <a16:creationId xmlns:a16="http://schemas.microsoft.com/office/drawing/2014/main" id="{84C3BF25-682C-BC76-8D59-EE691EFE4339}"/>
                </a:ext>
              </a:extLst>
            </p:cNvPr>
            <p:cNvSpPr txBox="1"/>
            <p:nvPr/>
          </p:nvSpPr>
          <p:spPr>
            <a:xfrm>
              <a:off x="204211" y="5880405"/>
              <a:ext cx="2085479" cy="369332"/>
            </a:xfrm>
            <a:prstGeom prst="rect">
              <a:avLst/>
            </a:prstGeom>
            <a:noFill/>
            <a:ln>
              <a:noFill/>
            </a:ln>
          </p:spPr>
          <p:txBody>
            <a:bodyPr wrap="square" rtlCol="0">
              <a:spAutoFit/>
            </a:bodyPr>
            <a:lstStyle/>
            <a:p>
              <a:pPr algn="ctr"/>
              <a:r>
                <a:rPr lang="en-US" dirty="0"/>
                <a:t>This presentation</a:t>
              </a:r>
              <a:endParaRPr lang="en-DE" dirty="0"/>
            </a:p>
          </p:txBody>
        </p:sp>
        <p:pic>
          <p:nvPicPr>
            <p:cNvPr id="15" name="Graphic 14">
              <a:extLst>
                <a:ext uri="{FF2B5EF4-FFF2-40B4-BE49-F238E27FC236}">
                  <a16:creationId xmlns:a16="http://schemas.microsoft.com/office/drawing/2014/main" id="{F5F5ACC9-9FF3-5ECD-01E6-2EDC2D3C1B5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298253" y="3983010"/>
              <a:ext cx="1897395" cy="1897395"/>
            </a:xfrm>
            <a:prstGeom prst="rect">
              <a:avLst/>
            </a:prstGeom>
          </p:spPr>
        </p:pic>
      </p:grpSp>
      <p:grpSp>
        <p:nvGrpSpPr>
          <p:cNvPr id="19" name="Group 18">
            <a:extLst>
              <a:ext uri="{FF2B5EF4-FFF2-40B4-BE49-F238E27FC236}">
                <a16:creationId xmlns:a16="http://schemas.microsoft.com/office/drawing/2014/main" id="{68BB7A01-14C1-2F0B-D973-AE87A0AE4592}"/>
              </a:ext>
            </a:extLst>
          </p:cNvPr>
          <p:cNvGrpSpPr/>
          <p:nvPr/>
        </p:nvGrpSpPr>
        <p:grpSpPr>
          <a:xfrm>
            <a:off x="8046719" y="614220"/>
            <a:ext cx="2828925" cy="3704004"/>
            <a:chOff x="8039099" y="596966"/>
            <a:chExt cx="2828925" cy="3704004"/>
          </a:xfrm>
        </p:grpSpPr>
        <p:pic>
          <p:nvPicPr>
            <p:cNvPr id="17" name="Graphic 16" descr="Present outline">
              <a:extLst>
                <a:ext uri="{FF2B5EF4-FFF2-40B4-BE49-F238E27FC236}">
                  <a16:creationId xmlns:a16="http://schemas.microsoft.com/office/drawing/2014/main" id="{1A7DD46C-9D0B-CD8B-B731-12D70029769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39099" y="596966"/>
              <a:ext cx="2828925" cy="3343209"/>
            </a:xfrm>
            <a:prstGeom prst="rect">
              <a:avLst/>
            </a:prstGeom>
          </p:spPr>
        </p:pic>
        <p:sp>
          <p:nvSpPr>
            <p:cNvPr id="9" name="TextBox 8">
              <a:extLst>
                <a:ext uri="{FF2B5EF4-FFF2-40B4-BE49-F238E27FC236}">
                  <a16:creationId xmlns:a16="http://schemas.microsoft.com/office/drawing/2014/main" id="{0DA8A746-1A78-6256-0998-E9B5B7A1B074}"/>
                </a:ext>
              </a:extLst>
            </p:cNvPr>
            <p:cNvSpPr txBox="1"/>
            <p:nvPr/>
          </p:nvSpPr>
          <p:spPr>
            <a:xfrm>
              <a:off x="8271186" y="3654639"/>
              <a:ext cx="2364750" cy="646331"/>
            </a:xfrm>
            <a:prstGeom prst="rect">
              <a:avLst/>
            </a:prstGeom>
            <a:noFill/>
          </p:spPr>
          <p:txBody>
            <a:bodyPr wrap="none" rtlCol="0">
              <a:spAutoFit/>
            </a:bodyPr>
            <a:lstStyle/>
            <a:p>
              <a:pPr algn="ctr"/>
              <a:r>
                <a:rPr lang="en-US" dirty="0"/>
                <a:t>Code repository is</a:t>
              </a:r>
              <a:br>
                <a:rPr lang="en-US" dirty="0"/>
              </a:br>
              <a:r>
                <a:rPr lang="en-US" dirty="0"/>
                <a:t>coming for Christmas</a:t>
              </a:r>
              <a:endParaRPr lang="en-DE" dirty="0"/>
            </a:p>
          </p:txBody>
        </p:sp>
        <p:pic>
          <p:nvPicPr>
            <p:cNvPr id="18" name="Graphic 17">
              <a:extLst>
                <a:ext uri="{FF2B5EF4-FFF2-40B4-BE49-F238E27FC236}">
                  <a16:creationId xmlns:a16="http://schemas.microsoft.com/office/drawing/2014/main" id="{39504488-B572-8182-D43E-79B43BE699F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504961" y="1711272"/>
              <a:ext cx="1897200" cy="1897200"/>
            </a:xfrm>
            <a:prstGeom prst="rect">
              <a:avLst/>
            </a:prstGeom>
          </p:spPr>
        </p:pic>
      </p:grpSp>
    </p:spTree>
    <p:extLst>
      <p:ext uri="{BB962C8B-B14F-4D97-AF65-F5344CB8AC3E}">
        <p14:creationId xmlns:p14="http://schemas.microsoft.com/office/powerpoint/2010/main" val="3142070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F5918-B379-B1FF-1476-287D633D4D1E}"/>
              </a:ext>
            </a:extLst>
          </p:cNvPr>
          <p:cNvSpPr>
            <a:spLocks noGrp="1"/>
          </p:cNvSpPr>
          <p:nvPr>
            <p:ph type="title"/>
          </p:nvPr>
        </p:nvSpPr>
        <p:spPr/>
        <p:txBody>
          <a:bodyPr/>
          <a:lstStyle/>
          <a:p>
            <a:r>
              <a:rPr lang="en-US" dirty="0"/>
              <a:t>Appendix</a:t>
            </a:r>
            <a:endParaRPr lang="en-DE" dirty="0"/>
          </a:p>
        </p:txBody>
      </p:sp>
      <p:sp>
        <p:nvSpPr>
          <p:cNvPr id="3" name="Text Placeholder 2">
            <a:extLst>
              <a:ext uri="{FF2B5EF4-FFF2-40B4-BE49-F238E27FC236}">
                <a16:creationId xmlns:a16="http://schemas.microsoft.com/office/drawing/2014/main" id="{4FE10AC2-4A38-16A9-482E-D1AF68945F6A}"/>
              </a:ext>
            </a:extLst>
          </p:cNvPr>
          <p:cNvSpPr>
            <a:spLocks noGrp="1"/>
          </p:cNvSpPr>
          <p:nvPr>
            <p:ph type="body" idx="1"/>
          </p:nvPr>
        </p:nvSpPr>
        <p:spPr/>
        <p:txBody>
          <a:bodyPr/>
          <a:lstStyle/>
          <a:p>
            <a:endParaRPr lang="en-DE"/>
          </a:p>
        </p:txBody>
      </p:sp>
      <p:sp>
        <p:nvSpPr>
          <p:cNvPr id="4" name="Footer Placeholder 3">
            <a:extLst>
              <a:ext uri="{FF2B5EF4-FFF2-40B4-BE49-F238E27FC236}">
                <a16:creationId xmlns:a16="http://schemas.microsoft.com/office/drawing/2014/main" id="{83921778-F7D4-5D2B-0716-09A5DD86A663}"/>
              </a:ext>
            </a:extLst>
          </p:cNvPr>
          <p:cNvSpPr>
            <a:spLocks noGrp="1"/>
          </p:cNvSpPr>
          <p:nvPr>
            <p:ph type="ftr" sz="quarter" idx="11"/>
          </p:nvPr>
        </p:nvSpPr>
        <p:spPr/>
        <p:txBody>
          <a:bodyPr/>
          <a:lstStyle/>
          <a:p>
            <a:r>
              <a:rPr lang="en-US" cap="none" dirty="0"/>
              <a:t>Unstructured ALE-IT comp. framework for incompressible two-phase flows with surfactants</a:t>
            </a:r>
            <a:endParaRPr lang="de-DE" dirty="0"/>
          </a:p>
        </p:txBody>
      </p:sp>
    </p:spTree>
    <p:extLst>
      <p:ext uri="{BB962C8B-B14F-4D97-AF65-F5344CB8AC3E}">
        <p14:creationId xmlns:p14="http://schemas.microsoft.com/office/powerpoint/2010/main" val="3532992294"/>
      </p:ext>
    </p:extLst>
  </p:cSld>
  <p:clrMapOvr>
    <a:masterClrMapping/>
  </p:clrMapOvr>
</p:sld>
</file>

<file path=ppt/theme/theme1.xml><?xml version="1.0" encoding="utf-8"?>
<a:theme xmlns:a="http://schemas.openxmlformats.org/drawingml/2006/main" name="Template">
  <a:themeElements>
    <a:clrScheme name="TUDa">
      <a:dk1>
        <a:sysClr val="windowText" lastClr="000000"/>
      </a:dk1>
      <a:lt1>
        <a:sysClr val="window" lastClr="FFFFFF"/>
      </a:lt1>
      <a:dk2>
        <a:srgbClr val="44546A"/>
      </a:dk2>
      <a:lt2>
        <a:srgbClr val="E7E6E6"/>
      </a:lt2>
      <a:accent1>
        <a:srgbClr val="E6001A"/>
      </a:accent1>
      <a:accent2>
        <a:srgbClr val="004E8A"/>
      </a:accent2>
      <a:accent3>
        <a:srgbClr val="009CDA"/>
      </a:accent3>
      <a:accent4>
        <a:srgbClr val="00689D"/>
      </a:accent4>
      <a:accent5>
        <a:srgbClr val="B5B5B5"/>
      </a:accent5>
      <a:accent6>
        <a:srgbClr val="535353"/>
      </a:accent6>
      <a:hlink>
        <a:srgbClr val="243572"/>
      </a:hlink>
      <a:folHlink>
        <a:srgbClr val="611C73"/>
      </a:folHlink>
    </a:clrScheme>
    <a:fontScheme name="TU Darmstadt 2023">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0</TotalTime>
  <Words>1165</Words>
  <Application>Microsoft Office PowerPoint</Application>
  <PresentationFormat>Widescreen</PresentationFormat>
  <Paragraphs>177</Paragraphs>
  <Slides>18</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Arial Black</vt:lpstr>
      <vt:lpstr>Calibri</vt:lpstr>
      <vt:lpstr>Cambria Math</vt:lpstr>
      <vt:lpstr>Verdana</vt:lpstr>
      <vt:lpstr>Wingdings</vt:lpstr>
      <vt:lpstr>Template</vt:lpstr>
      <vt:lpstr>Unstructured Finite-Volume Arbitrary Lagrangian / Eulerian Interface Tracking computational framework for incompressible two-phase flows with surfactants</vt:lpstr>
      <vt:lpstr>Interface-Tracking divides the domain with a sharp interface</vt:lpstr>
      <vt:lpstr>We verify surfactant capabilities</vt:lpstr>
      <vt:lpstr>What is the SGS and why do we need it?</vt:lpstr>
      <vt:lpstr>For development we have simple test cases</vt:lpstr>
      <vt:lpstr>We added extensive evaluation possibilities, e.g.</vt:lpstr>
      <vt:lpstr>Wrap-up</vt:lpstr>
      <vt:lpstr>Further reading</vt:lpstr>
      <vt:lpstr>Appendix</vt:lpstr>
      <vt:lpstr>Flat plate</vt:lpstr>
      <vt:lpstr>Flat plate</vt:lpstr>
      <vt:lpstr>Axisymmetric bubble</vt:lpstr>
      <vt:lpstr>Axisymmetric bubble</vt:lpstr>
      <vt:lpstr>Rotating contaminated droplet</vt:lpstr>
      <vt:lpstr>Rotating contaminated droplet</vt:lpstr>
      <vt:lpstr>Expanding contaminated droplet</vt:lpstr>
      <vt:lpstr>Expanding contaminated droplet</vt:lpstr>
      <vt:lpstr>Surfactant induced Marangoni effect driven bubble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2023-05-22T13:03:01Z</dcterms:created>
  <dcterms:modified xsi:type="dcterms:W3CDTF">2023-11-16T16:37:39Z</dcterms:modified>
</cp:coreProperties>
</file>