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57" r:id="rId3"/>
    <p:sldId id="258" r:id="rId4"/>
    <p:sldId id="259" r:id="rId5"/>
    <p:sldId id="260" r:id="rId6"/>
    <p:sldId id="261" r:id="rId7"/>
    <p:sldId id="263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ohn" initials="J" lastIdx="13" clrIdx="0">
    <p:extLst>
      <p:ext uri="{19B8F6BF-5375-455C-9EA6-DF929625EA0E}">
        <p15:presenceInfo xmlns:p15="http://schemas.microsoft.com/office/powerpoint/2012/main" userId="John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2197" autoAdjust="0"/>
  </p:normalViewPr>
  <p:slideViewPr>
    <p:cSldViewPr snapToGrid="0">
      <p:cViewPr varScale="1">
        <p:scale>
          <a:sx n="119" d="100"/>
          <a:sy n="119" d="100"/>
        </p:scale>
        <p:origin x="84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image" Target="../media/image2.e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wmf"/><Relationship Id="rId1" Type="http://schemas.openxmlformats.org/officeDocument/2006/relationships/image" Target="../media/image6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3.wmf"/><Relationship Id="rId1" Type="http://schemas.openxmlformats.org/officeDocument/2006/relationships/image" Target="../media/image12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78F2FE-E163-48AD-9C6C-490E8F948F03}" type="datetimeFigureOut">
              <a:rPr lang="en-US" smtClean="0"/>
              <a:t>12/9/2022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6B8F5-FE01-4DDB-9B35-5FAFE3794577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11038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78F2FE-E163-48AD-9C6C-490E8F948F03}" type="datetimeFigureOut">
              <a:rPr lang="en-US" smtClean="0"/>
              <a:t>12/9/2022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6B8F5-FE01-4DDB-9B35-5FAFE3794577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9851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78F2FE-E163-48AD-9C6C-490E8F948F03}" type="datetimeFigureOut">
              <a:rPr lang="en-US" smtClean="0"/>
              <a:t>12/9/2022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6B8F5-FE01-4DDB-9B35-5FAFE3794577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4816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78F2FE-E163-48AD-9C6C-490E8F948F03}" type="datetimeFigureOut">
              <a:rPr lang="en-US" smtClean="0"/>
              <a:t>12/9/2022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6B8F5-FE01-4DDB-9B35-5FAFE3794577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3496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78F2FE-E163-48AD-9C6C-490E8F948F03}" type="datetimeFigureOut">
              <a:rPr lang="en-US" smtClean="0"/>
              <a:t>12/9/2022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6B8F5-FE01-4DDB-9B35-5FAFE3794577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27805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78F2FE-E163-48AD-9C6C-490E8F948F03}" type="datetimeFigureOut">
              <a:rPr lang="en-US" smtClean="0"/>
              <a:t>12/9/2022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6B8F5-FE01-4DDB-9B35-5FAFE3794577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92714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78F2FE-E163-48AD-9C6C-490E8F948F03}" type="datetimeFigureOut">
              <a:rPr lang="en-US" smtClean="0"/>
              <a:t>12/9/2022</a:t>
            </a:fld>
            <a:endParaRPr lang="en-US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6B8F5-FE01-4DDB-9B35-5FAFE3794577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66584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78F2FE-E163-48AD-9C6C-490E8F948F03}" type="datetimeFigureOut">
              <a:rPr lang="en-US" smtClean="0"/>
              <a:t>12/9/2022</a:t>
            </a:fld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6B8F5-FE01-4DDB-9B35-5FAFE3794577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58246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78F2FE-E163-48AD-9C6C-490E8F948F03}" type="datetimeFigureOut">
              <a:rPr lang="en-US" smtClean="0"/>
              <a:t>12/9/2022</a:t>
            </a:fld>
            <a:endParaRPr lang="en-US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6B8F5-FE01-4DDB-9B35-5FAFE3794577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5629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78F2FE-E163-48AD-9C6C-490E8F948F03}" type="datetimeFigureOut">
              <a:rPr lang="en-US" smtClean="0"/>
              <a:t>12/9/2022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6B8F5-FE01-4DDB-9B35-5FAFE3794577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2695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78F2FE-E163-48AD-9C6C-490E8F948F03}" type="datetimeFigureOut">
              <a:rPr lang="en-US" smtClean="0"/>
              <a:t>12/9/2022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6B8F5-FE01-4DDB-9B35-5FAFE3794577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16471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78F2FE-E163-48AD-9C6C-490E8F948F03}" type="datetimeFigureOut">
              <a:rPr lang="en-US" smtClean="0"/>
              <a:t>12/9/2022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66B8F5-FE01-4DDB-9B35-5FAFE3794577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07577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dx.doi.org/10.1021/acs.langmuir.0c00043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e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e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1.wmf"/><Relationship Id="rId9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5.tiff"/><Relationship Id="rId7" Type="http://schemas.openxmlformats.org/officeDocument/2006/relationships/image" Target="../media/image3.e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5.bin"/><Relationship Id="rId5" Type="http://schemas.openxmlformats.org/officeDocument/2006/relationships/image" Target="../media/image2.emf"/><Relationship Id="rId4" Type="http://schemas.openxmlformats.org/officeDocument/2006/relationships/oleObject" Target="../embeddings/oleObject4.bin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wmf"/><Relationship Id="rId3" Type="http://schemas.openxmlformats.org/officeDocument/2006/relationships/oleObject" Target="../embeddings/oleObject6.bin"/><Relationship Id="rId7" Type="http://schemas.openxmlformats.org/officeDocument/2006/relationships/oleObject" Target="../embeddings/oleObject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7.wmf"/><Relationship Id="rId5" Type="http://schemas.openxmlformats.org/officeDocument/2006/relationships/oleObject" Target="../embeddings/oleObject7.bin"/><Relationship Id="rId4" Type="http://schemas.openxmlformats.org/officeDocument/2006/relationships/image" Target="../media/image6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tiff"/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tif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wmf"/><Relationship Id="rId3" Type="http://schemas.openxmlformats.org/officeDocument/2006/relationships/oleObject" Target="../embeddings/oleObject9.bin"/><Relationship Id="rId7" Type="http://schemas.openxmlformats.org/officeDocument/2006/relationships/oleObject" Target="../embeddings/oleObject1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3.wmf"/><Relationship Id="rId5" Type="http://schemas.openxmlformats.org/officeDocument/2006/relationships/oleObject" Target="../embeddings/oleObject10.bin"/><Relationship Id="rId4" Type="http://schemas.openxmlformats.org/officeDocument/2006/relationships/image" Target="../media/image12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tiff"/><Relationship Id="rId2" Type="http://schemas.openxmlformats.org/officeDocument/2006/relationships/image" Target="../media/image15.tif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tiff"/><Relationship Id="rId5" Type="http://schemas.openxmlformats.org/officeDocument/2006/relationships/image" Target="../media/image18.tiff"/><Relationship Id="rId4" Type="http://schemas.openxmlformats.org/officeDocument/2006/relationships/image" Target="../media/image17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AF7588F-383C-41EF-A566-35635F4590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Surface-Plasmon- and Green-Light-Induced Polymerization in </a:t>
            </a:r>
            <a:r>
              <a:rPr lang="de-DE" dirty="0" err="1"/>
              <a:t>Mesoporous</a:t>
            </a:r>
            <a:r>
              <a:rPr lang="de-DE" dirty="0"/>
              <a:t> </a:t>
            </a:r>
            <a:r>
              <a:rPr lang="de-DE" dirty="0" err="1"/>
              <a:t>Thin</a:t>
            </a:r>
            <a:r>
              <a:rPr lang="de-DE" dirty="0"/>
              <a:t> Silica Films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5D87CCE-7EBD-435D-89DB-858AC7A63E1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Daniel John, Reza Mohammadi, Nicolas Vogel, and Annette Andrieu-Brunsen</a:t>
            </a:r>
          </a:p>
          <a:p>
            <a:r>
              <a:rPr lang="de-DE" dirty="0">
                <a:hlinkClick r:id="rId2"/>
              </a:rPr>
              <a:t>https://dx.doi.org/10.1021/acs.langmuir.0c00043</a:t>
            </a:r>
            <a:endParaRPr lang="de-DE" dirty="0"/>
          </a:p>
          <a:p>
            <a:r>
              <a:rPr lang="de-DE" dirty="0"/>
              <a:t>Public Data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130683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Objekt 10"/>
          <p:cNvGraphicFramePr>
            <a:graphicFrameLocks noChangeAspect="1"/>
          </p:cNvGraphicFramePr>
          <p:nvPr>
            <p:extLst/>
          </p:nvPr>
        </p:nvGraphicFramePr>
        <p:xfrm>
          <a:off x="7640638" y="-14288"/>
          <a:ext cx="4446587" cy="332422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2" name="Graph" r:id="rId3" imgW="3921480" imgH="2931840" progId="Origin50.Graph">
                  <p:embed/>
                </p:oleObj>
              </mc:Choice>
              <mc:Fallback>
                <p:oleObj name="Graph" r:id="rId3" imgW="3921480" imgH="293184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640638" y="-14288"/>
                        <a:ext cx="4446587" cy="332422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Objekt 16"/>
          <p:cNvGraphicFramePr>
            <a:graphicFrameLocks noChangeAspect="1"/>
          </p:cNvGraphicFramePr>
          <p:nvPr>
            <p:extLst/>
          </p:nvPr>
        </p:nvGraphicFramePr>
        <p:xfrm>
          <a:off x="3302862" y="261262"/>
          <a:ext cx="2379663" cy="1085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3" name="CS ChemDraw Drawing" r:id="rId5" imgW="2380069" imgH="1086213" progId="ChemDraw.Document.6.0">
                  <p:embed/>
                </p:oleObj>
              </mc:Choice>
              <mc:Fallback>
                <p:oleObj name="CS ChemDraw Drawing" r:id="rId5" imgW="2380069" imgH="1086213" progId="ChemDraw.Document.6.0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302862" y="261262"/>
                        <a:ext cx="2379663" cy="10858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Objekt 17"/>
          <p:cNvGraphicFramePr>
            <a:graphicFrameLocks noChangeAspect="1"/>
          </p:cNvGraphicFramePr>
          <p:nvPr>
            <p:extLst/>
          </p:nvPr>
        </p:nvGraphicFramePr>
        <p:xfrm>
          <a:off x="4641850" y="241300"/>
          <a:ext cx="3024188" cy="2432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4" name="CS ChemDraw Drawing" r:id="rId7" imgW="3024957" imgH="2431832" progId="ChemDraw.Document.6.0">
                  <p:embed/>
                </p:oleObj>
              </mc:Choice>
              <mc:Fallback>
                <p:oleObj name="CS ChemDraw Drawing" r:id="rId7" imgW="3024957" imgH="2431832" progId="ChemDraw.Document.6.0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4641850" y="241300"/>
                        <a:ext cx="3024188" cy="24320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" name="Grafik 2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547" y="559618"/>
            <a:ext cx="1924442" cy="2182108"/>
          </a:xfrm>
          <a:prstGeom prst="rect">
            <a:avLst/>
          </a:prstGeom>
        </p:spPr>
      </p:pic>
      <p:sp>
        <p:nvSpPr>
          <p:cNvPr id="23" name="Textfeld 22"/>
          <p:cNvSpPr txBox="1"/>
          <p:nvPr/>
        </p:nvSpPr>
        <p:spPr>
          <a:xfrm>
            <a:off x="2713082" y="2327929"/>
            <a:ext cx="23724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latin typeface="Charter" panose="02000503060000020004" pitchFamily="2" charset="0"/>
              </a:rPr>
              <a:t>Laser </a:t>
            </a:r>
            <a:r>
              <a:rPr lang="de-DE" dirty="0" err="1">
                <a:latin typeface="Charter" panose="02000503060000020004" pitchFamily="2" charset="0"/>
              </a:rPr>
              <a:t>focussed</a:t>
            </a:r>
            <a:r>
              <a:rPr lang="de-DE" dirty="0">
                <a:latin typeface="Charter" panose="02000503060000020004" pitchFamily="2" charset="0"/>
              </a:rPr>
              <a:t> </a:t>
            </a:r>
            <a:r>
              <a:rPr lang="de-DE" dirty="0" err="1">
                <a:latin typeface="Charter" panose="02000503060000020004" pitchFamily="2" charset="0"/>
              </a:rPr>
              <a:t>spot</a:t>
            </a:r>
            <a:endParaRPr lang="en-US" dirty="0">
              <a:latin typeface="Charter" panose="02000503060000020004" pitchFamily="2" charset="0"/>
            </a:endParaRPr>
          </a:p>
        </p:txBody>
      </p:sp>
      <p:sp>
        <p:nvSpPr>
          <p:cNvPr id="24" name="Textfeld 23"/>
          <p:cNvSpPr txBox="1"/>
          <p:nvPr/>
        </p:nvSpPr>
        <p:spPr>
          <a:xfrm>
            <a:off x="2713082" y="2063973"/>
            <a:ext cx="16578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latin typeface="Charter" panose="02000503060000020004" pitchFamily="2" charset="0"/>
              </a:rPr>
              <a:t>5 mm </a:t>
            </a:r>
            <a:r>
              <a:rPr lang="de-DE" dirty="0" err="1">
                <a:latin typeface="Charter" panose="02000503060000020004" pitchFamily="2" charset="0"/>
              </a:rPr>
              <a:t>distance</a:t>
            </a:r>
            <a:endParaRPr lang="en-US" dirty="0">
              <a:latin typeface="Charter" panose="02000503060000020004" pitchFamily="2" charset="0"/>
            </a:endParaRPr>
          </a:p>
        </p:txBody>
      </p:sp>
      <p:sp>
        <p:nvSpPr>
          <p:cNvPr id="25" name="Textfeld 24"/>
          <p:cNvSpPr txBox="1"/>
          <p:nvPr/>
        </p:nvSpPr>
        <p:spPr>
          <a:xfrm>
            <a:off x="2706628" y="1812135"/>
            <a:ext cx="17860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latin typeface="Charter" panose="02000503060000020004" pitchFamily="2" charset="0"/>
              </a:rPr>
              <a:t>10 mm </a:t>
            </a:r>
            <a:r>
              <a:rPr lang="de-DE" dirty="0" err="1">
                <a:latin typeface="Charter" panose="02000503060000020004" pitchFamily="2" charset="0"/>
              </a:rPr>
              <a:t>distance</a:t>
            </a:r>
            <a:endParaRPr lang="en-US" dirty="0">
              <a:latin typeface="Charter" panose="02000503060000020004" pitchFamily="2" charset="0"/>
            </a:endParaRPr>
          </a:p>
        </p:txBody>
      </p:sp>
      <p:cxnSp>
        <p:nvCxnSpPr>
          <p:cNvPr id="9" name="Gerader Verbinder 8"/>
          <p:cNvCxnSpPr>
            <a:endCxn id="25" idx="1"/>
          </p:cNvCxnSpPr>
          <p:nvPr/>
        </p:nvCxnSpPr>
        <p:spPr>
          <a:xfrm>
            <a:off x="2256893" y="1819720"/>
            <a:ext cx="449735" cy="17708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Gerader Verbinder 26"/>
          <p:cNvCxnSpPr>
            <a:endCxn id="24" idx="1"/>
          </p:cNvCxnSpPr>
          <p:nvPr/>
        </p:nvCxnSpPr>
        <p:spPr>
          <a:xfrm>
            <a:off x="2256893" y="2063973"/>
            <a:ext cx="456189" cy="18466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Gerader Verbinder 27"/>
          <p:cNvCxnSpPr/>
          <p:nvPr/>
        </p:nvCxnSpPr>
        <p:spPr>
          <a:xfrm>
            <a:off x="2256893" y="2335677"/>
            <a:ext cx="456189" cy="18466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feld 3"/>
          <p:cNvSpPr txBox="1"/>
          <p:nvPr/>
        </p:nvSpPr>
        <p:spPr>
          <a:xfrm>
            <a:off x="197224" y="1604682"/>
            <a:ext cx="12620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Green </a:t>
            </a:r>
            <a:r>
              <a:rPr lang="de-DE" dirty="0" err="1"/>
              <a:t>laser</a:t>
            </a:r>
            <a:endParaRPr lang="de-DE" dirty="0"/>
          </a:p>
          <a:p>
            <a:pPr algn="ctr"/>
            <a:r>
              <a:rPr lang="de-DE" dirty="0"/>
              <a:t>532 </a:t>
            </a:r>
            <a:r>
              <a:rPr lang="de-DE" dirty="0" err="1"/>
              <a:t>nm</a:t>
            </a:r>
            <a:endParaRPr lang="en-US" dirty="0"/>
          </a:p>
        </p:txBody>
      </p:sp>
      <p:sp>
        <p:nvSpPr>
          <p:cNvPr id="29" name="Abgerundetes Rechteck 28"/>
          <p:cNvSpPr/>
          <p:nvPr/>
        </p:nvSpPr>
        <p:spPr bwMode="auto">
          <a:xfrm>
            <a:off x="9126092" y="720493"/>
            <a:ext cx="504847" cy="1184558"/>
          </a:xfrm>
          <a:prstGeom prst="roundRect">
            <a:avLst/>
          </a:prstGeom>
          <a:solidFill>
            <a:srgbClr val="0070C0">
              <a:alpha val="4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17512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harter" pitchFamily="2" charset="0"/>
              <a:cs typeface="Arial" charset="0"/>
            </a:endParaRPr>
          </a:p>
        </p:txBody>
      </p:sp>
      <p:sp>
        <p:nvSpPr>
          <p:cNvPr id="30" name="Textfeld 29"/>
          <p:cNvSpPr txBox="1"/>
          <p:nvPr/>
        </p:nvSpPr>
        <p:spPr>
          <a:xfrm>
            <a:off x="8446986" y="143939"/>
            <a:ext cx="9749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800" dirty="0"/>
              <a:t>C=O</a:t>
            </a:r>
            <a:endParaRPr lang="en-US" sz="2800" dirty="0"/>
          </a:p>
        </p:txBody>
      </p:sp>
      <p:cxnSp>
        <p:nvCxnSpPr>
          <p:cNvPr id="31" name="Gerader Verbinder 30"/>
          <p:cNvCxnSpPr/>
          <p:nvPr/>
        </p:nvCxnSpPr>
        <p:spPr bwMode="auto">
          <a:xfrm>
            <a:off x="8781900" y="515097"/>
            <a:ext cx="359504" cy="449922"/>
          </a:xfrm>
          <a:prstGeom prst="line">
            <a:avLst/>
          </a:prstGeom>
          <a:solidFill>
            <a:schemeClr val="accent1"/>
          </a:solidFill>
          <a:ln w="635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2" name="Abgerundetes Rechteck 31"/>
          <p:cNvSpPr/>
          <p:nvPr/>
        </p:nvSpPr>
        <p:spPr bwMode="auto">
          <a:xfrm>
            <a:off x="11386834" y="261262"/>
            <a:ext cx="439678" cy="2412088"/>
          </a:xfrm>
          <a:prstGeom prst="roundRect">
            <a:avLst/>
          </a:prstGeom>
          <a:solidFill>
            <a:schemeClr val="bg1">
              <a:alpha val="0"/>
            </a:scheme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17512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harter" pitchFamily="2" charset="0"/>
              <a:cs typeface="Arial" charset="0"/>
            </a:endParaRPr>
          </a:p>
        </p:txBody>
      </p:sp>
      <p:sp>
        <p:nvSpPr>
          <p:cNvPr id="33" name="Textfeld 32"/>
          <p:cNvSpPr txBox="1"/>
          <p:nvPr/>
        </p:nvSpPr>
        <p:spPr>
          <a:xfrm>
            <a:off x="10300212" y="112088"/>
            <a:ext cx="1114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800" dirty="0"/>
              <a:t>Si-O-H</a:t>
            </a:r>
            <a:endParaRPr lang="en-US" sz="2800" dirty="0"/>
          </a:p>
        </p:txBody>
      </p:sp>
      <p:cxnSp>
        <p:nvCxnSpPr>
          <p:cNvPr id="34" name="Gerader Verbinder 33"/>
          <p:cNvCxnSpPr>
            <a:stCxn id="33" idx="2"/>
          </p:cNvCxnSpPr>
          <p:nvPr/>
        </p:nvCxnSpPr>
        <p:spPr bwMode="auto">
          <a:xfrm>
            <a:off x="10857416" y="635308"/>
            <a:ext cx="529418" cy="535124"/>
          </a:xfrm>
          <a:prstGeom prst="line">
            <a:avLst/>
          </a:prstGeom>
          <a:solidFill>
            <a:schemeClr val="accent1"/>
          </a:solidFill>
          <a:ln w="635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0" name="Textfeld 9"/>
          <p:cNvSpPr txBox="1"/>
          <p:nvPr/>
        </p:nvSpPr>
        <p:spPr>
          <a:xfrm>
            <a:off x="337040" y="-19309"/>
            <a:ext cx="46519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800" dirty="0"/>
              <a:t>a)</a:t>
            </a:r>
            <a:endParaRPr lang="en-US" sz="2800" dirty="0"/>
          </a:p>
        </p:txBody>
      </p:sp>
      <p:sp>
        <p:nvSpPr>
          <p:cNvPr id="35" name="Textfeld 34"/>
          <p:cNvSpPr txBox="1"/>
          <p:nvPr/>
        </p:nvSpPr>
        <p:spPr>
          <a:xfrm>
            <a:off x="7482978" y="-18525"/>
            <a:ext cx="4828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800" dirty="0"/>
              <a:t>b)</a:t>
            </a:r>
            <a:endParaRPr lang="en-US" sz="2800" dirty="0"/>
          </a:p>
        </p:txBody>
      </p:sp>
      <p:sp>
        <p:nvSpPr>
          <p:cNvPr id="2" name="Textfeld 1"/>
          <p:cNvSpPr txBox="1"/>
          <p:nvPr/>
        </p:nvSpPr>
        <p:spPr>
          <a:xfrm>
            <a:off x="104858" y="6330462"/>
            <a:ext cx="1859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/>
              <a:t>Figure</a:t>
            </a:r>
            <a:r>
              <a:rPr lang="de-DE" dirty="0"/>
              <a:t> 1 – original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41730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/>
          <p:cNvPicPr preferRelativeResize="0"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9200" y="-14400"/>
            <a:ext cx="4446000" cy="3087169"/>
          </a:xfrm>
          <a:prstGeom prst="rect">
            <a:avLst/>
          </a:prstGeom>
        </p:spPr>
      </p:pic>
      <p:graphicFrame>
        <p:nvGraphicFramePr>
          <p:cNvPr id="17" name="Objekt 16"/>
          <p:cNvGraphicFramePr>
            <a:graphicFrameLocks noChangeAspect="1"/>
          </p:cNvGraphicFramePr>
          <p:nvPr>
            <p:extLst/>
          </p:nvPr>
        </p:nvGraphicFramePr>
        <p:xfrm>
          <a:off x="3302862" y="261262"/>
          <a:ext cx="2379663" cy="1085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7" name="CS ChemDraw Drawing" r:id="rId4" imgW="2380069" imgH="1086213" progId="ChemDraw.Document.6.0">
                  <p:embed/>
                </p:oleObj>
              </mc:Choice>
              <mc:Fallback>
                <p:oleObj name="CS ChemDraw Drawing" r:id="rId4" imgW="2380069" imgH="1086213" progId="ChemDraw.Document.6.0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302862" y="261262"/>
                        <a:ext cx="2379663" cy="10858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Objek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25381184"/>
              </p:ext>
            </p:extLst>
          </p:nvPr>
        </p:nvGraphicFramePr>
        <p:xfrm>
          <a:off x="4641850" y="241300"/>
          <a:ext cx="3024188" cy="2432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8" name="CS ChemDraw Drawing" r:id="rId6" imgW="3024957" imgH="2431832" progId="ChemDraw.Document.6.0">
                  <p:embed/>
                </p:oleObj>
              </mc:Choice>
              <mc:Fallback>
                <p:oleObj name="CS ChemDraw Drawing" r:id="rId6" imgW="3024957" imgH="2431832" progId="ChemDraw.Document.6.0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641850" y="241300"/>
                        <a:ext cx="3024188" cy="24320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" name="Grafik 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547" y="559618"/>
            <a:ext cx="1924442" cy="2182108"/>
          </a:xfrm>
          <a:prstGeom prst="rect">
            <a:avLst/>
          </a:prstGeom>
        </p:spPr>
      </p:pic>
      <p:sp>
        <p:nvSpPr>
          <p:cNvPr id="23" name="Textfeld 22"/>
          <p:cNvSpPr txBox="1"/>
          <p:nvPr/>
        </p:nvSpPr>
        <p:spPr>
          <a:xfrm>
            <a:off x="2713082" y="2327929"/>
            <a:ext cx="23724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latin typeface="Charter" panose="02000503060000020004" pitchFamily="2" charset="0"/>
              </a:rPr>
              <a:t>Laser </a:t>
            </a:r>
            <a:r>
              <a:rPr lang="de-DE" dirty="0" err="1">
                <a:latin typeface="Charter" panose="02000503060000020004" pitchFamily="2" charset="0"/>
              </a:rPr>
              <a:t>focussed</a:t>
            </a:r>
            <a:r>
              <a:rPr lang="de-DE" dirty="0">
                <a:latin typeface="Charter" panose="02000503060000020004" pitchFamily="2" charset="0"/>
              </a:rPr>
              <a:t> </a:t>
            </a:r>
            <a:r>
              <a:rPr lang="de-DE" dirty="0" err="1">
                <a:latin typeface="Charter" panose="02000503060000020004" pitchFamily="2" charset="0"/>
              </a:rPr>
              <a:t>spot</a:t>
            </a:r>
            <a:endParaRPr lang="en-US" dirty="0">
              <a:latin typeface="Charter" panose="02000503060000020004" pitchFamily="2" charset="0"/>
            </a:endParaRPr>
          </a:p>
        </p:txBody>
      </p:sp>
      <p:sp>
        <p:nvSpPr>
          <p:cNvPr id="24" name="Textfeld 23"/>
          <p:cNvSpPr txBox="1"/>
          <p:nvPr/>
        </p:nvSpPr>
        <p:spPr>
          <a:xfrm>
            <a:off x="2713082" y="2063973"/>
            <a:ext cx="16578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latin typeface="Charter" panose="02000503060000020004" pitchFamily="2" charset="0"/>
              </a:rPr>
              <a:t>5 mm </a:t>
            </a:r>
            <a:r>
              <a:rPr lang="de-DE" dirty="0" err="1">
                <a:latin typeface="Charter" panose="02000503060000020004" pitchFamily="2" charset="0"/>
              </a:rPr>
              <a:t>distance</a:t>
            </a:r>
            <a:endParaRPr lang="en-US" dirty="0">
              <a:latin typeface="Charter" panose="02000503060000020004" pitchFamily="2" charset="0"/>
            </a:endParaRPr>
          </a:p>
        </p:txBody>
      </p:sp>
      <p:sp>
        <p:nvSpPr>
          <p:cNvPr id="25" name="Textfeld 24"/>
          <p:cNvSpPr txBox="1"/>
          <p:nvPr/>
        </p:nvSpPr>
        <p:spPr>
          <a:xfrm>
            <a:off x="2706628" y="1812135"/>
            <a:ext cx="17860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latin typeface="Charter" panose="02000503060000020004" pitchFamily="2" charset="0"/>
              </a:rPr>
              <a:t>10 mm </a:t>
            </a:r>
            <a:r>
              <a:rPr lang="de-DE" dirty="0" err="1">
                <a:latin typeface="Charter" panose="02000503060000020004" pitchFamily="2" charset="0"/>
              </a:rPr>
              <a:t>distance</a:t>
            </a:r>
            <a:endParaRPr lang="en-US" dirty="0">
              <a:latin typeface="Charter" panose="02000503060000020004" pitchFamily="2" charset="0"/>
            </a:endParaRPr>
          </a:p>
        </p:txBody>
      </p:sp>
      <p:cxnSp>
        <p:nvCxnSpPr>
          <p:cNvPr id="9" name="Gerader Verbinder 8"/>
          <p:cNvCxnSpPr>
            <a:endCxn id="25" idx="1"/>
          </p:cNvCxnSpPr>
          <p:nvPr/>
        </p:nvCxnSpPr>
        <p:spPr>
          <a:xfrm>
            <a:off x="2256893" y="1819720"/>
            <a:ext cx="449735" cy="17708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Gerader Verbinder 26"/>
          <p:cNvCxnSpPr>
            <a:endCxn id="24" idx="1"/>
          </p:cNvCxnSpPr>
          <p:nvPr/>
        </p:nvCxnSpPr>
        <p:spPr>
          <a:xfrm>
            <a:off x="2256893" y="2063973"/>
            <a:ext cx="456189" cy="18466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Gerader Verbinder 27"/>
          <p:cNvCxnSpPr/>
          <p:nvPr/>
        </p:nvCxnSpPr>
        <p:spPr>
          <a:xfrm>
            <a:off x="2256893" y="2335677"/>
            <a:ext cx="456189" cy="18466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feld 3"/>
          <p:cNvSpPr txBox="1"/>
          <p:nvPr/>
        </p:nvSpPr>
        <p:spPr>
          <a:xfrm>
            <a:off x="197224" y="1604682"/>
            <a:ext cx="12620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Green </a:t>
            </a:r>
            <a:r>
              <a:rPr lang="de-DE" dirty="0" err="1"/>
              <a:t>laser</a:t>
            </a:r>
            <a:endParaRPr lang="de-DE" dirty="0"/>
          </a:p>
          <a:p>
            <a:pPr algn="ctr"/>
            <a:r>
              <a:rPr lang="de-DE" dirty="0"/>
              <a:t>532 </a:t>
            </a:r>
            <a:r>
              <a:rPr lang="de-DE" dirty="0" err="1"/>
              <a:t>nm</a:t>
            </a:r>
            <a:endParaRPr lang="en-US" dirty="0"/>
          </a:p>
        </p:txBody>
      </p:sp>
      <p:sp>
        <p:nvSpPr>
          <p:cNvPr id="29" name="Abgerundetes Rechteck 28"/>
          <p:cNvSpPr/>
          <p:nvPr/>
        </p:nvSpPr>
        <p:spPr bwMode="auto">
          <a:xfrm>
            <a:off x="9244265" y="627577"/>
            <a:ext cx="504847" cy="1184558"/>
          </a:xfrm>
          <a:prstGeom prst="roundRect">
            <a:avLst/>
          </a:prstGeom>
          <a:solidFill>
            <a:srgbClr val="0070C0">
              <a:alpha val="4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17512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harter" pitchFamily="2" charset="0"/>
              <a:cs typeface="Arial" charset="0"/>
            </a:endParaRPr>
          </a:p>
        </p:txBody>
      </p:sp>
      <p:sp>
        <p:nvSpPr>
          <p:cNvPr id="30" name="Textfeld 29"/>
          <p:cNvSpPr txBox="1"/>
          <p:nvPr/>
        </p:nvSpPr>
        <p:spPr>
          <a:xfrm>
            <a:off x="8596826" y="116010"/>
            <a:ext cx="9749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800" dirty="0"/>
              <a:t>C=O</a:t>
            </a:r>
            <a:endParaRPr lang="en-US" sz="2800" dirty="0"/>
          </a:p>
        </p:txBody>
      </p:sp>
      <p:cxnSp>
        <p:nvCxnSpPr>
          <p:cNvPr id="31" name="Gerader Verbinder 30"/>
          <p:cNvCxnSpPr/>
          <p:nvPr/>
        </p:nvCxnSpPr>
        <p:spPr bwMode="auto">
          <a:xfrm>
            <a:off x="8863191" y="527127"/>
            <a:ext cx="320743" cy="276095"/>
          </a:xfrm>
          <a:prstGeom prst="line">
            <a:avLst/>
          </a:prstGeom>
          <a:solidFill>
            <a:schemeClr val="accent1"/>
          </a:solidFill>
          <a:ln w="635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2" name="Abgerundetes Rechteck 31"/>
          <p:cNvSpPr/>
          <p:nvPr/>
        </p:nvSpPr>
        <p:spPr bwMode="auto">
          <a:xfrm>
            <a:off x="11386834" y="261262"/>
            <a:ext cx="439678" cy="2259081"/>
          </a:xfrm>
          <a:prstGeom prst="roundRect">
            <a:avLst/>
          </a:prstGeom>
          <a:solidFill>
            <a:schemeClr val="bg1">
              <a:alpha val="0"/>
            </a:scheme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17512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harter" pitchFamily="2" charset="0"/>
              <a:cs typeface="Arial" charset="0"/>
            </a:endParaRPr>
          </a:p>
        </p:txBody>
      </p:sp>
      <p:sp>
        <p:nvSpPr>
          <p:cNvPr id="33" name="Textfeld 32"/>
          <p:cNvSpPr txBox="1"/>
          <p:nvPr/>
        </p:nvSpPr>
        <p:spPr>
          <a:xfrm>
            <a:off x="10106184" y="173578"/>
            <a:ext cx="1114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800" dirty="0"/>
              <a:t>Si-O-H</a:t>
            </a:r>
            <a:endParaRPr lang="en-US" sz="2800" dirty="0"/>
          </a:p>
        </p:txBody>
      </p:sp>
      <p:cxnSp>
        <p:nvCxnSpPr>
          <p:cNvPr id="34" name="Gerader Verbinder 33"/>
          <p:cNvCxnSpPr>
            <a:stCxn id="33" idx="2"/>
          </p:cNvCxnSpPr>
          <p:nvPr/>
        </p:nvCxnSpPr>
        <p:spPr bwMode="auto">
          <a:xfrm>
            <a:off x="10663388" y="696798"/>
            <a:ext cx="663115" cy="560502"/>
          </a:xfrm>
          <a:prstGeom prst="line">
            <a:avLst/>
          </a:prstGeom>
          <a:solidFill>
            <a:schemeClr val="accent1"/>
          </a:solidFill>
          <a:ln w="635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0" name="Textfeld 9"/>
          <p:cNvSpPr txBox="1"/>
          <p:nvPr/>
        </p:nvSpPr>
        <p:spPr>
          <a:xfrm>
            <a:off x="337040" y="-19309"/>
            <a:ext cx="46519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800" dirty="0"/>
              <a:t>a)</a:t>
            </a:r>
            <a:endParaRPr lang="en-US" sz="2800" dirty="0"/>
          </a:p>
        </p:txBody>
      </p:sp>
      <p:sp>
        <p:nvSpPr>
          <p:cNvPr id="35" name="Textfeld 34"/>
          <p:cNvSpPr txBox="1"/>
          <p:nvPr/>
        </p:nvSpPr>
        <p:spPr>
          <a:xfrm>
            <a:off x="7393777" y="-19309"/>
            <a:ext cx="4828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800" dirty="0"/>
              <a:t>b)</a:t>
            </a:r>
            <a:endParaRPr lang="en-US" sz="2800" dirty="0"/>
          </a:p>
        </p:txBody>
      </p:sp>
      <p:sp>
        <p:nvSpPr>
          <p:cNvPr id="2" name="Textfeld 1"/>
          <p:cNvSpPr txBox="1"/>
          <p:nvPr/>
        </p:nvSpPr>
        <p:spPr>
          <a:xfrm>
            <a:off x="104858" y="6330462"/>
            <a:ext cx="15393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/>
              <a:t>Figure</a:t>
            </a:r>
            <a:r>
              <a:rPr lang="de-DE" dirty="0"/>
              <a:t> 1 – TIFF</a:t>
            </a:r>
          </a:p>
        </p:txBody>
      </p:sp>
    </p:spTree>
    <p:extLst>
      <p:ext uri="{BB962C8B-B14F-4D97-AF65-F5344CB8AC3E}">
        <p14:creationId xmlns:p14="http://schemas.microsoft.com/office/powerpoint/2010/main" val="33247946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kt 1"/>
          <p:cNvGraphicFramePr>
            <a:graphicFrameLocks noChangeAspect="1"/>
          </p:cNvGraphicFramePr>
          <p:nvPr>
            <p:extLst/>
          </p:nvPr>
        </p:nvGraphicFramePr>
        <p:xfrm>
          <a:off x="6149311" y="284475"/>
          <a:ext cx="4092575" cy="2841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4" name="Graph" r:id="rId3" imgW="4092840" imgH="2841840" progId="Origin50.Graph">
                  <p:embed/>
                </p:oleObj>
              </mc:Choice>
              <mc:Fallback>
                <p:oleObj name="Graph" r:id="rId3" imgW="4092840" imgH="284184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149311" y="284475"/>
                        <a:ext cx="4092575" cy="28416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Abgerundetes Rechteck 2"/>
          <p:cNvSpPr/>
          <p:nvPr/>
        </p:nvSpPr>
        <p:spPr>
          <a:xfrm>
            <a:off x="8325864" y="3393473"/>
            <a:ext cx="3871335" cy="2952500"/>
          </a:xfrm>
          <a:prstGeom prst="roundRect">
            <a:avLst/>
          </a:prstGeom>
          <a:solidFill>
            <a:srgbClr val="7FAB16">
              <a:alpha val="20000"/>
            </a:srgb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4" name="Objekt 3"/>
          <p:cNvGraphicFramePr>
            <a:graphicFrameLocks noChangeAspect="1"/>
          </p:cNvGraphicFramePr>
          <p:nvPr>
            <p:extLst/>
          </p:nvPr>
        </p:nvGraphicFramePr>
        <p:xfrm>
          <a:off x="8469727" y="3396126"/>
          <a:ext cx="4046363" cy="2841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5" name="Graph" r:id="rId5" imgW="4131720" imgH="2901600" progId="Origin50.Graph">
                  <p:embed/>
                </p:oleObj>
              </mc:Choice>
              <mc:Fallback>
                <p:oleObj name="Graph" r:id="rId5" imgW="4131720" imgH="29016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8469727" y="3396126"/>
                        <a:ext cx="4046363" cy="28416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Abgerundetes Rechteck 4"/>
          <p:cNvSpPr/>
          <p:nvPr/>
        </p:nvSpPr>
        <p:spPr>
          <a:xfrm>
            <a:off x="8709179" y="610668"/>
            <a:ext cx="188259" cy="2007453"/>
          </a:xfrm>
          <a:prstGeom prst="roundRect">
            <a:avLst/>
          </a:prstGeom>
          <a:solidFill>
            <a:srgbClr val="7FAB16">
              <a:alpha val="50196"/>
            </a:srgb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Abgerundetes Rechteck 5"/>
          <p:cNvSpPr/>
          <p:nvPr/>
        </p:nvSpPr>
        <p:spPr>
          <a:xfrm>
            <a:off x="7565211" y="610668"/>
            <a:ext cx="152399" cy="2007453"/>
          </a:xfrm>
          <a:prstGeom prst="roundRect">
            <a:avLst/>
          </a:prstGeom>
          <a:solidFill>
            <a:srgbClr val="2F5597">
              <a:alpha val="50196"/>
            </a:srgb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Abgerundetes Rechteck 6"/>
          <p:cNvSpPr/>
          <p:nvPr/>
        </p:nvSpPr>
        <p:spPr>
          <a:xfrm>
            <a:off x="7182785" y="610667"/>
            <a:ext cx="179294" cy="2007453"/>
          </a:xfrm>
          <a:prstGeom prst="roundRect">
            <a:avLst/>
          </a:prstGeom>
          <a:solidFill>
            <a:schemeClr val="tx1">
              <a:lumMod val="75000"/>
              <a:lumOff val="25000"/>
              <a:alpha val="40000"/>
            </a:scheme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Abgerundetes Rechteck 7"/>
          <p:cNvSpPr/>
          <p:nvPr/>
        </p:nvSpPr>
        <p:spPr>
          <a:xfrm>
            <a:off x="4280400" y="3366000"/>
            <a:ext cx="3915199" cy="2952499"/>
          </a:xfrm>
          <a:prstGeom prst="roundRect">
            <a:avLst/>
          </a:prstGeom>
          <a:solidFill>
            <a:srgbClr val="2F5597">
              <a:alpha val="20000"/>
            </a:srgb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Gerade Verbindung mit Pfeil 8"/>
          <p:cNvCxnSpPr/>
          <p:nvPr/>
        </p:nvCxnSpPr>
        <p:spPr>
          <a:xfrm>
            <a:off x="7283099" y="283148"/>
            <a:ext cx="0" cy="324867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feld 9"/>
          <p:cNvSpPr txBox="1"/>
          <p:nvPr/>
        </p:nvSpPr>
        <p:spPr>
          <a:xfrm>
            <a:off x="6100192" y="-285329"/>
            <a:ext cx="21681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err="1"/>
              <a:t>Threshold</a:t>
            </a:r>
            <a:r>
              <a:rPr lang="de-DE" dirty="0"/>
              <a:t> power not </a:t>
            </a:r>
            <a:r>
              <a:rPr lang="de-DE" dirty="0" err="1"/>
              <a:t>overcome</a:t>
            </a:r>
            <a:endParaRPr lang="en-US" dirty="0"/>
          </a:p>
        </p:txBody>
      </p:sp>
      <p:sp>
        <p:nvSpPr>
          <p:cNvPr id="11" name="Textfeld 10"/>
          <p:cNvSpPr txBox="1"/>
          <p:nvPr/>
        </p:nvSpPr>
        <p:spPr>
          <a:xfrm>
            <a:off x="5855721" y="6185"/>
            <a:ext cx="46519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800" dirty="0"/>
              <a:t>a)</a:t>
            </a:r>
            <a:endParaRPr lang="en-US" sz="2800" dirty="0"/>
          </a:p>
        </p:txBody>
      </p:sp>
      <p:sp>
        <p:nvSpPr>
          <p:cNvPr id="12" name="Textfeld 11"/>
          <p:cNvSpPr txBox="1"/>
          <p:nvPr/>
        </p:nvSpPr>
        <p:spPr>
          <a:xfrm>
            <a:off x="3962305" y="3116509"/>
            <a:ext cx="4828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800" dirty="0"/>
              <a:t>b)</a:t>
            </a:r>
            <a:endParaRPr lang="en-US" sz="2800" dirty="0"/>
          </a:p>
        </p:txBody>
      </p:sp>
      <p:sp>
        <p:nvSpPr>
          <p:cNvPr id="13" name="Textfeld 12"/>
          <p:cNvSpPr txBox="1"/>
          <p:nvPr/>
        </p:nvSpPr>
        <p:spPr>
          <a:xfrm>
            <a:off x="8093711" y="3122205"/>
            <a:ext cx="44595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800" dirty="0"/>
              <a:t>c)</a:t>
            </a:r>
            <a:endParaRPr lang="en-US" sz="2800" dirty="0"/>
          </a:p>
        </p:txBody>
      </p:sp>
      <p:graphicFrame>
        <p:nvGraphicFramePr>
          <p:cNvPr id="14" name="Objekt 13"/>
          <p:cNvGraphicFramePr>
            <a:graphicFrameLocks noChangeAspect="1"/>
          </p:cNvGraphicFramePr>
          <p:nvPr>
            <p:extLst/>
          </p:nvPr>
        </p:nvGraphicFramePr>
        <p:xfrm>
          <a:off x="4377600" y="3394800"/>
          <a:ext cx="4092575" cy="2841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6" name="Graph" r:id="rId7" imgW="4092840" imgH="2841840" progId="Origin50.Graph">
                  <p:embed/>
                </p:oleObj>
              </mc:Choice>
              <mc:Fallback>
                <p:oleObj name="Graph" r:id="rId7" imgW="4092840" imgH="284184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4377600" y="3394800"/>
                        <a:ext cx="4092575" cy="28416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Textfeld 14"/>
          <p:cNvSpPr txBox="1"/>
          <p:nvPr/>
        </p:nvSpPr>
        <p:spPr>
          <a:xfrm>
            <a:off x="6119120" y="3720993"/>
            <a:ext cx="9188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srgbClr val="002060"/>
                </a:solidFill>
              </a:rPr>
              <a:t>0.3 mW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10127140" y="3720993"/>
            <a:ext cx="10358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schemeClr val="accent6">
                    <a:lumMod val="50000"/>
                  </a:schemeClr>
                </a:solidFill>
              </a:rPr>
              <a:t>18.4 mW</a:t>
            </a: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7" name="Textfeld 16"/>
          <p:cNvSpPr txBox="1"/>
          <p:nvPr/>
        </p:nvSpPr>
        <p:spPr>
          <a:xfrm>
            <a:off x="114300" y="283148"/>
            <a:ext cx="18904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/>
              <a:t>Figure</a:t>
            </a:r>
            <a:r>
              <a:rPr lang="de-DE" dirty="0"/>
              <a:t> 2 – Original</a:t>
            </a:r>
          </a:p>
        </p:txBody>
      </p:sp>
    </p:spTree>
    <p:extLst>
      <p:ext uri="{BB962C8B-B14F-4D97-AF65-F5344CB8AC3E}">
        <p14:creationId xmlns:p14="http://schemas.microsoft.com/office/powerpoint/2010/main" val="23044473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Grafik 19"/>
          <p:cNvPicPr preferRelativeResize="0"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8331" y="3488400"/>
            <a:ext cx="4046400" cy="2840400"/>
          </a:xfrm>
          <a:prstGeom prst="rect">
            <a:avLst/>
          </a:prstGeom>
        </p:spPr>
      </p:pic>
      <p:pic>
        <p:nvPicPr>
          <p:cNvPr id="19" name="Grafik 18"/>
          <p:cNvPicPr preferRelativeResize="0"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5422" y="3488268"/>
            <a:ext cx="4093200" cy="2840400"/>
          </a:xfrm>
          <a:prstGeom prst="rect">
            <a:avLst/>
          </a:prstGeom>
        </p:spPr>
      </p:pic>
      <p:pic>
        <p:nvPicPr>
          <p:cNvPr id="18" name="Grafik 17"/>
          <p:cNvPicPr preferRelativeResize="0">
            <a:picLocks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2034" y="400855"/>
            <a:ext cx="4093200" cy="2840400"/>
          </a:xfrm>
          <a:prstGeom prst="rect">
            <a:avLst/>
          </a:prstGeom>
        </p:spPr>
      </p:pic>
      <p:sp>
        <p:nvSpPr>
          <p:cNvPr id="3" name="Abgerundetes Rechteck 2"/>
          <p:cNvSpPr/>
          <p:nvPr/>
        </p:nvSpPr>
        <p:spPr>
          <a:xfrm>
            <a:off x="8325864" y="3393473"/>
            <a:ext cx="3871335" cy="2952500"/>
          </a:xfrm>
          <a:prstGeom prst="roundRect">
            <a:avLst/>
          </a:prstGeom>
          <a:solidFill>
            <a:srgbClr val="7FAB16">
              <a:alpha val="20000"/>
            </a:srgb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Abgerundetes Rechteck 4"/>
          <p:cNvSpPr/>
          <p:nvPr/>
        </p:nvSpPr>
        <p:spPr>
          <a:xfrm>
            <a:off x="8195599" y="647868"/>
            <a:ext cx="186010" cy="1970253"/>
          </a:xfrm>
          <a:prstGeom prst="roundRect">
            <a:avLst/>
          </a:prstGeom>
          <a:solidFill>
            <a:srgbClr val="7FAB16">
              <a:alpha val="50196"/>
            </a:srgb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Abgerundetes Rechteck 5"/>
          <p:cNvSpPr/>
          <p:nvPr/>
        </p:nvSpPr>
        <p:spPr>
          <a:xfrm>
            <a:off x="7431383" y="647868"/>
            <a:ext cx="157009" cy="1970253"/>
          </a:xfrm>
          <a:prstGeom prst="roundRect">
            <a:avLst/>
          </a:prstGeom>
          <a:solidFill>
            <a:srgbClr val="2F5597">
              <a:alpha val="50196"/>
            </a:srgb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Abgerundetes Rechteck 6"/>
          <p:cNvSpPr/>
          <p:nvPr/>
        </p:nvSpPr>
        <p:spPr>
          <a:xfrm>
            <a:off x="7162800" y="647868"/>
            <a:ext cx="199279" cy="1970252"/>
          </a:xfrm>
          <a:prstGeom prst="roundRect">
            <a:avLst/>
          </a:prstGeom>
          <a:solidFill>
            <a:schemeClr val="tx1">
              <a:lumMod val="75000"/>
              <a:lumOff val="25000"/>
              <a:alpha val="40000"/>
            </a:scheme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Abgerundetes Rechteck 7"/>
          <p:cNvSpPr/>
          <p:nvPr/>
        </p:nvSpPr>
        <p:spPr>
          <a:xfrm>
            <a:off x="4280400" y="3366000"/>
            <a:ext cx="3915199" cy="2952499"/>
          </a:xfrm>
          <a:prstGeom prst="roundRect">
            <a:avLst/>
          </a:prstGeom>
          <a:solidFill>
            <a:srgbClr val="2F5597">
              <a:alpha val="20000"/>
            </a:srgb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Gerade Verbindung mit Pfeil 8"/>
          <p:cNvCxnSpPr/>
          <p:nvPr/>
        </p:nvCxnSpPr>
        <p:spPr>
          <a:xfrm>
            <a:off x="7283099" y="283148"/>
            <a:ext cx="0" cy="324867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feld 9"/>
          <p:cNvSpPr txBox="1"/>
          <p:nvPr/>
        </p:nvSpPr>
        <p:spPr>
          <a:xfrm>
            <a:off x="6100192" y="-285329"/>
            <a:ext cx="21681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err="1"/>
              <a:t>Threshold</a:t>
            </a:r>
            <a:r>
              <a:rPr lang="de-DE" dirty="0"/>
              <a:t> power not </a:t>
            </a:r>
            <a:r>
              <a:rPr lang="de-DE" dirty="0" err="1"/>
              <a:t>overcome</a:t>
            </a:r>
            <a:endParaRPr lang="en-US" dirty="0"/>
          </a:p>
        </p:txBody>
      </p:sp>
      <p:sp>
        <p:nvSpPr>
          <p:cNvPr id="11" name="Textfeld 10"/>
          <p:cNvSpPr txBox="1"/>
          <p:nvPr/>
        </p:nvSpPr>
        <p:spPr>
          <a:xfrm>
            <a:off x="5855721" y="6185"/>
            <a:ext cx="46519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800" dirty="0"/>
              <a:t>a)</a:t>
            </a:r>
            <a:endParaRPr lang="en-US" sz="2800" dirty="0"/>
          </a:p>
        </p:txBody>
      </p:sp>
      <p:sp>
        <p:nvSpPr>
          <p:cNvPr id="12" name="Textfeld 11"/>
          <p:cNvSpPr txBox="1"/>
          <p:nvPr/>
        </p:nvSpPr>
        <p:spPr>
          <a:xfrm>
            <a:off x="3962305" y="3116509"/>
            <a:ext cx="4828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800" dirty="0"/>
              <a:t>b)</a:t>
            </a:r>
            <a:endParaRPr lang="en-US" sz="2800" dirty="0"/>
          </a:p>
        </p:txBody>
      </p:sp>
      <p:sp>
        <p:nvSpPr>
          <p:cNvPr id="13" name="Textfeld 12"/>
          <p:cNvSpPr txBox="1"/>
          <p:nvPr/>
        </p:nvSpPr>
        <p:spPr>
          <a:xfrm>
            <a:off x="8093711" y="3122205"/>
            <a:ext cx="44595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800" dirty="0"/>
              <a:t>c)</a:t>
            </a:r>
            <a:endParaRPr lang="en-US" sz="2800" dirty="0"/>
          </a:p>
        </p:txBody>
      </p:sp>
      <p:sp>
        <p:nvSpPr>
          <p:cNvPr id="15" name="Textfeld 14"/>
          <p:cNvSpPr txBox="1"/>
          <p:nvPr/>
        </p:nvSpPr>
        <p:spPr>
          <a:xfrm>
            <a:off x="6119120" y="3720993"/>
            <a:ext cx="9188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srgbClr val="002060"/>
                </a:solidFill>
              </a:rPr>
              <a:t>0.3 mW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10127140" y="3720993"/>
            <a:ext cx="10358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schemeClr val="accent6">
                    <a:lumMod val="50000"/>
                  </a:schemeClr>
                </a:solidFill>
              </a:rPr>
              <a:t>18.4 mW</a:t>
            </a: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7" name="Textfeld 16"/>
          <p:cNvSpPr txBox="1"/>
          <p:nvPr/>
        </p:nvSpPr>
        <p:spPr>
          <a:xfrm>
            <a:off x="114300" y="283148"/>
            <a:ext cx="15393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/>
              <a:t>Figure</a:t>
            </a:r>
            <a:r>
              <a:rPr lang="de-DE" dirty="0"/>
              <a:t> 2 – TIFF</a:t>
            </a:r>
          </a:p>
        </p:txBody>
      </p:sp>
    </p:spTree>
    <p:extLst>
      <p:ext uri="{BB962C8B-B14F-4D97-AF65-F5344CB8AC3E}">
        <p14:creationId xmlns:p14="http://schemas.microsoft.com/office/powerpoint/2010/main" val="5410957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0" y="0"/>
            <a:ext cx="1219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Figure 4: </a:t>
            </a:r>
            <a:r>
              <a:rPr lang="de-DE" dirty="0" err="1"/>
              <a:t>Polymerizations</a:t>
            </a:r>
            <a:r>
              <a:rPr lang="de-DE" dirty="0"/>
              <a:t> at </a:t>
            </a:r>
            <a:r>
              <a:rPr lang="de-DE" dirty="0" err="1"/>
              <a:t>plasmon</a:t>
            </a:r>
            <a:r>
              <a:rPr lang="de-DE" dirty="0"/>
              <a:t> </a:t>
            </a:r>
            <a:r>
              <a:rPr lang="de-DE" dirty="0" err="1"/>
              <a:t>beginning</a:t>
            </a:r>
            <a:endParaRPr lang="de-DE" dirty="0"/>
          </a:p>
        </p:txBody>
      </p:sp>
      <p:graphicFrame>
        <p:nvGraphicFramePr>
          <p:cNvPr id="7" name="Objekt 6"/>
          <p:cNvGraphicFramePr>
            <a:graphicFrameLocks noChangeAspect="1"/>
          </p:cNvGraphicFramePr>
          <p:nvPr>
            <p:extLst/>
          </p:nvPr>
        </p:nvGraphicFramePr>
        <p:xfrm>
          <a:off x="7460825" y="1826844"/>
          <a:ext cx="4092575" cy="2841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49" name="Graph" r:id="rId3" imgW="4092840" imgH="2841840" progId="Origin50.Graph">
                  <p:embed/>
                </p:oleObj>
              </mc:Choice>
              <mc:Fallback>
                <p:oleObj name="Graph" r:id="rId3" imgW="4092840" imgH="284184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460825" y="1826844"/>
                        <a:ext cx="4092575" cy="28416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feld 7"/>
          <p:cNvSpPr txBox="1"/>
          <p:nvPr/>
        </p:nvSpPr>
        <p:spPr>
          <a:xfrm>
            <a:off x="26335" y="1826843"/>
            <a:ext cx="46519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800" dirty="0"/>
              <a:t>a)</a:t>
            </a:r>
            <a:endParaRPr lang="en-US" sz="2800" dirty="0"/>
          </a:p>
        </p:txBody>
      </p:sp>
      <p:sp>
        <p:nvSpPr>
          <p:cNvPr id="9" name="Textfeld 8"/>
          <p:cNvSpPr txBox="1"/>
          <p:nvPr/>
        </p:nvSpPr>
        <p:spPr>
          <a:xfrm>
            <a:off x="3734764" y="1830545"/>
            <a:ext cx="4828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800" dirty="0"/>
              <a:t>b)</a:t>
            </a:r>
            <a:endParaRPr lang="en-US" sz="2800" dirty="0"/>
          </a:p>
        </p:txBody>
      </p:sp>
      <p:sp>
        <p:nvSpPr>
          <p:cNvPr id="10" name="Textfeld 9"/>
          <p:cNvSpPr txBox="1"/>
          <p:nvPr/>
        </p:nvSpPr>
        <p:spPr>
          <a:xfrm>
            <a:off x="7568272" y="1826843"/>
            <a:ext cx="44595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800" dirty="0"/>
              <a:t>c)</a:t>
            </a:r>
            <a:endParaRPr lang="en-US" sz="2800" dirty="0"/>
          </a:p>
        </p:txBody>
      </p:sp>
      <p:graphicFrame>
        <p:nvGraphicFramePr>
          <p:cNvPr id="11" name="Objekt 10"/>
          <p:cNvGraphicFramePr>
            <a:graphicFrameLocks noChangeAspect="1"/>
          </p:cNvGraphicFramePr>
          <p:nvPr>
            <p:extLst/>
          </p:nvPr>
        </p:nvGraphicFramePr>
        <p:xfrm>
          <a:off x="-20638" y="1827213"/>
          <a:ext cx="4092576" cy="2841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50" name="Graph" r:id="rId5" imgW="4092840" imgH="2841840" progId="Origin50.Graph">
                  <p:embed/>
                </p:oleObj>
              </mc:Choice>
              <mc:Fallback>
                <p:oleObj name="Graph" r:id="rId5" imgW="4092840" imgH="284184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-20638" y="1827213"/>
                        <a:ext cx="4092576" cy="28416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kt 11"/>
          <p:cNvGraphicFramePr>
            <a:graphicFrameLocks noChangeAspect="1"/>
          </p:cNvGraphicFramePr>
          <p:nvPr>
            <p:extLst/>
          </p:nvPr>
        </p:nvGraphicFramePr>
        <p:xfrm>
          <a:off x="3827224" y="1820953"/>
          <a:ext cx="4093200" cy="284205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51" name="Graph" r:id="rId7" imgW="4092840" imgH="2841840" progId="Origin50.Graph">
                  <p:embed/>
                </p:oleObj>
              </mc:Choice>
              <mc:Fallback>
                <p:oleObj name="Graph" r:id="rId7" imgW="4092840" imgH="284184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3827224" y="1820953"/>
                        <a:ext cx="4093200" cy="284205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0721353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Grafik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6800" y="1828800"/>
            <a:ext cx="3761903" cy="2808000"/>
          </a:xfrm>
          <a:prstGeom prst="rect">
            <a:avLst/>
          </a:prstGeom>
        </p:spPr>
      </p:pic>
      <p:pic>
        <p:nvPicPr>
          <p:cNvPr id="12" name="Grafik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1600" y="1828800"/>
            <a:ext cx="3792394" cy="2844000"/>
          </a:xfrm>
          <a:prstGeom prst="rect">
            <a:avLst/>
          </a:prstGeom>
        </p:spPr>
      </p:pic>
      <p:pic>
        <p:nvPicPr>
          <p:cNvPr id="11" name="Grafik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2938" y="1830600"/>
            <a:ext cx="3793320" cy="2840400"/>
          </a:xfrm>
          <a:prstGeom prst="rect">
            <a:avLst/>
          </a:prstGeom>
        </p:spPr>
      </p:pic>
      <p:sp>
        <p:nvSpPr>
          <p:cNvPr id="2" name="Textfeld 1"/>
          <p:cNvSpPr txBox="1"/>
          <p:nvPr/>
        </p:nvSpPr>
        <p:spPr>
          <a:xfrm>
            <a:off x="0" y="0"/>
            <a:ext cx="1219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Figure 4: </a:t>
            </a:r>
            <a:r>
              <a:rPr lang="de-DE" dirty="0" err="1"/>
              <a:t>Polymerizations</a:t>
            </a:r>
            <a:r>
              <a:rPr lang="de-DE" dirty="0"/>
              <a:t> at </a:t>
            </a:r>
            <a:r>
              <a:rPr lang="de-DE" dirty="0" err="1"/>
              <a:t>plasmon</a:t>
            </a:r>
            <a:r>
              <a:rPr lang="de-DE" dirty="0"/>
              <a:t> </a:t>
            </a:r>
            <a:r>
              <a:rPr lang="de-DE" dirty="0" err="1"/>
              <a:t>beginning</a:t>
            </a:r>
            <a:r>
              <a:rPr lang="de-DE" dirty="0"/>
              <a:t> – TIFF + SEM – Figure 4 a </a:t>
            </a:r>
            <a:r>
              <a:rPr lang="de-DE" dirty="0" err="1"/>
              <a:t>refit</a:t>
            </a:r>
            <a:r>
              <a:rPr lang="de-DE" dirty="0"/>
              <a:t>, Figure 4 b </a:t>
            </a:r>
            <a:r>
              <a:rPr lang="de-DE" dirty="0" err="1"/>
              <a:t>suited</a:t>
            </a:r>
            <a:endParaRPr lang="de-DE" dirty="0"/>
          </a:p>
        </p:txBody>
      </p:sp>
      <p:sp>
        <p:nvSpPr>
          <p:cNvPr id="8" name="Textfeld 7"/>
          <p:cNvSpPr txBox="1"/>
          <p:nvPr/>
        </p:nvSpPr>
        <p:spPr>
          <a:xfrm>
            <a:off x="26335" y="1826843"/>
            <a:ext cx="46519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800" dirty="0"/>
              <a:t>a)</a:t>
            </a:r>
            <a:endParaRPr lang="en-US" sz="2800" dirty="0"/>
          </a:p>
        </p:txBody>
      </p:sp>
      <p:sp>
        <p:nvSpPr>
          <p:cNvPr id="9" name="Textfeld 8"/>
          <p:cNvSpPr txBox="1"/>
          <p:nvPr/>
        </p:nvSpPr>
        <p:spPr>
          <a:xfrm>
            <a:off x="3734764" y="1830545"/>
            <a:ext cx="4828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800" dirty="0"/>
              <a:t>b)</a:t>
            </a:r>
            <a:endParaRPr lang="en-US" sz="2800" dirty="0"/>
          </a:p>
        </p:txBody>
      </p:sp>
      <p:sp>
        <p:nvSpPr>
          <p:cNvPr id="10" name="Textfeld 9"/>
          <p:cNvSpPr txBox="1"/>
          <p:nvPr/>
        </p:nvSpPr>
        <p:spPr>
          <a:xfrm>
            <a:off x="7568272" y="1826843"/>
            <a:ext cx="44595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800" dirty="0"/>
              <a:t>c)</a:t>
            </a:r>
            <a:endParaRPr lang="en-US" sz="2800" dirty="0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1048" y="4671000"/>
            <a:ext cx="4276911" cy="2660250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8133" y="4671000"/>
            <a:ext cx="4276910" cy="2660250"/>
          </a:xfrm>
          <a:prstGeom prst="rect">
            <a:avLst/>
          </a:prstGeom>
        </p:spPr>
      </p:pic>
      <p:sp>
        <p:nvSpPr>
          <p:cNvPr id="15" name="Textfeld 14"/>
          <p:cNvSpPr txBox="1"/>
          <p:nvPr/>
        </p:nvSpPr>
        <p:spPr>
          <a:xfrm>
            <a:off x="817853" y="4671000"/>
            <a:ext cx="4828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800" dirty="0"/>
              <a:t>d)</a:t>
            </a:r>
            <a:endParaRPr lang="en-US" sz="2800" dirty="0"/>
          </a:p>
        </p:txBody>
      </p:sp>
      <p:sp>
        <p:nvSpPr>
          <p:cNvPr id="16" name="Textfeld 15"/>
          <p:cNvSpPr txBox="1"/>
          <p:nvPr/>
        </p:nvSpPr>
        <p:spPr>
          <a:xfrm>
            <a:off x="6003230" y="4671000"/>
            <a:ext cx="47160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800" dirty="0"/>
              <a:t>e)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9723338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168</Words>
  <Application>Microsoft Office PowerPoint</Application>
  <PresentationFormat>Breitbild</PresentationFormat>
  <Paragraphs>48</Paragraphs>
  <Slides>7</Slides>
  <Notes>0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Eingebettete OLE-Server</vt:lpstr>
      </vt:variant>
      <vt:variant>
        <vt:i4>2</vt:i4>
      </vt:variant>
      <vt:variant>
        <vt:lpstr>Folientitel</vt:lpstr>
      </vt:variant>
      <vt:variant>
        <vt:i4>7</vt:i4>
      </vt:variant>
    </vt:vector>
  </HeadingPairs>
  <TitlesOfParts>
    <vt:vector size="14" baseType="lpstr">
      <vt:lpstr>Arial</vt:lpstr>
      <vt:lpstr>Calibri</vt:lpstr>
      <vt:lpstr>Calibri Light</vt:lpstr>
      <vt:lpstr>Charter</vt:lpstr>
      <vt:lpstr>Office Theme</vt:lpstr>
      <vt:lpstr>Graph</vt:lpstr>
      <vt:lpstr>CS ChemDraw Drawing</vt:lpstr>
      <vt:lpstr>Surface-Plasmon- and Green-Light-Induced Polymerization in Mesoporous Thin Silica Films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Final retreatment of Figures For SP-Paper</dc:title>
  <dc:creator>John</dc:creator>
  <cp:lastModifiedBy>Dieter Spiehl</cp:lastModifiedBy>
  <cp:revision>15</cp:revision>
  <dcterms:created xsi:type="dcterms:W3CDTF">2019-11-20T17:03:40Z</dcterms:created>
  <dcterms:modified xsi:type="dcterms:W3CDTF">2022-12-09T10:53:58Z</dcterms:modified>
</cp:coreProperties>
</file>