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handoutMasterIdLst>
    <p:handoutMasterId r:id="rId21"/>
  </p:handoutMasterIdLst>
  <p:sldIdLst>
    <p:sldId id="264" r:id="rId2"/>
    <p:sldId id="267" r:id="rId3"/>
    <p:sldId id="270" r:id="rId4"/>
    <p:sldId id="269" r:id="rId5"/>
    <p:sldId id="268" r:id="rId6"/>
    <p:sldId id="271" r:id="rId7"/>
    <p:sldId id="273" r:id="rId8"/>
    <p:sldId id="274" r:id="rId9"/>
    <p:sldId id="275" r:id="rId10"/>
    <p:sldId id="281" r:id="rId11"/>
    <p:sldId id="282" r:id="rId12"/>
    <p:sldId id="286" r:id="rId13"/>
    <p:sldId id="283" r:id="rId14"/>
    <p:sldId id="277" r:id="rId15"/>
    <p:sldId id="287" r:id="rId16"/>
    <p:sldId id="278" r:id="rId17"/>
    <p:sldId id="285" r:id="rId18"/>
    <p:sldId id="284"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1D79834-E7DA-47D8-A35F-970B39D9C849}">
          <p14:sldIdLst>
            <p14:sldId id="264"/>
            <p14:sldId id="267"/>
            <p14:sldId id="270"/>
            <p14:sldId id="269"/>
            <p14:sldId id="268"/>
            <p14:sldId id="271"/>
            <p14:sldId id="273"/>
            <p14:sldId id="274"/>
          </p14:sldIdLst>
        </p14:section>
        <p14:section name="Appendix" id="{1C300593-AD38-4F96-9539-66B4683D8BB9}">
          <p14:sldIdLst>
            <p14:sldId id="275"/>
            <p14:sldId id="281"/>
            <p14:sldId id="282"/>
            <p14:sldId id="286"/>
            <p14:sldId id="283"/>
            <p14:sldId id="277"/>
            <p14:sldId id="287"/>
            <p14:sldId id="278"/>
            <p14:sldId id="285"/>
            <p14:sldId id="28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FFFFFF"/>
    <a:srgbClr val="FF0000"/>
    <a:srgbClr val="0000FF"/>
    <a:srgbClr val="D8D8FF"/>
    <a:srgbClr val="898989"/>
    <a:srgbClr val="B90F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43" d="100"/>
          <a:sy n="143" d="100"/>
        </p:scale>
        <p:origin x="204" y="126"/>
      </p:cViewPr>
      <p:guideLst>
        <p:guide orient="horz" pos="2160"/>
        <p:guide pos="3840"/>
      </p:guideLst>
    </p:cSldViewPr>
  </p:slideViewPr>
  <p:notesTextViewPr>
    <p:cViewPr>
      <p:scale>
        <a:sx n="3" d="2"/>
        <a:sy n="3" d="2"/>
      </p:scale>
      <p:origin x="0" y="0"/>
    </p:cViewPr>
  </p:notesTextViewPr>
  <p:notesViewPr>
    <p:cSldViewPr snapToGrid="0" showGuides="1">
      <p:cViewPr varScale="1">
        <p:scale>
          <a:sx n="140" d="100"/>
          <a:sy n="140" d="100"/>
        </p:scale>
        <p:origin x="3596" y="108"/>
      </p:cViewPr>
      <p:guideLst/>
    </p:cSldViewPr>
  </p:notes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31A78A55-3702-A9DD-485B-6C2348BAE62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2903E01-EAFE-473E-9404-4EBCA1BD0397}" type="datetime1">
              <a:rPr lang="de-DE" smtClean="0">
                <a:solidFill>
                  <a:srgbClr val="898989"/>
                </a:solidFill>
              </a:rPr>
              <a:t>16.11.2023</a:t>
            </a:fld>
            <a:endParaRPr lang="de-DE" dirty="0">
              <a:solidFill>
                <a:srgbClr val="898989"/>
              </a:solidFill>
            </a:endParaRPr>
          </a:p>
        </p:txBody>
      </p:sp>
      <p:sp>
        <p:nvSpPr>
          <p:cNvPr id="4" name="Fußzeilenplatzhalter 3">
            <a:extLst>
              <a:ext uri="{FF2B5EF4-FFF2-40B4-BE49-F238E27FC236}">
                <a16:creationId xmlns:a16="http://schemas.microsoft.com/office/drawing/2014/main" id="{A3380354-33AD-CAA5-CECB-C976388172E2}"/>
              </a:ext>
            </a:extLst>
          </p:cNvPr>
          <p:cNvSpPr>
            <a:spLocks noGrp="1"/>
          </p:cNvSpPr>
          <p:nvPr>
            <p:ph type="ftr" sz="quarter" idx="2"/>
          </p:nvPr>
        </p:nvSpPr>
        <p:spPr>
          <a:xfrm>
            <a:off x="-1895" y="7812000"/>
            <a:ext cx="2971800" cy="458787"/>
          </a:xfrm>
          <a:prstGeom prst="rect">
            <a:avLst/>
          </a:prstGeom>
        </p:spPr>
        <p:txBody>
          <a:bodyPr vert="horz" lIns="91440" tIns="45720" rIns="91440" bIns="45720" rtlCol="0" anchor="b"/>
          <a:lstStyle>
            <a:lvl1pPr algn="l">
              <a:defRPr sz="1200"/>
            </a:lvl1pPr>
          </a:lstStyle>
          <a:p>
            <a:r>
              <a:rPr lang="de-DE" dirty="0">
                <a:solidFill>
                  <a:srgbClr val="898989"/>
                </a:solidFill>
              </a:rPr>
              <a:t>Fachbereich | Institut | Person</a:t>
            </a:r>
          </a:p>
        </p:txBody>
      </p:sp>
      <p:sp>
        <p:nvSpPr>
          <p:cNvPr id="5" name="Foliennummernplatzhalter 4">
            <a:extLst>
              <a:ext uri="{FF2B5EF4-FFF2-40B4-BE49-F238E27FC236}">
                <a16:creationId xmlns:a16="http://schemas.microsoft.com/office/drawing/2014/main" id="{D3AF8F44-7C9B-FC9C-954B-B3100F2B9A68}"/>
              </a:ext>
            </a:extLst>
          </p:cNvPr>
          <p:cNvSpPr>
            <a:spLocks noGrp="1"/>
          </p:cNvSpPr>
          <p:nvPr>
            <p:ph type="sldNum" sz="quarter" idx="3"/>
          </p:nvPr>
        </p:nvSpPr>
        <p:spPr>
          <a:xfrm>
            <a:off x="3882718" y="7812000"/>
            <a:ext cx="2971800" cy="458787"/>
          </a:xfrm>
          <a:prstGeom prst="rect">
            <a:avLst/>
          </a:prstGeom>
        </p:spPr>
        <p:txBody>
          <a:bodyPr vert="horz" lIns="91440" tIns="45720" rIns="91440" bIns="45720" rtlCol="0" anchor="b"/>
          <a:lstStyle>
            <a:lvl1pPr algn="r">
              <a:defRPr sz="1200"/>
            </a:lvl1pPr>
          </a:lstStyle>
          <a:p>
            <a:fld id="{1CA7D0D7-CB1E-4E76-B87A-A5F3A360A4B8}" type="slidenum">
              <a:rPr lang="de-DE" smtClean="0">
                <a:solidFill>
                  <a:srgbClr val="898989"/>
                </a:solidFill>
              </a:rPr>
              <a:t>‹#›</a:t>
            </a:fld>
            <a:endParaRPr lang="de-DE">
              <a:solidFill>
                <a:srgbClr val="898989"/>
              </a:solidFill>
            </a:endParaRPr>
          </a:p>
        </p:txBody>
      </p:sp>
      <p:grpSp>
        <p:nvGrpSpPr>
          <p:cNvPr id="6" name="TU Da Logo">
            <a:extLst>
              <a:ext uri="{FF2B5EF4-FFF2-40B4-BE49-F238E27FC236}">
                <a16:creationId xmlns:a16="http://schemas.microsoft.com/office/drawing/2014/main" id="{1B2B06D3-8753-5133-9188-AE459F7AD654}"/>
              </a:ext>
            </a:extLst>
          </p:cNvPr>
          <p:cNvGrpSpPr/>
          <p:nvPr/>
        </p:nvGrpSpPr>
        <p:grpSpPr>
          <a:xfrm>
            <a:off x="119822" y="137059"/>
            <a:ext cx="1396524" cy="559248"/>
            <a:chOff x="7454900" y="306388"/>
            <a:chExt cx="1704610" cy="682624"/>
          </a:xfrm>
        </p:grpSpPr>
        <p:sp>
          <p:nvSpPr>
            <p:cNvPr id="7" name="AutoShape 3">
              <a:extLst>
                <a:ext uri="{FF2B5EF4-FFF2-40B4-BE49-F238E27FC236}">
                  <a16:creationId xmlns:a16="http://schemas.microsoft.com/office/drawing/2014/main" id="{0D839F9D-D886-2326-7EDA-CFF7F40AFE0E}"/>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8" name="Freeform 5">
              <a:extLst>
                <a:ext uri="{FF2B5EF4-FFF2-40B4-BE49-F238E27FC236}">
                  <a16:creationId xmlns:a16="http://schemas.microsoft.com/office/drawing/2014/main" id="{A88F50A3-1558-A807-1966-87F4BFE9FA81}"/>
                </a:ext>
              </a:extLst>
            </p:cNvPr>
            <p:cNvSpPr>
              <a:spLocks/>
            </p:cNvSpPr>
            <p:nvPr userDrawn="1"/>
          </p:nvSpPr>
          <p:spPr bwMode="auto">
            <a:xfrm>
              <a:off x="7473585" y="306388"/>
              <a:ext cx="1685925"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9" name="Freeform 6">
              <a:extLst>
                <a:ext uri="{FF2B5EF4-FFF2-40B4-BE49-F238E27FC236}">
                  <a16:creationId xmlns:a16="http://schemas.microsoft.com/office/drawing/2014/main" id="{3D601C6E-9093-8CBD-FD59-89128CE6AC77}"/>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0" name="Freeform 7">
              <a:extLst>
                <a:ext uri="{FF2B5EF4-FFF2-40B4-BE49-F238E27FC236}">
                  <a16:creationId xmlns:a16="http://schemas.microsoft.com/office/drawing/2014/main" id="{0F27C1C5-EE32-79B6-CC5B-76E0A46695BB}"/>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1" name="Freeform 8">
              <a:extLst>
                <a:ext uri="{FF2B5EF4-FFF2-40B4-BE49-F238E27FC236}">
                  <a16:creationId xmlns:a16="http://schemas.microsoft.com/office/drawing/2014/main" id="{DCA98B89-C06C-1AFA-6046-473CE330AD79}"/>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2" name="Freeform 9">
              <a:extLst>
                <a:ext uri="{FF2B5EF4-FFF2-40B4-BE49-F238E27FC236}">
                  <a16:creationId xmlns:a16="http://schemas.microsoft.com/office/drawing/2014/main" id="{6CE97323-EA31-B978-ED66-B1F83219FC68}"/>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10">
              <a:extLst>
                <a:ext uri="{FF2B5EF4-FFF2-40B4-BE49-F238E27FC236}">
                  <a16:creationId xmlns:a16="http://schemas.microsoft.com/office/drawing/2014/main" id="{88BFE13B-74F5-DD35-6914-A8A6E24A024E}"/>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11">
              <a:extLst>
                <a:ext uri="{FF2B5EF4-FFF2-40B4-BE49-F238E27FC236}">
                  <a16:creationId xmlns:a16="http://schemas.microsoft.com/office/drawing/2014/main" id="{00CFEF3E-A6FE-E8FE-10F8-3ED6C3F212C3}"/>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2">
              <a:extLst>
                <a:ext uri="{FF2B5EF4-FFF2-40B4-BE49-F238E27FC236}">
                  <a16:creationId xmlns:a16="http://schemas.microsoft.com/office/drawing/2014/main" id="{70B05B52-12B6-944D-AC1A-F00C2F4E2E2D}"/>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3">
              <a:extLst>
                <a:ext uri="{FF2B5EF4-FFF2-40B4-BE49-F238E27FC236}">
                  <a16:creationId xmlns:a16="http://schemas.microsoft.com/office/drawing/2014/main" id="{1E356202-0A47-80E7-90B0-E97229222D10}"/>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4">
              <a:extLst>
                <a:ext uri="{FF2B5EF4-FFF2-40B4-BE49-F238E27FC236}">
                  <a16:creationId xmlns:a16="http://schemas.microsoft.com/office/drawing/2014/main" id="{BB654D27-05C8-139B-EB9C-5F888F7226FF}"/>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Tree>
    <p:extLst>
      <p:ext uri="{BB962C8B-B14F-4D97-AF65-F5344CB8AC3E}">
        <p14:creationId xmlns:p14="http://schemas.microsoft.com/office/powerpoint/2010/main" val="1810847879"/>
      </p:ext>
    </p:extLst>
  </p:cSld>
  <p:clrMap bg1="lt1" tx1="dk1" bg2="lt2" tx2="dk2" accent1="accent1" accent2="accent2" accent3="accent3" accent4="accent4" accent5="accent5" accent6="accent6" hlink="hlink" folHlink="folHlink"/>
  <p:hf hdr="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solidFill>
                  <a:srgbClr val="898989"/>
                </a:solidFill>
              </a:defRPr>
            </a:lvl1pPr>
          </a:lstStyle>
          <a:p>
            <a:fld id="{2E5FE76A-232E-43B6-A07F-38DA957E2F7C}" type="datetime1">
              <a:rPr lang="de-DE" smtClean="0"/>
              <a:t>16.11.2023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solidFill>
                  <a:srgbClr val="898989"/>
                </a:solidFill>
              </a:defRPr>
            </a:lvl1pPr>
          </a:lstStyle>
          <a:p>
            <a:r>
              <a:rPr lang="de-DE"/>
              <a:t>Fachbereich | Institut | Person</a:t>
            </a:r>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solidFill>
                  <a:srgbClr val="898989"/>
                </a:solidFill>
              </a:defRPr>
            </a:lvl1pPr>
          </a:lstStyle>
          <a:p>
            <a:fld id="{0A89A431-735D-4157-B499-868DAC0D551C}" type="slidenum">
              <a:rPr lang="de-DE" smtClean="0"/>
              <a:pPr/>
              <a:t>‹#›</a:t>
            </a:fld>
            <a:endParaRPr lang="de-DE"/>
          </a:p>
        </p:txBody>
      </p:sp>
      <p:grpSp>
        <p:nvGrpSpPr>
          <p:cNvPr id="8" name="TU Da Logo">
            <a:extLst>
              <a:ext uri="{FF2B5EF4-FFF2-40B4-BE49-F238E27FC236}">
                <a16:creationId xmlns:a16="http://schemas.microsoft.com/office/drawing/2014/main" id="{96C9F426-C331-5A79-76DF-05A5F9463BF3}"/>
              </a:ext>
            </a:extLst>
          </p:cNvPr>
          <p:cNvGrpSpPr/>
          <p:nvPr/>
        </p:nvGrpSpPr>
        <p:grpSpPr>
          <a:xfrm>
            <a:off x="0" y="0"/>
            <a:ext cx="1396524" cy="559248"/>
            <a:chOff x="7454900" y="306388"/>
            <a:chExt cx="1704610" cy="682624"/>
          </a:xfrm>
        </p:grpSpPr>
        <p:sp>
          <p:nvSpPr>
            <p:cNvPr id="9" name="AutoShape 3">
              <a:extLst>
                <a:ext uri="{FF2B5EF4-FFF2-40B4-BE49-F238E27FC236}">
                  <a16:creationId xmlns:a16="http://schemas.microsoft.com/office/drawing/2014/main" id="{29449998-EA2C-2328-4B51-411E09C4E080}"/>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0" name="Freeform 5">
              <a:extLst>
                <a:ext uri="{FF2B5EF4-FFF2-40B4-BE49-F238E27FC236}">
                  <a16:creationId xmlns:a16="http://schemas.microsoft.com/office/drawing/2014/main" id="{6A34355F-DA0C-5D6B-7826-E4185B86D490}"/>
                </a:ext>
              </a:extLst>
            </p:cNvPr>
            <p:cNvSpPr>
              <a:spLocks/>
            </p:cNvSpPr>
            <p:nvPr userDrawn="1"/>
          </p:nvSpPr>
          <p:spPr bwMode="auto">
            <a:xfrm>
              <a:off x="7473585" y="306388"/>
              <a:ext cx="1685925"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1" name="Freeform 6">
              <a:extLst>
                <a:ext uri="{FF2B5EF4-FFF2-40B4-BE49-F238E27FC236}">
                  <a16:creationId xmlns:a16="http://schemas.microsoft.com/office/drawing/2014/main" id="{F8FD2880-5146-CE19-42AE-BB9DE00652E2}"/>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2" name="Freeform 7">
              <a:extLst>
                <a:ext uri="{FF2B5EF4-FFF2-40B4-BE49-F238E27FC236}">
                  <a16:creationId xmlns:a16="http://schemas.microsoft.com/office/drawing/2014/main" id="{019F0C27-B9AD-9598-6A47-3085A7D4B438}"/>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8">
              <a:extLst>
                <a:ext uri="{FF2B5EF4-FFF2-40B4-BE49-F238E27FC236}">
                  <a16:creationId xmlns:a16="http://schemas.microsoft.com/office/drawing/2014/main" id="{1C03560C-EC72-CF50-20C3-4EA5F0684269}"/>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9">
              <a:extLst>
                <a:ext uri="{FF2B5EF4-FFF2-40B4-BE49-F238E27FC236}">
                  <a16:creationId xmlns:a16="http://schemas.microsoft.com/office/drawing/2014/main" id="{0375D7A7-1E67-CF3A-F80C-50846D74CCD8}"/>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0">
              <a:extLst>
                <a:ext uri="{FF2B5EF4-FFF2-40B4-BE49-F238E27FC236}">
                  <a16:creationId xmlns:a16="http://schemas.microsoft.com/office/drawing/2014/main" id="{FB124E21-02A5-C056-2D6F-5FA0D0D9C0FF}"/>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1">
              <a:extLst>
                <a:ext uri="{FF2B5EF4-FFF2-40B4-BE49-F238E27FC236}">
                  <a16:creationId xmlns:a16="http://schemas.microsoft.com/office/drawing/2014/main" id="{FD42C70B-C72B-02BF-16BD-BB8E559E3FF8}"/>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2">
              <a:extLst>
                <a:ext uri="{FF2B5EF4-FFF2-40B4-BE49-F238E27FC236}">
                  <a16:creationId xmlns:a16="http://schemas.microsoft.com/office/drawing/2014/main" id="{F5539213-4F7F-2105-A3FB-10E097A76B51}"/>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8" name="Freeform 13">
              <a:extLst>
                <a:ext uri="{FF2B5EF4-FFF2-40B4-BE49-F238E27FC236}">
                  <a16:creationId xmlns:a16="http://schemas.microsoft.com/office/drawing/2014/main" id="{FFACB8FC-374A-F97F-4BCF-93906CBC44A2}"/>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9" name="Freeform 14">
              <a:extLst>
                <a:ext uri="{FF2B5EF4-FFF2-40B4-BE49-F238E27FC236}">
                  <a16:creationId xmlns:a16="http://schemas.microsoft.com/office/drawing/2014/main" id="{5086F604-AA6F-7757-E42D-F621BFBEDB46}"/>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
        <p:nvSpPr>
          <p:cNvPr id="20" name="Notizenplatzhalter 19">
            <a:extLst>
              <a:ext uri="{FF2B5EF4-FFF2-40B4-BE49-F238E27FC236}">
                <a16:creationId xmlns:a16="http://schemas.microsoft.com/office/drawing/2014/main" id="{12F4F817-719A-78AC-E4C4-9C9BEF2E8A7A}"/>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764491941"/>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3</a:t>
            </a:fld>
            <a:endParaRPr lang="de-DE"/>
          </a:p>
        </p:txBody>
      </p:sp>
    </p:spTree>
    <p:extLst>
      <p:ext uri="{BB962C8B-B14F-4D97-AF65-F5344CB8AC3E}">
        <p14:creationId xmlns:p14="http://schemas.microsoft.com/office/powerpoint/2010/main" val="3496072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4</a:t>
            </a:fld>
            <a:endParaRPr lang="de-DE"/>
          </a:p>
        </p:txBody>
      </p:sp>
    </p:spTree>
    <p:extLst>
      <p:ext uri="{BB962C8B-B14F-4D97-AF65-F5344CB8AC3E}">
        <p14:creationId xmlns:p14="http://schemas.microsoft.com/office/powerpoint/2010/main" val="3208975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6</a:t>
            </a:fld>
            <a:endParaRPr lang="de-DE"/>
          </a:p>
        </p:txBody>
      </p:sp>
    </p:spTree>
    <p:extLst>
      <p:ext uri="{BB962C8B-B14F-4D97-AF65-F5344CB8AC3E}">
        <p14:creationId xmlns:p14="http://schemas.microsoft.com/office/powerpoint/2010/main" val="3029329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14</a:t>
            </a:fld>
            <a:endParaRPr lang="de-DE"/>
          </a:p>
        </p:txBody>
      </p:sp>
    </p:spTree>
    <p:extLst>
      <p:ext uri="{BB962C8B-B14F-4D97-AF65-F5344CB8AC3E}">
        <p14:creationId xmlns:p14="http://schemas.microsoft.com/office/powerpoint/2010/main" val="3234476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15</a:t>
            </a:fld>
            <a:endParaRPr lang="de-DE"/>
          </a:p>
        </p:txBody>
      </p:sp>
    </p:spTree>
    <p:extLst>
      <p:ext uri="{BB962C8B-B14F-4D97-AF65-F5344CB8AC3E}">
        <p14:creationId xmlns:p14="http://schemas.microsoft.com/office/powerpoint/2010/main" val="1365427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03780-5D85-D274-7391-0F765996CFCA}"/>
              </a:ext>
            </a:extLst>
          </p:cNvPr>
          <p:cNvSpPr>
            <a:spLocks noGrp="1"/>
          </p:cNvSpPr>
          <p:nvPr>
            <p:ph type="ctrTitle"/>
          </p:nvPr>
        </p:nvSpPr>
        <p:spPr>
          <a:xfrm>
            <a:off x="1416000" y="2520000"/>
            <a:ext cx="9360000" cy="1080000"/>
          </a:xfrm>
        </p:spPr>
        <p:txBody>
          <a:bodyPr anchor="b" anchorCtr="0">
            <a:normAutofit/>
          </a:bodyPr>
          <a:lstStyle>
            <a:lvl1pPr algn="ctr">
              <a:defRPr sz="4200"/>
            </a:lvl1pPr>
          </a:lstStyle>
          <a:p>
            <a:r>
              <a:rPr lang="de-DE" dirty="0"/>
              <a:t>Mastertitelformat bearbeiten</a:t>
            </a:r>
          </a:p>
        </p:txBody>
      </p:sp>
      <p:sp>
        <p:nvSpPr>
          <p:cNvPr id="3" name="Untertitel 2">
            <a:extLst>
              <a:ext uri="{FF2B5EF4-FFF2-40B4-BE49-F238E27FC236}">
                <a16:creationId xmlns:a16="http://schemas.microsoft.com/office/drawing/2014/main" id="{E4FBF234-5426-5554-0876-C0CB41FEB798}"/>
              </a:ext>
            </a:extLst>
          </p:cNvPr>
          <p:cNvSpPr>
            <a:spLocks noGrp="1"/>
          </p:cNvSpPr>
          <p:nvPr>
            <p:ph type="subTitle" idx="1"/>
          </p:nvPr>
        </p:nvSpPr>
        <p:spPr>
          <a:xfrm>
            <a:off x="1416000" y="3789000"/>
            <a:ext cx="9360000" cy="1468800"/>
          </a:xfrm>
        </p:spPr>
        <p:txBody>
          <a:bodyPr>
            <a:normAutofit/>
          </a:bodyPr>
          <a:lstStyle>
            <a:lvl1pPr marL="0" indent="0" algn="ctr">
              <a:buNone/>
              <a:defRPr sz="1800" spc="4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123342932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5CDA01-DDC9-2253-72DE-96209CE4EF06}"/>
              </a:ext>
            </a:extLst>
          </p:cNvPr>
          <p:cNvSpPr>
            <a:spLocks noGrp="1"/>
          </p:cNvSpPr>
          <p:nvPr>
            <p:ph type="title"/>
          </p:nvPr>
        </p:nvSpPr>
        <p:spPr/>
        <p:txBody>
          <a:bodyPr/>
          <a:lstStyle/>
          <a:p>
            <a:r>
              <a:rPr lang="de-DE" dirty="0"/>
              <a:t>Mastertitelformat bearbeiten</a:t>
            </a:r>
          </a:p>
        </p:txBody>
      </p:sp>
      <p:sp>
        <p:nvSpPr>
          <p:cNvPr id="3" name="Inhaltsplatzhalter 2">
            <a:extLst>
              <a:ext uri="{FF2B5EF4-FFF2-40B4-BE49-F238E27FC236}">
                <a16:creationId xmlns:a16="http://schemas.microsoft.com/office/drawing/2014/main" id="{227C98BC-77ED-57FD-F633-2BC8142A2DA4}"/>
              </a:ext>
            </a:extLst>
          </p:cNvPr>
          <p:cNvSpPr>
            <a:spLocks noGrp="1"/>
          </p:cNvSpPr>
          <p:nvPr>
            <p:ph idx="1"/>
          </p:nvPr>
        </p:nvSpPr>
        <p:spPr>
          <a:xfrm>
            <a:off x="360000" y="1980000"/>
            <a:ext cx="11519987"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ußzeilenplatzhalter 8">
            <a:extLst>
              <a:ext uri="{FF2B5EF4-FFF2-40B4-BE49-F238E27FC236}">
                <a16:creationId xmlns:a16="http://schemas.microsoft.com/office/drawing/2014/main" id="{DBDDB1D6-39C5-381A-1C8E-0B3A2109CC7C}"/>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2086783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A8DEF2-3EB0-7C61-65FD-4CF2BF6AA0B5}"/>
              </a:ext>
            </a:extLst>
          </p:cNvPr>
          <p:cNvSpPr>
            <a:spLocks noGrp="1"/>
          </p:cNvSpPr>
          <p:nvPr>
            <p:ph type="title" hasCustomPrompt="1"/>
          </p:nvPr>
        </p:nvSpPr>
        <p:spPr>
          <a:xfrm>
            <a:off x="360000" y="3924000"/>
            <a:ext cx="11558700" cy="1080000"/>
          </a:xfrm>
        </p:spPr>
        <p:txBody>
          <a:bodyPr anchor="b">
            <a:normAutofit/>
          </a:bodyPr>
          <a:lstStyle>
            <a:lvl1pPr>
              <a:defRPr sz="4200"/>
            </a:lvl1pPr>
          </a:lstStyle>
          <a:p>
            <a:r>
              <a:rPr lang="de-DE" dirty="0"/>
              <a:t>Mastertitelformat </a:t>
            </a:r>
            <a:br>
              <a:rPr lang="de-DE" dirty="0"/>
            </a:br>
            <a:r>
              <a:rPr lang="de-DE" dirty="0"/>
              <a:t>bearbeiten</a:t>
            </a:r>
          </a:p>
        </p:txBody>
      </p:sp>
      <p:sp>
        <p:nvSpPr>
          <p:cNvPr id="3" name="Textplatzhalter 2">
            <a:extLst>
              <a:ext uri="{FF2B5EF4-FFF2-40B4-BE49-F238E27FC236}">
                <a16:creationId xmlns:a16="http://schemas.microsoft.com/office/drawing/2014/main" id="{8BB02D4D-81F0-49AF-1CF0-1A75D0BC75E1}"/>
              </a:ext>
            </a:extLst>
          </p:cNvPr>
          <p:cNvSpPr>
            <a:spLocks noGrp="1"/>
          </p:cNvSpPr>
          <p:nvPr>
            <p:ph type="body" idx="1"/>
          </p:nvPr>
        </p:nvSpPr>
        <p:spPr>
          <a:xfrm>
            <a:off x="360000" y="5040000"/>
            <a:ext cx="7919993" cy="1080000"/>
          </a:xfrm>
        </p:spPr>
        <p:txBody>
          <a:bodyPr>
            <a:normAutofit/>
          </a:bodyPr>
          <a:lstStyle>
            <a:lvl1pPr marL="0" indent="0">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
        <p:nvSpPr>
          <p:cNvPr id="8" name="Fußzeilenplatzhalter 7">
            <a:extLst>
              <a:ext uri="{FF2B5EF4-FFF2-40B4-BE49-F238E27FC236}">
                <a16:creationId xmlns:a16="http://schemas.microsoft.com/office/drawing/2014/main" id="{9A590409-784D-7817-ED5F-00C6036B20C9}"/>
              </a:ext>
            </a:extLst>
          </p:cNvPr>
          <p:cNvSpPr>
            <a:spLocks noGrp="1"/>
          </p:cNvSpPr>
          <p:nvPr>
            <p:ph type="ftr" sz="quarter" idx="11"/>
          </p:nvPr>
        </p:nvSpPr>
        <p:spPr>
          <a:xfrm>
            <a:off x="360000" y="360000"/>
            <a:ext cx="8976000" cy="189000"/>
          </a:xfrm>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927053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964544-40DC-4288-275B-FB15B4D07DE1}"/>
              </a:ext>
            </a:extLst>
          </p:cNvPr>
          <p:cNvSpPr>
            <a:spLocks noGrp="1"/>
          </p:cNvSpPr>
          <p:nvPr>
            <p:ph type="title"/>
          </p:nvPr>
        </p:nvSpPr>
        <p:spPr/>
        <p:txBody>
          <a:bodyPr/>
          <a:lstStyle/>
          <a:p>
            <a:r>
              <a:rPr lang="de-DE" dirty="0"/>
              <a:t>Mastertitelformat bearbeiten</a:t>
            </a:r>
          </a:p>
        </p:txBody>
      </p:sp>
      <p:sp>
        <p:nvSpPr>
          <p:cNvPr id="4" name="Fußzeilenplatzhalter 3">
            <a:extLst>
              <a:ext uri="{FF2B5EF4-FFF2-40B4-BE49-F238E27FC236}">
                <a16:creationId xmlns:a16="http://schemas.microsoft.com/office/drawing/2014/main" id="{30EA03BC-F835-8900-FE38-6958D04E8DE6}"/>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13" name="Inhaltsplatzhalter 12">
            <a:extLst>
              <a:ext uri="{FF2B5EF4-FFF2-40B4-BE49-F238E27FC236}">
                <a16:creationId xmlns:a16="http://schemas.microsoft.com/office/drawing/2014/main" id="{6B08FBBD-180E-596B-F91F-8F6ADC5F6390}"/>
              </a:ext>
            </a:extLst>
          </p:cNvPr>
          <p:cNvSpPr>
            <a:spLocks noGrp="1"/>
          </p:cNvSpPr>
          <p:nvPr>
            <p:ph sz="quarter" idx="13"/>
          </p:nvPr>
        </p:nvSpPr>
        <p:spPr>
          <a:xfrm>
            <a:off x="360362" y="1980000"/>
            <a:ext cx="5580000"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5" name="Inhaltsplatzhalter 14">
            <a:extLst>
              <a:ext uri="{FF2B5EF4-FFF2-40B4-BE49-F238E27FC236}">
                <a16:creationId xmlns:a16="http://schemas.microsoft.com/office/drawing/2014/main" id="{CD333C59-0ADD-F97D-91D2-1E187ECAF602}"/>
              </a:ext>
            </a:extLst>
          </p:cNvPr>
          <p:cNvSpPr>
            <a:spLocks noGrp="1"/>
          </p:cNvSpPr>
          <p:nvPr>
            <p:ph sz="quarter" idx="14"/>
          </p:nvPr>
        </p:nvSpPr>
        <p:spPr>
          <a:xfrm>
            <a:off x="6300209" y="1980000"/>
            <a:ext cx="5580000"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888877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 Captio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EA8B7A-08C3-285D-CDA3-D0DCEF856F4E}"/>
              </a:ext>
            </a:extLst>
          </p:cNvPr>
          <p:cNvSpPr>
            <a:spLocks noGrp="1"/>
          </p:cNvSpPr>
          <p:nvPr>
            <p:ph type="title"/>
          </p:nvPr>
        </p:nvSpPr>
        <p:spPr/>
        <p:txBody>
          <a:bodyPr/>
          <a:lstStyle/>
          <a:p>
            <a:r>
              <a:rPr lang="de-DE" dirty="0"/>
              <a:t>Mastertitelformat bearbeiten</a:t>
            </a:r>
          </a:p>
        </p:txBody>
      </p:sp>
      <p:sp>
        <p:nvSpPr>
          <p:cNvPr id="4" name="Fußzeilenplatzhalter 3">
            <a:extLst>
              <a:ext uri="{FF2B5EF4-FFF2-40B4-BE49-F238E27FC236}">
                <a16:creationId xmlns:a16="http://schemas.microsoft.com/office/drawing/2014/main" id="{6C1DAEC6-70FB-93F3-56DA-505CA789835C}"/>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7" name="Inhaltsplatzhalter 6">
            <a:extLst>
              <a:ext uri="{FF2B5EF4-FFF2-40B4-BE49-F238E27FC236}">
                <a16:creationId xmlns:a16="http://schemas.microsoft.com/office/drawing/2014/main" id="{AD1F37F6-4222-0F2F-8273-DDE8A60C7A1F}"/>
              </a:ext>
            </a:extLst>
          </p:cNvPr>
          <p:cNvSpPr>
            <a:spLocks noGrp="1"/>
          </p:cNvSpPr>
          <p:nvPr>
            <p:ph sz="quarter" idx="13"/>
          </p:nvPr>
        </p:nvSpPr>
        <p:spPr>
          <a:xfrm>
            <a:off x="360363" y="1980000"/>
            <a:ext cx="11520487" cy="4068000"/>
          </a:xfrm>
        </p:spPr>
        <p:txBody>
          <a:bodyPr/>
          <a:lstStyle>
            <a:lvl1pPr>
              <a:defRPr baseline="0"/>
            </a:lvl1pPr>
            <a:lvl2pPr>
              <a:defRPr baseline="0"/>
            </a:lvl2pPr>
            <a:lvl3pPr>
              <a:defRPr baseline="0"/>
            </a:lvl3pPr>
            <a:lvl4pPr>
              <a:defRPr baseline="0"/>
            </a:lvl4pPr>
            <a:lvl5pPr>
              <a:defRPr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8">
            <a:extLst>
              <a:ext uri="{FF2B5EF4-FFF2-40B4-BE49-F238E27FC236}">
                <a16:creationId xmlns:a16="http://schemas.microsoft.com/office/drawing/2014/main" id="{27B3ED93-4F10-B98E-C79A-9C75CB74FCCA}"/>
              </a:ext>
            </a:extLst>
          </p:cNvPr>
          <p:cNvSpPr>
            <a:spLocks noGrp="1"/>
          </p:cNvSpPr>
          <p:nvPr>
            <p:ph type="body" sz="quarter" idx="14" hasCustomPrompt="1"/>
          </p:nvPr>
        </p:nvSpPr>
        <p:spPr>
          <a:xfrm>
            <a:off x="360363" y="6084000"/>
            <a:ext cx="11520487" cy="360000"/>
          </a:xfrm>
        </p:spPr>
        <p:txBody>
          <a:bodyPr anchor="ctr" anchorCtr="0">
            <a:noAutofit/>
          </a:bodyPr>
          <a:lstStyle>
            <a:lvl1pPr marL="0" indent="0">
              <a:buNone/>
              <a:defRPr sz="1400">
                <a:solidFill>
                  <a:schemeClr val="accent6"/>
                </a:solidFill>
              </a:defRPr>
            </a:lvl1pPr>
            <a:lvl2pPr marL="457200" indent="0">
              <a:buNone/>
              <a:defRPr sz="1400">
                <a:solidFill>
                  <a:schemeClr val="accent6"/>
                </a:solidFill>
              </a:defRPr>
            </a:lvl2pPr>
            <a:lvl3pPr marL="914400" indent="0">
              <a:buNone/>
              <a:defRPr sz="1400">
                <a:solidFill>
                  <a:schemeClr val="accent6"/>
                </a:solidFill>
              </a:defRPr>
            </a:lvl3pPr>
            <a:lvl4pPr marL="1371600" indent="0">
              <a:buNone/>
              <a:defRPr sz="1400">
                <a:solidFill>
                  <a:schemeClr val="accent6"/>
                </a:solidFill>
              </a:defRPr>
            </a:lvl4pPr>
            <a:lvl5pPr marL="1828800" indent="0">
              <a:buNone/>
              <a:defRPr sz="1400">
                <a:solidFill>
                  <a:schemeClr val="accent6"/>
                </a:solidFill>
              </a:defRPr>
            </a:lvl5pPr>
          </a:lstStyle>
          <a:p>
            <a:pPr lvl="0"/>
            <a:r>
              <a:rPr lang="de-DE" dirty="0"/>
              <a:t>Bildunterschrift / Caption</a:t>
            </a:r>
          </a:p>
        </p:txBody>
      </p:sp>
    </p:spTree>
    <p:extLst>
      <p:ext uri="{BB962C8B-B14F-4D97-AF65-F5344CB8AC3E}">
        <p14:creationId xmlns:p14="http://schemas.microsoft.com/office/powerpoint/2010/main" val="3588630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Fullscreen">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8FC2DAB9-ADD2-1E42-D0D7-6395646D2915}"/>
              </a:ext>
            </a:extLst>
          </p:cNvPr>
          <p:cNvSpPr>
            <a:spLocks noGrp="1"/>
          </p:cNvSpPr>
          <p:nvPr>
            <p:ph type="pic" sz="quarter" idx="10" hasCustomPrompt="1"/>
          </p:nvPr>
        </p:nvSpPr>
        <p:spPr>
          <a:xfrm>
            <a:off x="0" y="0"/>
            <a:ext cx="12192000" cy="6858000"/>
          </a:xfrm>
        </p:spPr>
        <p:txBody>
          <a:bodyPr/>
          <a:lstStyle>
            <a:lvl1pPr>
              <a:defRPr/>
            </a:lvl1pPr>
          </a:lstStyle>
          <a:p>
            <a:r>
              <a:rPr lang="de-DE" dirty="0"/>
              <a:t>Image</a:t>
            </a:r>
          </a:p>
        </p:txBody>
      </p:sp>
    </p:spTree>
    <p:extLst>
      <p:ext uri="{BB962C8B-B14F-4D97-AF65-F5344CB8AC3E}">
        <p14:creationId xmlns:p14="http://schemas.microsoft.com/office/powerpoint/2010/main" val="3753468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9093F2-7696-269A-BB11-D5C2FFA8B72D}"/>
              </a:ext>
            </a:extLst>
          </p:cNvPr>
          <p:cNvSpPr>
            <a:spLocks noGrp="1"/>
          </p:cNvSpPr>
          <p:nvPr>
            <p:ph type="title" hasCustomPrompt="1"/>
          </p:nvPr>
        </p:nvSpPr>
        <p:spPr/>
        <p:txBody>
          <a:bodyPr/>
          <a:lstStyle>
            <a:lvl1pPr>
              <a:defRPr/>
            </a:lvl1pPr>
          </a:lstStyle>
          <a:p>
            <a:r>
              <a:rPr lang="de-DE" dirty="0"/>
              <a:t>Mastertitelformat</a:t>
            </a:r>
            <a:br>
              <a:rPr lang="de-DE" dirty="0"/>
            </a:br>
            <a:r>
              <a:rPr lang="de-DE" dirty="0"/>
              <a:t>bearbeiten</a:t>
            </a:r>
          </a:p>
        </p:txBody>
      </p:sp>
      <p:sp>
        <p:nvSpPr>
          <p:cNvPr id="7" name="Fußzeilenplatzhalter 6">
            <a:extLst>
              <a:ext uri="{FF2B5EF4-FFF2-40B4-BE49-F238E27FC236}">
                <a16:creationId xmlns:a16="http://schemas.microsoft.com/office/drawing/2014/main" id="{6363686E-60AA-D422-E6EE-8DD8E5F8A53E}"/>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414741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6601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2859BFDA-5919-80E3-6FB9-03C9FBF610B9}"/>
              </a:ext>
            </a:extLst>
          </p:cNvPr>
          <p:cNvSpPr>
            <a:spLocks noGrp="1"/>
          </p:cNvSpPr>
          <p:nvPr>
            <p:ph type="title"/>
          </p:nvPr>
        </p:nvSpPr>
        <p:spPr>
          <a:xfrm>
            <a:off x="360000" y="736682"/>
            <a:ext cx="8976000" cy="1080000"/>
          </a:xfrm>
          <a:prstGeom prst="rect">
            <a:avLst/>
          </a:prstGeom>
        </p:spPr>
        <p:txBody>
          <a:bodyPr vert="horz" lIns="0" tIns="0" rIns="0" bIns="0" rtlCol="0" anchor="b" anchorCtr="0">
            <a:normAutofit/>
          </a:bodyPr>
          <a:lstStyle/>
          <a:p>
            <a:r>
              <a:rPr lang="de-DE" dirty="0"/>
              <a:t>Mastertitelformat bearbeiten</a:t>
            </a:r>
          </a:p>
        </p:txBody>
      </p:sp>
      <p:sp>
        <p:nvSpPr>
          <p:cNvPr id="3" name="Textplatzhalter 2">
            <a:extLst>
              <a:ext uri="{FF2B5EF4-FFF2-40B4-BE49-F238E27FC236}">
                <a16:creationId xmlns:a16="http://schemas.microsoft.com/office/drawing/2014/main" id="{EB5DB4C4-7360-79EC-43CC-2887232E8706}"/>
              </a:ext>
            </a:extLst>
          </p:cNvPr>
          <p:cNvSpPr>
            <a:spLocks noGrp="1"/>
          </p:cNvSpPr>
          <p:nvPr>
            <p:ph type="body" idx="1"/>
          </p:nvPr>
        </p:nvSpPr>
        <p:spPr>
          <a:xfrm>
            <a:off x="360000" y="1980000"/>
            <a:ext cx="11519987" cy="4500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grpSp>
        <p:nvGrpSpPr>
          <p:cNvPr id="7" name="TU Da Logo">
            <a:extLst>
              <a:ext uri="{FF2B5EF4-FFF2-40B4-BE49-F238E27FC236}">
                <a16:creationId xmlns:a16="http://schemas.microsoft.com/office/drawing/2014/main" id="{51119E7C-0EFF-440C-7D9B-DC934FA66296}"/>
              </a:ext>
            </a:extLst>
          </p:cNvPr>
          <p:cNvGrpSpPr/>
          <p:nvPr userDrawn="1"/>
        </p:nvGrpSpPr>
        <p:grpSpPr>
          <a:xfrm>
            <a:off x="9917994" y="179999"/>
            <a:ext cx="2272819" cy="910166"/>
            <a:chOff x="7454900" y="306388"/>
            <a:chExt cx="1704614" cy="682624"/>
          </a:xfrm>
        </p:grpSpPr>
        <p:sp>
          <p:nvSpPr>
            <p:cNvPr id="8" name="AutoShape 3">
              <a:extLst>
                <a:ext uri="{FF2B5EF4-FFF2-40B4-BE49-F238E27FC236}">
                  <a16:creationId xmlns:a16="http://schemas.microsoft.com/office/drawing/2014/main" id="{65BC44CB-CBBB-FAC0-EB9F-E8F9DC95037D}"/>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9" name="Freeform 5">
              <a:extLst>
                <a:ext uri="{FF2B5EF4-FFF2-40B4-BE49-F238E27FC236}">
                  <a16:creationId xmlns:a16="http://schemas.microsoft.com/office/drawing/2014/main" id="{9C445B24-F9B1-8960-5444-7772C7A47F95}"/>
                </a:ext>
              </a:extLst>
            </p:cNvPr>
            <p:cNvSpPr>
              <a:spLocks/>
            </p:cNvSpPr>
            <p:nvPr userDrawn="1"/>
          </p:nvSpPr>
          <p:spPr bwMode="auto">
            <a:xfrm>
              <a:off x="7454900" y="306388"/>
              <a:ext cx="1704614"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0" name="Freeform 6">
              <a:extLst>
                <a:ext uri="{FF2B5EF4-FFF2-40B4-BE49-F238E27FC236}">
                  <a16:creationId xmlns:a16="http://schemas.microsoft.com/office/drawing/2014/main" id="{378BFC59-1C78-1D5B-F297-FDAE60A3B3FC}"/>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1" name="Freeform 7">
              <a:extLst>
                <a:ext uri="{FF2B5EF4-FFF2-40B4-BE49-F238E27FC236}">
                  <a16:creationId xmlns:a16="http://schemas.microsoft.com/office/drawing/2014/main" id="{AD4C2154-1036-25AE-9332-6CD29C8A49FF}"/>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2" name="Freeform 8">
              <a:extLst>
                <a:ext uri="{FF2B5EF4-FFF2-40B4-BE49-F238E27FC236}">
                  <a16:creationId xmlns:a16="http://schemas.microsoft.com/office/drawing/2014/main" id="{F1AA4C57-F564-9D30-8972-9143A104F615}"/>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9">
              <a:extLst>
                <a:ext uri="{FF2B5EF4-FFF2-40B4-BE49-F238E27FC236}">
                  <a16:creationId xmlns:a16="http://schemas.microsoft.com/office/drawing/2014/main" id="{88ED9D6D-B335-8396-2289-7DD61F9A0611}"/>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10">
              <a:extLst>
                <a:ext uri="{FF2B5EF4-FFF2-40B4-BE49-F238E27FC236}">
                  <a16:creationId xmlns:a16="http://schemas.microsoft.com/office/drawing/2014/main" id="{8872A2F5-7430-CC8E-7732-1707D9E6FB4C}"/>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1">
              <a:extLst>
                <a:ext uri="{FF2B5EF4-FFF2-40B4-BE49-F238E27FC236}">
                  <a16:creationId xmlns:a16="http://schemas.microsoft.com/office/drawing/2014/main" id="{AE49A029-9AE0-4CF9-87DF-91910B2623EE}"/>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2">
              <a:extLst>
                <a:ext uri="{FF2B5EF4-FFF2-40B4-BE49-F238E27FC236}">
                  <a16:creationId xmlns:a16="http://schemas.microsoft.com/office/drawing/2014/main" id="{B8CBC970-FC0D-4723-B28A-D212B56428EB}"/>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3">
              <a:extLst>
                <a:ext uri="{FF2B5EF4-FFF2-40B4-BE49-F238E27FC236}">
                  <a16:creationId xmlns:a16="http://schemas.microsoft.com/office/drawing/2014/main" id="{4638EAF1-DC81-698A-E2F9-ED824E3D31DD}"/>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8" name="Freeform 14">
              <a:extLst>
                <a:ext uri="{FF2B5EF4-FFF2-40B4-BE49-F238E27FC236}">
                  <a16:creationId xmlns:a16="http://schemas.microsoft.com/office/drawing/2014/main" id="{7FD520B6-32AC-A196-05E4-28829C4F09CE}"/>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
        <p:nvSpPr>
          <p:cNvPr id="22" name="Fußzeilenplatzhalter 21">
            <a:extLst>
              <a:ext uri="{FF2B5EF4-FFF2-40B4-BE49-F238E27FC236}">
                <a16:creationId xmlns:a16="http://schemas.microsoft.com/office/drawing/2014/main" id="{3419663B-FA1A-D2AC-6FFB-FEF3AE171BA2}"/>
              </a:ext>
            </a:extLst>
          </p:cNvPr>
          <p:cNvSpPr>
            <a:spLocks noGrp="1"/>
          </p:cNvSpPr>
          <p:nvPr>
            <p:ph type="ftr" sz="quarter" idx="3"/>
          </p:nvPr>
        </p:nvSpPr>
        <p:spPr>
          <a:xfrm>
            <a:off x="360000" y="359999"/>
            <a:ext cx="8976000" cy="190800"/>
          </a:xfrm>
          <a:prstGeom prst="rect">
            <a:avLst/>
          </a:prstGeom>
        </p:spPr>
        <p:txBody>
          <a:bodyPr vert="horz" lIns="0" tIns="0" rIns="0" bIns="0" rtlCol="0" anchor="t" anchorCtr="0"/>
          <a:lstStyle>
            <a:lvl1pPr algn="l">
              <a:defRPr sz="1000" cap="all" spc="200" baseline="0">
                <a:solidFill>
                  <a:schemeClr val="tx1"/>
                </a:solidFill>
                <a:latin typeface="+mj-lt"/>
              </a:defRPr>
            </a:lvl1pPr>
          </a:lstStyle>
          <a:p>
            <a:r>
              <a:rPr lang="en-US" cap="none" dirty="0"/>
              <a:t>Unstructured ALE-IT comp. framework for incompressible two-phase flows with surfactants</a:t>
            </a:r>
            <a:endParaRPr lang="de-DE" dirty="0"/>
          </a:p>
        </p:txBody>
      </p:sp>
      <p:sp>
        <p:nvSpPr>
          <p:cNvPr id="5" name="Fußzeilenplatzhalter 21">
            <a:extLst>
              <a:ext uri="{FF2B5EF4-FFF2-40B4-BE49-F238E27FC236}">
                <a16:creationId xmlns:a16="http://schemas.microsoft.com/office/drawing/2014/main" id="{7D283BE2-FBCB-712B-618D-52A485BD70FD}"/>
              </a:ext>
            </a:extLst>
          </p:cNvPr>
          <p:cNvSpPr txBox="1">
            <a:spLocks/>
          </p:cNvSpPr>
          <p:nvPr userDrawn="1"/>
        </p:nvSpPr>
        <p:spPr>
          <a:xfrm>
            <a:off x="3395400" y="6563539"/>
            <a:ext cx="5401200" cy="180000"/>
          </a:xfrm>
          <a:prstGeom prst="rect">
            <a:avLst/>
          </a:prstGeom>
        </p:spPr>
        <p:txBody>
          <a:bodyPr vert="horz" lIns="91440" tIns="45720" rIns="91440" bIns="45720" rtlCol="0" anchor="b" anchorCtr="0"/>
          <a:lstStyle>
            <a:defPPr>
              <a:defRPr lang="de-DE"/>
            </a:defPPr>
            <a:lvl1pPr marL="0" algn="ctr" defTabSz="914400" rtl="0" eaLnBrk="1" latinLnBrk="0" hangingPunct="1">
              <a:defRPr sz="800" kern="1200" spc="4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Mathematical Modeling and Analysis | M. Schwarzmeier | DOI: 10.48328/tudatalib-1266.3 | </a:t>
            </a:r>
            <a:fld id="{4D13FB56-7286-4523-BAB0-3791AA8FFC93}" type="slidenum">
              <a:rPr lang="de-DE" smtClean="0"/>
              <a:t>‹#›</a:t>
            </a:fld>
            <a:endParaRPr lang="de-DE" dirty="0"/>
          </a:p>
        </p:txBody>
      </p:sp>
      <p:sp>
        <p:nvSpPr>
          <p:cNvPr id="4" name="Textfeld 3">
            <a:extLst>
              <a:ext uri="{FF2B5EF4-FFF2-40B4-BE49-F238E27FC236}">
                <a16:creationId xmlns:a16="http://schemas.microsoft.com/office/drawing/2014/main" id="{2464CF79-8FDD-5303-2D83-D41AB90816E0}"/>
              </a:ext>
            </a:extLst>
          </p:cNvPr>
          <p:cNvSpPr txBox="1"/>
          <p:nvPr userDrawn="1"/>
        </p:nvSpPr>
        <p:spPr>
          <a:xfrm>
            <a:off x="8256000" y="1629000"/>
            <a:ext cx="1080000" cy="369332"/>
          </a:xfrm>
          <a:prstGeom prst="rect">
            <a:avLst/>
          </a:prstGeom>
          <a:noFill/>
        </p:spPr>
        <p:txBody>
          <a:bodyPr wrap="square" rtlCol="0">
            <a:spAutoFit/>
          </a:bodyPr>
          <a:lstStyle/>
          <a:p>
            <a:endParaRPr lang="de-DE" dirty="0"/>
          </a:p>
        </p:txBody>
      </p:sp>
      <p:pic>
        <p:nvPicPr>
          <p:cNvPr id="6" name="Picture 2">
            <a:extLst>
              <a:ext uri="{FF2B5EF4-FFF2-40B4-BE49-F238E27FC236}">
                <a16:creationId xmlns:a16="http://schemas.microsoft.com/office/drawing/2014/main" id="{85A05A8F-B478-C212-17A3-7CBBCD5A453E}"/>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9917994" y="6395965"/>
            <a:ext cx="216693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ußzeilenplatzhalter 21">
            <a:extLst>
              <a:ext uri="{FF2B5EF4-FFF2-40B4-BE49-F238E27FC236}">
                <a16:creationId xmlns:a16="http://schemas.microsoft.com/office/drawing/2014/main" id="{367387F7-5085-94D7-B389-802CAC69CD88}"/>
              </a:ext>
            </a:extLst>
          </p:cNvPr>
          <p:cNvSpPr txBox="1">
            <a:spLocks/>
          </p:cNvSpPr>
          <p:nvPr userDrawn="1"/>
        </p:nvSpPr>
        <p:spPr>
          <a:xfrm>
            <a:off x="336000" y="6563539"/>
            <a:ext cx="1605884" cy="180000"/>
          </a:xfrm>
          <a:prstGeom prst="rect">
            <a:avLst/>
          </a:prstGeom>
        </p:spPr>
        <p:txBody>
          <a:bodyPr vert="horz" lIns="91440" tIns="45720" rIns="91440" bIns="45720" rtlCol="0" anchor="b" anchorCtr="0"/>
          <a:lstStyle>
            <a:defPPr>
              <a:defRPr lang="de-DE"/>
            </a:defPPr>
            <a:lvl1pPr marL="0" algn="ctr" defTabSz="914400" rtl="0" eaLnBrk="1" latinLnBrk="0" hangingPunct="1">
              <a:defRPr sz="800" kern="1200" spc="4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dirty="0"/>
              <a:t>19.11.2023 | APS DFD23</a:t>
            </a:r>
          </a:p>
        </p:txBody>
      </p:sp>
    </p:spTree>
    <p:extLst>
      <p:ext uri="{BB962C8B-B14F-4D97-AF65-F5344CB8AC3E}">
        <p14:creationId xmlns:p14="http://schemas.microsoft.com/office/powerpoint/2010/main" val="879286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7" r:id="rId4"/>
    <p:sldLayoutId id="2147483668" r:id="rId5"/>
    <p:sldLayoutId id="2147483661" r:id="rId6"/>
    <p:sldLayoutId id="2147483654" r:id="rId7"/>
    <p:sldLayoutId id="2147483655" r:id="rId8"/>
  </p:sldLayoutIdLst>
  <p:hf hdr="0"/>
  <p:txStyles>
    <p:titleStyle>
      <a:lvl1pPr algn="l" defTabSz="914400" rtl="0" eaLnBrk="1" latinLnBrk="0" hangingPunct="1">
        <a:lnSpc>
          <a:spcPct val="80000"/>
        </a:lnSpc>
        <a:spcBef>
          <a:spcPct val="0"/>
        </a:spcBef>
        <a:buNone/>
        <a:defRPr sz="4200" kern="1200" cap="none" baseline="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350.png"/></Relationships>
</file>

<file path=ppt/slides/_rels/slide1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10.png"/><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250.png"/><Relationship Id="rId7" Type="http://schemas.openxmlformats.org/officeDocument/2006/relationships/image" Target="../media/image43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image" Target="../media/image10.png"/><Relationship Id="rId4" Type="http://schemas.openxmlformats.org/officeDocument/2006/relationships/image" Target="../media/image270.png"/></Relationships>
</file>

<file path=ppt/slides/_rels/slide15.xml.rels><?xml version="1.0" encoding="UTF-8" standalone="yes"?>
<Relationships xmlns="http://schemas.openxmlformats.org/package/2006/relationships"><Relationship Id="rId3" Type="http://schemas.openxmlformats.org/officeDocument/2006/relationships/image" Target="../media/image470.png"/><Relationship Id="rId7" Type="http://schemas.openxmlformats.org/officeDocument/2006/relationships/image" Target="../media/image50.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10.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51.png"/><Relationship Id="rId4" Type="http://schemas.openxmlformats.org/officeDocument/2006/relationships/image" Target="../media/image300.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10.png"/><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3.png"/><Relationship Id="rId1" Type="http://schemas.openxmlformats.org/officeDocument/2006/relationships/slideLayout" Target="../slideLayouts/slideLayout4.xml"/><Relationship Id="rId6" Type="http://schemas.openxmlformats.org/officeDocument/2006/relationships/image" Target="../media/image500.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8" Type="http://schemas.openxmlformats.org/officeDocument/2006/relationships/image" Target="../media/image40.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notesSlide" Target="../notesSlides/notesSlide2.xml"/><Relationship Id="rId16"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gif"/><Relationship Id="rId9" Type="http://schemas.openxmlformats.org/officeDocument/2006/relationships/image" Target="../media/image22.png"/><Relationship Id="rId1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hyperlink" Target="https://doi.org/10.26083/tuprints-00021326" TargetMode="External"/><Relationship Id="rId7" Type="http://schemas.openxmlformats.org/officeDocument/2006/relationships/image" Target="../media/image38.svg"/><Relationship Id="rId2" Type="http://schemas.openxmlformats.org/officeDocument/2006/relationships/hyperlink" Target="https://gitlab.com/interface-tracking/" TargetMode="Externa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40.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5203D7F-AB2D-083F-9E2B-99CF77BC93AE}"/>
              </a:ext>
            </a:extLst>
          </p:cNvPr>
          <p:cNvSpPr>
            <a:spLocks noGrp="1"/>
          </p:cNvSpPr>
          <p:nvPr>
            <p:ph type="ctrTitle"/>
          </p:nvPr>
        </p:nvSpPr>
        <p:spPr/>
        <p:txBody>
          <a:bodyPr>
            <a:noAutofit/>
          </a:bodyPr>
          <a:lstStyle/>
          <a:p>
            <a:r>
              <a:rPr lang="en-US" sz="3200" cap="none" dirty="0"/>
              <a:t>Unstructured Finite-Volume Arbitrary </a:t>
            </a:r>
            <a:r>
              <a:rPr lang="en-US" sz="3200" cap="none" dirty="0" err="1"/>
              <a:t>Lagrangian</a:t>
            </a:r>
            <a:r>
              <a:rPr lang="en-US" sz="3200" cap="none" dirty="0"/>
              <a:t> / Eulerian Interface Tracking computational framework for incompressible two-phase flows with surfactants</a:t>
            </a:r>
            <a:endParaRPr lang="en-DE" sz="3200" cap="none" dirty="0"/>
          </a:p>
        </p:txBody>
      </p:sp>
      <p:sp>
        <p:nvSpPr>
          <p:cNvPr id="7" name="Subtitle 6">
            <a:extLst>
              <a:ext uri="{FF2B5EF4-FFF2-40B4-BE49-F238E27FC236}">
                <a16:creationId xmlns:a16="http://schemas.microsoft.com/office/drawing/2014/main" id="{6F76EAB4-FAF3-56EC-4DEF-C3C1F6AF8C65}"/>
              </a:ext>
            </a:extLst>
          </p:cNvPr>
          <p:cNvSpPr>
            <a:spLocks noGrp="1"/>
          </p:cNvSpPr>
          <p:nvPr>
            <p:ph type="subTitle" idx="1"/>
          </p:nvPr>
        </p:nvSpPr>
        <p:spPr/>
        <p:txBody>
          <a:bodyPr>
            <a:noAutofit/>
          </a:bodyPr>
          <a:lstStyle/>
          <a:p>
            <a:r>
              <a:rPr lang="de-DE" u="sng" dirty="0"/>
              <a:t>Moritz Schwarzmeier</a:t>
            </a:r>
            <a:r>
              <a:rPr lang="de-DE" baseline="30000" dirty="0"/>
              <a:t>1</a:t>
            </a:r>
            <a:r>
              <a:rPr lang="de-DE" dirty="0"/>
              <a:t>, Suraj Raju</a:t>
            </a:r>
            <a:r>
              <a:rPr lang="de-DE" baseline="30000" dirty="0"/>
              <a:t>1</a:t>
            </a:r>
            <a:r>
              <a:rPr lang="de-DE" dirty="0"/>
              <a:t>, Zeljko Tukovic²,</a:t>
            </a:r>
          </a:p>
          <a:p>
            <a:r>
              <a:rPr lang="de-DE" dirty="0"/>
              <a:t>Mathis Fricke</a:t>
            </a:r>
            <a:r>
              <a:rPr lang="de-DE" baseline="30000" dirty="0"/>
              <a:t>1</a:t>
            </a:r>
            <a:r>
              <a:rPr lang="de-DE" dirty="0"/>
              <a:t>, Dieter Bothe</a:t>
            </a:r>
            <a:r>
              <a:rPr lang="de-DE" baseline="30000" dirty="0"/>
              <a:t>1</a:t>
            </a:r>
            <a:r>
              <a:rPr lang="de-DE" dirty="0"/>
              <a:t>, Tomislav Maric</a:t>
            </a:r>
            <a:r>
              <a:rPr lang="de-DE" baseline="30000" dirty="0"/>
              <a:t>1</a:t>
            </a:r>
            <a:endParaRPr lang="de-DE" dirty="0"/>
          </a:p>
          <a:p>
            <a:endParaRPr lang="de-DE" dirty="0"/>
          </a:p>
          <a:p>
            <a:r>
              <a:rPr lang="de-DE" baseline="30000" dirty="0"/>
              <a:t>1</a:t>
            </a:r>
            <a:r>
              <a:rPr lang="de-DE" dirty="0"/>
              <a:t> Mathematical Modeling and Analysis, TU Darmstadt</a:t>
            </a:r>
            <a:br>
              <a:rPr lang="de-DE" dirty="0"/>
            </a:br>
            <a:r>
              <a:rPr lang="de-DE" dirty="0"/>
              <a:t>² </a:t>
            </a:r>
            <a:r>
              <a:rPr lang="en-US" dirty="0"/>
              <a:t>Faculty of Mechanical Engineering and Naval Architecture,</a:t>
            </a:r>
            <a:r>
              <a:rPr lang="de-DE" dirty="0"/>
              <a:t> FSB Zagreb</a:t>
            </a:r>
          </a:p>
          <a:p>
            <a:endParaRPr lang="en-DE" dirty="0"/>
          </a:p>
        </p:txBody>
      </p:sp>
      <p:grpSp>
        <p:nvGrpSpPr>
          <p:cNvPr id="10" name="Group 9">
            <a:extLst>
              <a:ext uri="{FF2B5EF4-FFF2-40B4-BE49-F238E27FC236}">
                <a16:creationId xmlns:a16="http://schemas.microsoft.com/office/drawing/2014/main" id="{329D5B5D-2D3B-763D-038F-243A45A0979C}"/>
              </a:ext>
            </a:extLst>
          </p:cNvPr>
          <p:cNvGrpSpPr/>
          <p:nvPr/>
        </p:nvGrpSpPr>
        <p:grpSpPr>
          <a:xfrm>
            <a:off x="99708" y="4124436"/>
            <a:ext cx="2085479" cy="2266727"/>
            <a:chOff x="204211" y="3983010"/>
            <a:chExt cx="2085479" cy="2266727"/>
          </a:xfrm>
        </p:grpSpPr>
        <p:sp>
          <p:nvSpPr>
            <p:cNvPr id="4" name="TextBox 3">
              <a:extLst>
                <a:ext uri="{FF2B5EF4-FFF2-40B4-BE49-F238E27FC236}">
                  <a16:creationId xmlns:a16="http://schemas.microsoft.com/office/drawing/2014/main" id="{B665CAF5-5D40-BFBC-85AD-9445075D8494}"/>
                </a:ext>
              </a:extLst>
            </p:cNvPr>
            <p:cNvSpPr txBox="1"/>
            <p:nvPr/>
          </p:nvSpPr>
          <p:spPr>
            <a:xfrm>
              <a:off x="204211" y="5880405"/>
              <a:ext cx="2085479" cy="369332"/>
            </a:xfrm>
            <a:prstGeom prst="rect">
              <a:avLst/>
            </a:prstGeom>
            <a:noFill/>
            <a:ln>
              <a:noFill/>
            </a:ln>
          </p:spPr>
          <p:txBody>
            <a:bodyPr wrap="square" rtlCol="0">
              <a:spAutoFit/>
            </a:bodyPr>
            <a:lstStyle/>
            <a:p>
              <a:pPr algn="ctr"/>
              <a:r>
                <a:rPr lang="en-US" dirty="0"/>
                <a:t>This presentation</a:t>
              </a:r>
              <a:endParaRPr lang="en-DE" dirty="0"/>
            </a:p>
          </p:txBody>
        </p:sp>
        <p:pic>
          <p:nvPicPr>
            <p:cNvPr id="9" name="Graphic 8">
              <a:extLst>
                <a:ext uri="{FF2B5EF4-FFF2-40B4-BE49-F238E27FC236}">
                  <a16:creationId xmlns:a16="http://schemas.microsoft.com/office/drawing/2014/main" id="{CA2CCF19-3C06-A861-16F6-612D9F69812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298253" y="3983010"/>
              <a:ext cx="1897395" cy="1897395"/>
            </a:xfrm>
            <a:prstGeom prst="rect">
              <a:avLst/>
            </a:prstGeom>
          </p:spPr>
        </p:pic>
      </p:grpSp>
    </p:spTree>
    <p:extLst>
      <p:ext uri="{BB962C8B-B14F-4D97-AF65-F5344CB8AC3E}">
        <p14:creationId xmlns:p14="http://schemas.microsoft.com/office/powerpoint/2010/main" val="205941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6A5846-CB5A-D90A-A207-1FDED8A8447D}"/>
              </a:ext>
            </a:extLst>
          </p:cNvPr>
          <p:cNvSpPr>
            <a:spLocks noGrp="1"/>
          </p:cNvSpPr>
          <p:nvPr>
            <p:ph type="title"/>
          </p:nvPr>
        </p:nvSpPr>
        <p:spPr/>
        <p:txBody>
          <a:bodyPr/>
          <a:lstStyle/>
          <a:p>
            <a:r>
              <a:rPr lang="en-US" dirty="0"/>
              <a:t>Flat plate</a:t>
            </a:r>
            <a:endParaRPr lang="en-DE" dirty="0"/>
          </a:p>
        </p:txBody>
      </p:sp>
      <p:sp>
        <p:nvSpPr>
          <p:cNvPr id="6" name="Content Placeholder 5">
            <a:extLst>
              <a:ext uri="{FF2B5EF4-FFF2-40B4-BE49-F238E27FC236}">
                <a16:creationId xmlns:a16="http://schemas.microsoft.com/office/drawing/2014/main" id="{78B921F9-FB44-5608-F3AC-A57310C7B079}"/>
              </a:ext>
            </a:extLst>
          </p:cNvPr>
          <p:cNvSpPr>
            <a:spLocks noGrp="1"/>
          </p:cNvSpPr>
          <p:nvPr>
            <p:ph idx="1"/>
          </p:nvPr>
        </p:nvSpPr>
        <p:spPr>
          <a:xfrm>
            <a:off x="360000" y="4098114"/>
            <a:ext cx="11519987" cy="2381886"/>
          </a:xfrm>
        </p:spPr>
        <p:txBody>
          <a:bodyPr/>
          <a:lstStyle/>
          <a:p>
            <a:r>
              <a:rPr lang="en-US" dirty="0"/>
              <a:t>Prescribed velocity = 0.1 m/s</a:t>
            </a:r>
          </a:p>
          <a:p>
            <a:r>
              <a:rPr lang="en-US" dirty="0"/>
              <a:t>No velocity boundary layer</a:t>
            </a:r>
          </a:p>
          <a:p>
            <a:r>
              <a:rPr lang="en-US" dirty="0"/>
              <a:t>Peclet number 10</a:t>
            </a:r>
            <a:r>
              <a:rPr lang="en-US" baseline="30000" dirty="0"/>
              <a:t>5</a:t>
            </a:r>
            <a:endParaRPr lang="en-US" dirty="0"/>
          </a:p>
          <a:p>
            <a:pPr lvl="1"/>
            <a:r>
              <a:rPr lang="en-US" dirty="0"/>
              <a:t>Tested with 10</a:t>
            </a:r>
            <a:r>
              <a:rPr lang="en-US" baseline="30000" dirty="0"/>
              <a:t>4</a:t>
            </a:r>
            <a:r>
              <a:rPr lang="en-US" dirty="0"/>
              <a:t> – 10</a:t>
            </a:r>
            <a:r>
              <a:rPr lang="en-US" baseline="30000" dirty="0"/>
              <a:t>7</a:t>
            </a:r>
          </a:p>
          <a:p>
            <a:endParaRPr lang="en-DE" dirty="0"/>
          </a:p>
        </p:txBody>
      </p:sp>
      <p:sp>
        <p:nvSpPr>
          <p:cNvPr id="4" name="Footer Placeholder 3">
            <a:extLst>
              <a:ext uri="{FF2B5EF4-FFF2-40B4-BE49-F238E27FC236}">
                <a16:creationId xmlns:a16="http://schemas.microsoft.com/office/drawing/2014/main" id="{40033C1D-FC13-08BE-E517-279B9B890FE7}"/>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pic>
        <p:nvPicPr>
          <p:cNvPr id="7" name="Picture 6">
            <a:extLst>
              <a:ext uri="{FF2B5EF4-FFF2-40B4-BE49-F238E27FC236}">
                <a16:creationId xmlns:a16="http://schemas.microsoft.com/office/drawing/2014/main" id="{2620CF9B-3E26-DA4A-AC24-0A4C199E7736}"/>
              </a:ext>
            </a:extLst>
          </p:cNvPr>
          <p:cNvPicPr>
            <a:picLocks noChangeAspect="1"/>
          </p:cNvPicPr>
          <p:nvPr/>
        </p:nvPicPr>
        <p:blipFill>
          <a:blip r:embed="rId2"/>
          <a:stretch>
            <a:fillRect/>
          </a:stretch>
        </p:blipFill>
        <p:spPr>
          <a:xfrm>
            <a:off x="360000" y="2007571"/>
            <a:ext cx="5827218" cy="1899272"/>
          </a:xfrm>
          <a:prstGeom prst="rect">
            <a:avLst/>
          </a:prstGeom>
        </p:spPr>
      </p:pic>
      <p:pic>
        <p:nvPicPr>
          <p:cNvPr id="2" name="Picture 1" descr="A graph of a number of different types of curves&#10;&#10;Description automatically generated with medium confidence">
            <a:extLst>
              <a:ext uri="{FF2B5EF4-FFF2-40B4-BE49-F238E27FC236}">
                <a16:creationId xmlns:a16="http://schemas.microsoft.com/office/drawing/2014/main" id="{B586CE49-A567-8D04-FA97-E42C80D97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0847" y="1959589"/>
            <a:ext cx="5439140" cy="4085779"/>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9552EE3-8042-B5AA-9A88-42E74802573E}"/>
                  </a:ext>
                </a:extLst>
              </p:cNvPr>
              <p:cNvSpPr txBox="1"/>
              <p:nvPr/>
            </p:nvSpPr>
            <p:spPr>
              <a:xfrm>
                <a:off x="822284" y="5782684"/>
                <a:ext cx="1062406" cy="5167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𝑃𝑒</m:t>
                      </m:r>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𝑢</m:t>
                          </m:r>
                        </m:num>
                        <m:den>
                          <m:r>
                            <a:rPr lang="en-US" b="0" i="1" smtClean="0">
                              <a:latin typeface="Cambria Math" panose="02040503050406030204" pitchFamily="18" charset="0"/>
                              <a:ea typeface="Cambria Math" panose="02040503050406030204" pitchFamily="18" charset="0"/>
                            </a:rPr>
                            <m:t>𝐷</m:t>
                          </m:r>
                        </m:den>
                      </m:f>
                    </m:oMath>
                  </m:oMathPara>
                </a14:m>
                <a:endParaRPr lang="en-DE" dirty="0"/>
              </a:p>
            </p:txBody>
          </p:sp>
        </mc:Choice>
        <mc:Fallback xmlns="">
          <p:sp>
            <p:nvSpPr>
              <p:cNvPr id="3" name="TextBox 2">
                <a:extLst>
                  <a:ext uri="{FF2B5EF4-FFF2-40B4-BE49-F238E27FC236}">
                    <a16:creationId xmlns:a16="http://schemas.microsoft.com/office/drawing/2014/main" id="{E9552EE3-8042-B5AA-9A88-42E74802573E}"/>
                  </a:ext>
                </a:extLst>
              </p:cNvPr>
              <p:cNvSpPr txBox="1">
                <a:spLocks noRot="1" noChangeAspect="1" noMove="1" noResize="1" noEditPoints="1" noAdjustHandles="1" noChangeArrowheads="1" noChangeShapeType="1" noTextEdit="1"/>
              </p:cNvSpPr>
              <p:nvPr/>
            </p:nvSpPr>
            <p:spPr>
              <a:xfrm>
                <a:off x="822284" y="5782684"/>
                <a:ext cx="1062406" cy="516745"/>
              </a:xfrm>
              <a:prstGeom prst="rect">
                <a:avLst/>
              </a:prstGeom>
              <a:blipFill>
                <a:blip r:embed="rId4"/>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967809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F8724-2F95-7040-8A19-0503096C0E59}"/>
              </a:ext>
            </a:extLst>
          </p:cNvPr>
          <p:cNvSpPr>
            <a:spLocks noGrp="1"/>
          </p:cNvSpPr>
          <p:nvPr>
            <p:ph type="title"/>
          </p:nvPr>
        </p:nvSpPr>
        <p:spPr/>
        <p:txBody>
          <a:bodyPr/>
          <a:lstStyle/>
          <a:p>
            <a:r>
              <a:rPr lang="en-US" dirty="0"/>
              <a:t>Flat plate</a:t>
            </a:r>
            <a:endParaRPr lang="en-DE" dirty="0"/>
          </a:p>
        </p:txBody>
      </p:sp>
      <p:sp>
        <p:nvSpPr>
          <p:cNvPr id="4" name="Footer Placeholder 3">
            <a:extLst>
              <a:ext uri="{FF2B5EF4-FFF2-40B4-BE49-F238E27FC236}">
                <a16:creationId xmlns:a16="http://schemas.microsoft.com/office/drawing/2014/main" id="{2F49269A-F18E-5311-CE8A-AAF70D72720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10" name="Content Placeholder 9">
            <a:extLst>
              <a:ext uri="{FF2B5EF4-FFF2-40B4-BE49-F238E27FC236}">
                <a16:creationId xmlns:a16="http://schemas.microsoft.com/office/drawing/2014/main" id="{08471C27-82D7-9F82-6FB6-B9459E68B5CD}"/>
              </a:ext>
            </a:extLst>
          </p:cNvPr>
          <p:cNvSpPr>
            <a:spLocks noGrp="1"/>
          </p:cNvSpPr>
          <p:nvPr>
            <p:ph sz="quarter" idx="13"/>
          </p:nvPr>
        </p:nvSpPr>
        <p:spPr/>
        <p:txBody>
          <a:bodyPr/>
          <a:lstStyle/>
          <a:p>
            <a:endParaRPr lang="en-DE" dirty="0"/>
          </a:p>
        </p:txBody>
      </p:sp>
      <p:sp>
        <p:nvSpPr>
          <p:cNvPr id="12" name="Content Placeholder 5">
            <a:extLst>
              <a:ext uri="{FF2B5EF4-FFF2-40B4-BE49-F238E27FC236}">
                <a16:creationId xmlns:a16="http://schemas.microsoft.com/office/drawing/2014/main" id="{E5523800-FD15-05A6-18A8-06B3DB0809BD}"/>
              </a:ext>
            </a:extLst>
          </p:cNvPr>
          <p:cNvSpPr txBox="1">
            <a:spLocks/>
          </p:cNvSpPr>
          <p:nvPr/>
        </p:nvSpPr>
        <p:spPr>
          <a:xfrm>
            <a:off x="360000" y="2209244"/>
            <a:ext cx="3431089" cy="4270756"/>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DE" dirty="0">
              <a:solidFill>
                <a:srgbClr val="FF0000"/>
              </a:solidFill>
            </a:endParaRPr>
          </a:p>
        </p:txBody>
      </p:sp>
      <p:graphicFrame>
        <p:nvGraphicFramePr>
          <p:cNvPr id="5" name="Table 4">
            <a:extLst>
              <a:ext uri="{FF2B5EF4-FFF2-40B4-BE49-F238E27FC236}">
                <a16:creationId xmlns:a16="http://schemas.microsoft.com/office/drawing/2014/main" id="{B116AE11-1FDD-A2C9-2786-C75FD3DD4284}"/>
              </a:ext>
            </a:extLst>
          </p:cNvPr>
          <p:cNvGraphicFramePr>
            <a:graphicFrameLocks noGrp="1"/>
          </p:cNvGraphicFramePr>
          <p:nvPr>
            <p:extLst>
              <p:ext uri="{D42A27DB-BD31-4B8C-83A1-F6EECF244321}">
                <p14:modId xmlns:p14="http://schemas.microsoft.com/office/powerpoint/2010/main" val="2058863832"/>
              </p:ext>
            </p:extLst>
          </p:nvPr>
        </p:nvGraphicFramePr>
        <p:xfrm>
          <a:off x="360000" y="3109952"/>
          <a:ext cx="3110290" cy="2469340"/>
        </p:xfrm>
        <a:graphic>
          <a:graphicData uri="http://schemas.openxmlformats.org/drawingml/2006/table">
            <a:tbl>
              <a:tblPr firstRow="1" bandRow="1">
                <a:tableStyleId>{7DF18680-E054-41AD-8BC1-D1AEF772440D}</a:tableStyleId>
              </a:tblPr>
              <a:tblGrid>
                <a:gridCol w="1555145">
                  <a:extLst>
                    <a:ext uri="{9D8B030D-6E8A-4147-A177-3AD203B41FA5}">
                      <a16:colId xmlns:a16="http://schemas.microsoft.com/office/drawing/2014/main" val="257568078"/>
                    </a:ext>
                  </a:extLst>
                </a:gridCol>
                <a:gridCol w="1555145">
                  <a:extLst>
                    <a:ext uri="{9D8B030D-6E8A-4147-A177-3AD203B41FA5}">
                      <a16:colId xmlns:a16="http://schemas.microsoft.com/office/drawing/2014/main" val="981029031"/>
                    </a:ext>
                  </a:extLst>
                </a:gridCol>
              </a:tblGrid>
              <a:tr h="580085">
                <a:tc>
                  <a:txBody>
                    <a:bodyPr/>
                    <a:lstStyle/>
                    <a:p>
                      <a:r>
                        <a:rPr lang="en-US" dirty="0"/>
                        <a:t>Diffusivity [m²/s]</a:t>
                      </a:r>
                      <a:endParaRPr lang="en-DE" dirty="0"/>
                    </a:p>
                  </a:txBody>
                  <a:tcPr/>
                </a:tc>
                <a:tc>
                  <a:txBody>
                    <a:bodyPr/>
                    <a:lstStyle/>
                    <a:p>
                      <a:r>
                        <a:rPr lang="en-US" dirty="0"/>
                        <a:t>Peclet number [ ]</a:t>
                      </a:r>
                      <a:endParaRPr lang="en-DE" dirty="0"/>
                    </a:p>
                  </a:txBody>
                  <a:tcPr/>
                </a:tc>
                <a:extLst>
                  <a:ext uri="{0D108BD9-81ED-4DB2-BD59-A6C34878D82A}">
                    <a16:rowId xmlns:a16="http://schemas.microsoft.com/office/drawing/2014/main" val="1864134543"/>
                  </a:ext>
                </a:extLst>
              </a:tr>
              <a:tr h="457315">
                <a:tc>
                  <a:txBody>
                    <a:bodyPr/>
                    <a:lstStyle/>
                    <a:p>
                      <a:pPr algn="r"/>
                      <a:r>
                        <a:rPr lang="en-US" dirty="0"/>
                        <a:t>5e</a:t>
                      </a:r>
                      <a:r>
                        <a:rPr lang="en-US" baseline="30000" dirty="0"/>
                        <a:t>-08</a:t>
                      </a:r>
                      <a:endParaRPr lang="en-DE" baseline="30000" dirty="0"/>
                    </a:p>
                  </a:txBody>
                  <a:tcPr/>
                </a:tc>
                <a:tc>
                  <a:txBody>
                    <a:bodyPr/>
                    <a:lstStyle/>
                    <a:p>
                      <a:pPr algn="r"/>
                      <a:r>
                        <a:rPr lang="en-US" dirty="0"/>
                        <a:t>1e</a:t>
                      </a:r>
                      <a:r>
                        <a:rPr lang="en-US" baseline="30000" dirty="0"/>
                        <a:t>4</a:t>
                      </a:r>
                      <a:endParaRPr lang="en-DE" dirty="0"/>
                    </a:p>
                  </a:txBody>
                  <a:tcPr/>
                </a:tc>
                <a:extLst>
                  <a:ext uri="{0D108BD9-81ED-4DB2-BD59-A6C34878D82A}">
                    <a16:rowId xmlns:a16="http://schemas.microsoft.com/office/drawing/2014/main" val="1801866420"/>
                  </a:ext>
                </a:extLst>
              </a:tr>
              <a:tr h="457315">
                <a:tc>
                  <a:txBody>
                    <a:bodyPr/>
                    <a:lstStyle/>
                    <a:p>
                      <a:pPr algn="r"/>
                      <a:r>
                        <a:rPr lang="en-US" dirty="0"/>
                        <a:t>5e</a:t>
                      </a:r>
                      <a:r>
                        <a:rPr lang="en-US" baseline="30000" dirty="0"/>
                        <a:t>-09</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5</a:t>
                      </a:r>
                      <a:endParaRPr lang="en-DE" dirty="0"/>
                    </a:p>
                  </a:txBody>
                  <a:tcPr/>
                </a:tc>
                <a:extLst>
                  <a:ext uri="{0D108BD9-81ED-4DB2-BD59-A6C34878D82A}">
                    <a16:rowId xmlns:a16="http://schemas.microsoft.com/office/drawing/2014/main" val="1183361476"/>
                  </a:ext>
                </a:extLst>
              </a:tr>
              <a:tr h="457315">
                <a:tc>
                  <a:txBody>
                    <a:bodyPr/>
                    <a:lstStyle/>
                    <a:p>
                      <a:pPr algn="r"/>
                      <a:r>
                        <a:rPr lang="en-US" dirty="0"/>
                        <a:t>5e</a:t>
                      </a:r>
                      <a:r>
                        <a:rPr lang="en-US" baseline="30000" dirty="0"/>
                        <a:t>-10</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6</a:t>
                      </a:r>
                      <a:endParaRPr lang="en-DE" dirty="0"/>
                    </a:p>
                  </a:txBody>
                  <a:tcPr/>
                </a:tc>
                <a:extLst>
                  <a:ext uri="{0D108BD9-81ED-4DB2-BD59-A6C34878D82A}">
                    <a16:rowId xmlns:a16="http://schemas.microsoft.com/office/drawing/2014/main" val="688919856"/>
                  </a:ext>
                </a:extLst>
              </a:tr>
              <a:tr h="457315">
                <a:tc>
                  <a:txBody>
                    <a:bodyPr/>
                    <a:lstStyle/>
                    <a:p>
                      <a:pPr algn="r"/>
                      <a:r>
                        <a:rPr lang="en-US" dirty="0"/>
                        <a:t>5e</a:t>
                      </a:r>
                      <a:r>
                        <a:rPr lang="en-US" baseline="30000" dirty="0"/>
                        <a:t>-11</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7</a:t>
                      </a:r>
                      <a:endParaRPr lang="en-DE" dirty="0"/>
                    </a:p>
                  </a:txBody>
                  <a:tcPr/>
                </a:tc>
                <a:extLst>
                  <a:ext uri="{0D108BD9-81ED-4DB2-BD59-A6C34878D82A}">
                    <a16:rowId xmlns:a16="http://schemas.microsoft.com/office/drawing/2014/main" val="4116369980"/>
                  </a:ext>
                </a:extLst>
              </a:tr>
            </a:tbl>
          </a:graphicData>
        </a:graphic>
      </p:graphicFrame>
      <p:pic>
        <p:nvPicPr>
          <p:cNvPr id="13" name="Content Placeholder 12" descr="A screenshot of a graph&#10;&#10;Description automatically generated">
            <a:extLst>
              <a:ext uri="{FF2B5EF4-FFF2-40B4-BE49-F238E27FC236}">
                <a16:creationId xmlns:a16="http://schemas.microsoft.com/office/drawing/2014/main" id="{D2C04E0E-8B30-C21D-4286-58D7055DFEB6}"/>
              </a:ext>
            </a:extLst>
          </p:cNvPr>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91089" y="599470"/>
            <a:ext cx="5939722" cy="5915659"/>
          </a:xfrm>
          <a:prstGeom prst="rect">
            <a:avLst/>
          </a:prstGeom>
        </p:spPr>
      </p:pic>
    </p:spTree>
    <p:extLst>
      <p:ext uri="{BB962C8B-B14F-4D97-AF65-F5344CB8AC3E}">
        <p14:creationId xmlns:p14="http://schemas.microsoft.com/office/powerpoint/2010/main" val="4264105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01627-1B9B-13D6-AE52-9FD020135138}"/>
              </a:ext>
            </a:extLst>
          </p:cNvPr>
          <p:cNvSpPr>
            <a:spLocks noGrp="1"/>
          </p:cNvSpPr>
          <p:nvPr>
            <p:ph type="title"/>
          </p:nvPr>
        </p:nvSpPr>
        <p:spPr/>
        <p:txBody>
          <a:bodyPr/>
          <a:lstStyle/>
          <a:p>
            <a:r>
              <a:rPr lang="en-US" dirty="0"/>
              <a:t>Axisymmetric bubble</a:t>
            </a:r>
            <a:endParaRPr lang="en-DE" dirty="0"/>
          </a:p>
        </p:txBody>
      </p:sp>
      <p:sp>
        <p:nvSpPr>
          <p:cNvPr id="4" name="Footer Placeholder 3">
            <a:extLst>
              <a:ext uri="{FF2B5EF4-FFF2-40B4-BE49-F238E27FC236}">
                <a16:creationId xmlns:a16="http://schemas.microsoft.com/office/drawing/2014/main" id="{14BAB8B3-C31B-841D-D999-3D57714689F0}"/>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9" name="Content Placeholder 8">
            <a:extLst>
              <a:ext uri="{FF2B5EF4-FFF2-40B4-BE49-F238E27FC236}">
                <a16:creationId xmlns:a16="http://schemas.microsoft.com/office/drawing/2014/main" id="{BCBCEC5A-B13F-AB47-AE24-48293233ACE1}"/>
              </a:ext>
            </a:extLst>
          </p:cNvPr>
          <p:cNvSpPr>
            <a:spLocks noGrp="1"/>
          </p:cNvSpPr>
          <p:nvPr>
            <p:ph sz="quarter" idx="13"/>
          </p:nvPr>
        </p:nvSpPr>
        <p:spPr/>
        <p:txBody>
          <a:bodyPr/>
          <a:lstStyle/>
          <a:p>
            <a:r>
              <a:rPr lang="en-US" dirty="0"/>
              <a:t>Prescribed velocity based on solution by </a:t>
            </a:r>
            <a:r>
              <a:rPr lang="en-US" dirty="0" err="1"/>
              <a:t>Satapathy</a:t>
            </a:r>
            <a:r>
              <a:rPr lang="en-US" dirty="0"/>
              <a:t> &amp; Smith</a:t>
            </a:r>
          </a:p>
          <a:p>
            <a:r>
              <a:rPr lang="en-US" dirty="0"/>
              <a:t>Spherical bubble (Ø 2mm) with rigid interface</a:t>
            </a:r>
          </a:p>
          <a:p>
            <a:r>
              <a:rPr lang="en-US" dirty="0"/>
              <a:t>Axisymmetric setup</a:t>
            </a:r>
          </a:p>
          <a:p>
            <a:r>
              <a:rPr lang="en-US" dirty="0"/>
              <a:t>Schmidt-numbers of real-world problems</a:t>
            </a:r>
          </a:p>
          <a:p>
            <a:endParaRPr lang="en-US" dirty="0"/>
          </a:p>
          <a:p>
            <a:endParaRPr lang="en-DE" dirty="0"/>
          </a:p>
        </p:txBody>
      </p:sp>
      <p:graphicFrame>
        <p:nvGraphicFramePr>
          <p:cNvPr id="11" name="Table 10">
            <a:extLst>
              <a:ext uri="{FF2B5EF4-FFF2-40B4-BE49-F238E27FC236}">
                <a16:creationId xmlns:a16="http://schemas.microsoft.com/office/drawing/2014/main" id="{F4300F49-DC5D-50B7-6F25-0B47200A28C6}"/>
              </a:ext>
            </a:extLst>
          </p:cNvPr>
          <p:cNvGraphicFramePr>
            <a:graphicFrameLocks noGrp="1"/>
          </p:cNvGraphicFramePr>
          <p:nvPr>
            <p:extLst>
              <p:ext uri="{D42A27DB-BD31-4B8C-83A1-F6EECF244321}">
                <p14:modId xmlns:p14="http://schemas.microsoft.com/office/powerpoint/2010/main" val="4213439744"/>
              </p:ext>
            </p:extLst>
          </p:nvPr>
        </p:nvGraphicFramePr>
        <p:xfrm>
          <a:off x="360000" y="3963768"/>
          <a:ext cx="3110290" cy="2469340"/>
        </p:xfrm>
        <a:graphic>
          <a:graphicData uri="http://schemas.openxmlformats.org/drawingml/2006/table">
            <a:tbl>
              <a:tblPr firstRow="1" bandRow="1">
                <a:tableStyleId>{7DF18680-E054-41AD-8BC1-D1AEF772440D}</a:tableStyleId>
              </a:tblPr>
              <a:tblGrid>
                <a:gridCol w="1555145">
                  <a:extLst>
                    <a:ext uri="{9D8B030D-6E8A-4147-A177-3AD203B41FA5}">
                      <a16:colId xmlns:a16="http://schemas.microsoft.com/office/drawing/2014/main" val="257568078"/>
                    </a:ext>
                  </a:extLst>
                </a:gridCol>
                <a:gridCol w="1555145">
                  <a:extLst>
                    <a:ext uri="{9D8B030D-6E8A-4147-A177-3AD203B41FA5}">
                      <a16:colId xmlns:a16="http://schemas.microsoft.com/office/drawing/2014/main" val="981029031"/>
                    </a:ext>
                  </a:extLst>
                </a:gridCol>
              </a:tblGrid>
              <a:tr h="580085">
                <a:tc>
                  <a:txBody>
                    <a:bodyPr/>
                    <a:lstStyle/>
                    <a:p>
                      <a:r>
                        <a:rPr lang="en-US" dirty="0"/>
                        <a:t>Diffusivity [m²/s]</a:t>
                      </a:r>
                      <a:endParaRPr lang="en-DE" dirty="0"/>
                    </a:p>
                  </a:txBody>
                  <a:tcPr/>
                </a:tc>
                <a:tc>
                  <a:txBody>
                    <a:bodyPr/>
                    <a:lstStyle/>
                    <a:p>
                      <a:r>
                        <a:rPr lang="en-US" dirty="0"/>
                        <a:t>Schmidt number [ ]</a:t>
                      </a:r>
                      <a:endParaRPr lang="en-DE" dirty="0"/>
                    </a:p>
                  </a:txBody>
                  <a:tcPr/>
                </a:tc>
                <a:extLst>
                  <a:ext uri="{0D108BD9-81ED-4DB2-BD59-A6C34878D82A}">
                    <a16:rowId xmlns:a16="http://schemas.microsoft.com/office/drawing/2014/main" val="1864134543"/>
                  </a:ext>
                </a:extLst>
              </a:tr>
              <a:tr h="457315">
                <a:tc>
                  <a:txBody>
                    <a:bodyPr/>
                    <a:lstStyle/>
                    <a:p>
                      <a:pPr algn="r"/>
                      <a:r>
                        <a:rPr lang="en-US" dirty="0"/>
                        <a:t>5e</a:t>
                      </a:r>
                      <a:r>
                        <a:rPr lang="en-US" baseline="30000" dirty="0"/>
                        <a:t>-08</a:t>
                      </a:r>
                      <a:endParaRPr lang="en-DE" baseline="30000" dirty="0"/>
                    </a:p>
                  </a:txBody>
                  <a:tcPr/>
                </a:tc>
                <a:tc>
                  <a:txBody>
                    <a:bodyPr/>
                    <a:lstStyle/>
                    <a:p>
                      <a:pPr algn="r"/>
                      <a:r>
                        <a:rPr lang="en-US" b="1" dirty="0"/>
                        <a:t>1e</a:t>
                      </a:r>
                      <a:r>
                        <a:rPr lang="en-US" b="1" baseline="30000" dirty="0"/>
                        <a:t>4</a:t>
                      </a:r>
                      <a:endParaRPr lang="en-DE" b="1" dirty="0"/>
                    </a:p>
                  </a:txBody>
                  <a:tcPr/>
                </a:tc>
                <a:extLst>
                  <a:ext uri="{0D108BD9-81ED-4DB2-BD59-A6C34878D82A}">
                    <a16:rowId xmlns:a16="http://schemas.microsoft.com/office/drawing/2014/main" val="1801866420"/>
                  </a:ext>
                </a:extLst>
              </a:tr>
              <a:tr h="457315">
                <a:tc>
                  <a:txBody>
                    <a:bodyPr/>
                    <a:lstStyle/>
                    <a:p>
                      <a:pPr algn="r"/>
                      <a:r>
                        <a:rPr lang="en-US" dirty="0"/>
                        <a:t>5e</a:t>
                      </a:r>
                      <a:r>
                        <a:rPr lang="en-US" baseline="30000" dirty="0"/>
                        <a:t>-09</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5</a:t>
                      </a:r>
                      <a:endParaRPr lang="en-DE" b="1" dirty="0"/>
                    </a:p>
                  </a:txBody>
                  <a:tcPr/>
                </a:tc>
                <a:extLst>
                  <a:ext uri="{0D108BD9-81ED-4DB2-BD59-A6C34878D82A}">
                    <a16:rowId xmlns:a16="http://schemas.microsoft.com/office/drawing/2014/main" val="1183361476"/>
                  </a:ext>
                </a:extLst>
              </a:tr>
              <a:tr h="457315">
                <a:tc>
                  <a:txBody>
                    <a:bodyPr/>
                    <a:lstStyle/>
                    <a:p>
                      <a:pPr algn="r"/>
                      <a:r>
                        <a:rPr lang="en-US" dirty="0"/>
                        <a:t>5e</a:t>
                      </a:r>
                      <a:r>
                        <a:rPr lang="en-US" baseline="30000" dirty="0"/>
                        <a:t>-10</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6</a:t>
                      </a:r>
                      <a:endParaRPr lang="en-DE" b="1" dirty="0"/>
                    </a:p>
                  </a:txBody>
                  <a:tcPr/>
                </a:tc>
                <a:extLst>
                  <a:ext uri="{0D108BD9-81ED-4DB2-BD59-A6C34878D82A}">
                    <a16:rowId xmlns:a16="http://schemas.microsoft.com/office/drawing/2014/main" val="688919856"/>
                  </a:ext>
                </a:extLst>
              </a:tr>
              <a:tr h="457315">
                <a:tc>
                  <a:txBody>
                    <a:bodyPr/>
                    <a:lstStyle/>
                    <a:p>
                      <a:pPr algn="r"/>
                      <a:r>
                        <a:rPr lang="en-US" dirty="0"/>
                        <a:t>5e</a:t>
                      </a:r>
                      <a:r>
                        <a:rPr lang="en-US" baseline="30000" dirty="0"/>
                        <a:t>-11</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7</a:t>
                      </a:r>
                      <a:endParaRPr lang="en-DE" b="1" dirty="0"/>
                    </a:p>
                  </a:txBody>
                  <a:tcPr/>
                </a:tc>
                <a:extLst>
                  <a:ext uri="{0D108BD9-81ED-4DB2-BD59-A6C34878D82A}">
                    <a16:rowId xmlns:a16="http://schemas.microsoft.com/office/drawing/2014/main" val="4116369980"/>
                  </a:ext>
                </a:extLst>
              </a:tr>
            </a:tbl>
          </a:graphicData>
        </a:graphic>
      </p:graphicFrame>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9E9DA39-49C7-BDD8-F251-6481D8DAC00A}"/>
                  </a:ext>
                </a:extLst>
              </p:cNvPr>
              <p:cNvSpPr txBox="1"/>
              <p:nvPr/>
            </p:nvSpPr>
            <p:spPr>
              <a:xfrm>
                <a:off x="5484186" y="3526342"/>
                <a:ext cx="767454" cy="470642"/>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𝑆𝑐</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𝜇</m:t>
                          </m:r>
                        </m:num>
                        <m:den>
                          <m:r>
                            <a:rPr lang="en-US" b="0" i="1" smtClean="0">
                              <a:latin typeface="Cambria Math" panose="02040503050406030204" pitchFamily="18" charset="0"/>
                            </a:rPr>
                            <m:t>𝐷</m:t>
                          </m:r>
                        </m:den>
                      </m:f>
                    </m:oMath>
                  </m:oMathPara>
                </a14:m>
                <a:endParaRPr lang="en-DE" dirty="0"/>
              </a:p>
            </p:txBody>
          </p:sp>
        </mc:Choice>
        <mc:Fallback xmlns="">
          <p:sp>
            <p:nvSpPr>
              <p:cNvPr id="12" name="TextBox 11">
                <a:extLst>
                  <a:ext uri="{FF2B5EF4-FFF2-40B4-BE49-F238E27FC236}">
                    <a16:creationId xmlns:a16="http://schemas.microsoft.com/office/drawing/2014/main" id="{39E9DA39-49C7-BDD8-F251-6481D8DAC00A}"/>
                  </a:ext>
                </a:extLst>
              </p:cNvPr>
              <p:cNvSpPr txBox="1">
                <a:spLocks noRot="1" noChangeAspect="1" noMove="1" noResize="1" noEditPoints="1" noAdjustHandles="1" noChangeArrowheads="1" noChangeShapeType="1" noTextEdit="1"/>
              </p:cNvSpPr>
              <p:nvPr/>
            </p:nvSpPr>
            <p:spPr>
              <a:xfrm>
                <a:off x="5484186" y="3526342"/>
                <a:ext cx="767454" cy="470642"/>
              </a:xfrm>
              <a:prstGeom prst="rect">
                <a:avLst/>
              </a:prstGeom>
              <a:blipFill>
                <a:blip r:embed="rId2"/>
                <a:stretch>
                  <a:fillRect/>
                </a:stretch>
              </a:blipFill>
              <a:ln>
                <a:noFill/>
              </a:ln>
            </p:spPr>
            <p:txBody>
              <a:bodyPr/>
              <a:lstStyle/>
              <a:p>
                <a:r>
                  <a:rPr lang="en-DE">
                    <a:noFill/>
                  </a:rPr>
                  <a:t> </a:t>
                </a:r>
              </a:p>
            </p:txBody>
          </p:sp>
        </mc:Fallback>
      </mc:AlternateContent>
      <p:pic>
        <p:nvPicPr>
          <p:cNvPr id="7" name="Content Placeholder 6" descr="A graph of different colored lines&#10;&#10;Description automatically generated">
            <a:extLst>
              <a:ext uri="{FF2B5EF4-FFF2-40B4-BE49-F238E27FC236}">
                <a16:creationId xmlns:a16="http://schemas.microsoft.com/office/drawing/2014/main" id="{A866AF5F-6710-77F1-47FE-C5A11221DEBC}"/>
              </a:ext>
            </a:extLst>
          </p:cNvPr>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6663017" y="1163172"/>
            <a:ext cx="5266361" cy="5269936"/>
          </a:xfrm>
        </p:spPr>
      </p:pic>
      <p:pic>
        <p:nvPicPr>
          <p:cNvPr id="8" name="Content Placeholder 14" descr="A graph of different colored lines&#10;&#10;Description automatically generated">
            <a:extLst>
              <a:ext uri="{FF2B5EF4-FFF2-40B4-BE49-F238E27FC236}">
                <a16:creationId xmlns:a16="http://schemas.microsoft.com/office/drawing/2014/main" id="{24B00402-C8A4-3720-10BC-9D7E8DC999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9846" y="4117430"/>
            <a:ext cx="3093171" cy="2259445"/>
          </a:xfrm>
          <a:prstGeom prst="rect">
            <a:avLst/>
          </a:prstGeom>
        </p:spPr>
      </p:pic>
    </p:spTree>
    <p:extLst>
      <p:ext uri="{BB962C8B-B14F-4D97-AF65-F5344CB8AC3E}">
        <p14:creationId xmlns:p14="http://schemas.microsoft.com/office/powerpoint/2010/main" val="249536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97E98CA-3CEE-CE43-58EC-2B5450DB7C16}"/>
              </a:ext>
            </a:extLst>
          </p:cNvPr>
          <p:cNvSpPr>
            <a:spLocks noGrp="1"/>
          </p:cNvSpPr>
          <p:nvPr>
            <p:ph type="ftr" sz="quarter" idx="15"/>
          </p:nvPr>
        </p:nvSpPr>
        <p:spPr/>
        <p:txBody>
          <a:bodyPr/>
          <a:lstStyle/>
          <a:p>
            <a:r>
              <a:rPr lang="de-DE"/>
              <a:t>TITEL / AUTOR</a:t>
            </a:r>
            <a:endParaRPr lang="de-DE" dirty="0"/>
          </a:p>
        </p:txBody>
      </p:sp>
      <p:sp>
        <p:nvSpPr>
          <p:cNvPr id="17" name="Title 16">
            <a:extLst>
              <a:ext uri="{FF2B5EF4-FFF2-40B4-BE49-F238E27FC236}">
                <a16:creationId xmlns:a16="http://schemas.microsoft.com/office/drawing/2014/main" id="{52F6FE43-8372-32A4-E88D-D275D45D4686}"/>
              </a:ext>
            </a:extLst>
          </p:cNvPr>
          <p:cNvSpPr>
            <a:spLocks noGrp="1"/>
          </p:cNvSpPr>
          <p:nvPr>
            <p:ph type="title"/>
          </p:nvPr>
        </p:nvSpPr>
        <p:spPr/>
        <p:txBody>
          <a:bodyPr/>
          <a:lstStyle/>
          <a:p>
            <a:r>
              <a:rPr lang="en-US" dirty="0"/>
              <a:t>Axisymmetric bubble</a:t>
            </a:r>
            <a:endParaRPr lang="en-DE" dirty="0"/>
          </a:p>
        </p:txBody>
      </p:sp>
      <p:grpSp>
        <p:nvGrpSpPr>
          <p:cNvPr id="6" name="Group 5">
            <a:extLst>
              <a:ext uri="{FF2B5EF4-FFF2-40B4-BE49-F238E27FC236}">
                <a16:creationId xmlns:a16="http://schemas.microsoft.com/office/drawing/2014/main" id="{403FCA38-05F7-A42D-517D-EBE9CA124EDB}"/>
              </a:ext>
            </a:extLst>
          </p:cNvPr>
          <p:cNvGrpSpPr/>
          <p:nvPr/>
        </p:nvGrpSpPr>
        <p:grpSpPr>
          <a:xfrm>
            <a:off x="360000" y="1980000"/>
            <a:ext cx="11519987" cy="2005615"/>
            <a:chOff x="360000" y="2114910"/>
            <a:chExt cx="11519987" cy="2005615"/>
          </a:xfrm>
        </p:grpSpPr>
        <p:pic>
          <p:nvPicPr>
            <p:cNvPr id="8" name="Picture 7" descr="A red and white background with a white circle&#10;&#10;Description automatically generated">
              <a:extLst>
                <a:ext uri="{FF2B5EF4-FFF2-40B4-BE49-F238E27FC236}">
                  <a16:creationId xmlns:a16="http://schemas.microsoft.com/office/drawing/2014/main" id="{AFF64160-3090-83FD-5D87-72517C9E20F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38483"/>
            <a:stretch/>
          </p:blipFill>
          <p:spPr>
            <a:xfrm>
              <a:off x="7917427" y="2114910"/>
              <a:ext cx="3962560" cy="2005615"/>
            </a:xfrm>
            <a:prstGeom prst="rect">
              <a:avLst/>
            </a:prstGeom>
          </p:spPr>
        </p:pic>
        <p:pic>
          <p:nvPicPr>
            <p:cNvPr id="10" name="Picture 9" descr="A red and white background&#10;&#10;Description automatically generated">
              <a:extLst>
                <a:ext uri="{FF2B5EF4-FFF2-40B4-BE49-F238E27FC236}">
                  <a16:creationId xmlns:a16="http://schemas.microsoft.com/office/drawing/2014/main" id="{6AF3A32A-8947-D844-2C4B-82FCB91739D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4191"/>
            <a:stretch/>
          </p:blipFill>
          <p:spPr>
            <a:xfrm>
              <a:off x="4322560" y="2114910"/>
              <a:ext cx="3594867" cy="2005615"/>
            </a:xfrm>
            <a:prstGeom prst="rect">
              <a:avLst/>
            </a:prstGeom>
          </p:spPr>
        </p:pic>
        <p:pic>
          <p:nvPicPr>
            <p:cNvPr id="2" name="Picture 1" descr="A blue and red gradient with a white circle&#10;&#10;Description automatically generated">
              <a:extLst>
                <a:ext uri="{FF2B5EF4-FFF2-40B4-BE49-F238E27FC236}">
                  <a16:creationId xmlns:a16="http://schemas.microsoft.com/office/drawing/2014/main" id="{6FE33863-B098-D8B5-FB61-B7FCE24867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483"/>
            <a:stretch/>
          </p:blipFill>
          <p:spPr>
            <a:xfrm>
              <a:off x="360000" y="2114910"/>
              <a:ext cx="3962560" cy="2005615"/>
            </a:xfrm>
            <a:prstGeom prst="rect">
              <a:avLst/>
            </a:prstGeom>
          </p:spPr>
        </p:pic>
      </p:grpSp>
      <p:sp>
        <p:nvSpPr>
          <p:cNvPr id="5" name="Content Placeholder 4">
            <a:extLst>
              <a:ext uri="{FF2B5EF4-FFF2-40B4-BE49-F238E27FC236}">
                <a16:creationId xmlns:a16="http://schemas.microsoft.com/office/drawing/2014/main" id="{F7D69585-04AA-3F81-2AAC-27C70C292E0A}"/>
              </a:ext>
            </a:extLst>
          </p:cNvPr>
          <p:cNvSpPr>
            <a:spLocks noGrp="1"/>
          </p:cNvSpPr>
          <p:nvPr>
            <p:ph idx="1"/>
          </p:nvPr>
        </p:nvSpPr>
        <p:spPr>
          <a:xfrm>
            <a:off x="360001" y="3837810"/>
            <a:ext cx="3962560" cy="1015544"/>
          </a:xfrm>
        </p:spPr>
        <p:txBody>
          <a:bodyPr/>
          <a:lstStyle/>
          <a:p>
            <a:r>
              <a:rPr lang="en-US" dirty="0"/>
              <a:t>Concentration</a:t>
            </a:r>
          </a:p>
        </p:txBody>
      </p:sp>
      <p:sp>
        <p:nvSpPr>
          <p:cNvPr id="7" name="Content Placeholder 4">
            <a:extLst>
              <a:ext uri="{FF2B5EF4-FFF2-40B4-BE49-F238E27FC236}">
                <a16:creationId xmlns:a16="http://schemas.microsoft.com/office/drawing/2014/main" id="{FA817ECB-1C27-A9E4-5983-1B7708E946E5}"/>
              </a:ext>
            </a:extLst>
          </p:cNvPr>
          <p:cNvSpPr txBox="1">
            <a:spLocks/>
          </p:cNvSpPr>
          <p:nvPr/>
        </p:nvSpPr>
        <p:spPr>
          <a:xfrm>
            <a:off x="4322561" y="3837810"/>
            <a:ext cx="3399782" cy="774382"/>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Surface normal gradient</a:t>
            </a:r>
            <a:br>
              <a:rPr lang="en-US" dirty="0"/>
            </a:br>
            <a:r>
              <a:rPr lang="en-US" dirty="0"/>
              <a:t>at the surface</a:t>
            </a:r>
          </a:p>
          <a:p>
            <a:pPr marL="0" indent="0">
              <a:buFont typeface="Wingdings" panose="05000000000000000000" pitchFamily="2" charset="2"/>
              <a:buNone/>
            </a:pPr>
            <a:endParaRPr lang="en-DE" dirty="0"/>
          </a:p>
        </p:txBody>
      </p:sp>
      <p:sp>
        <p:nvSpPr>
          <p:cNvPr id="9" name="Content Placeholder 4">
            <a:extLst>
              <a:ext uri="{FF2B5EF4-FFF2-40B4-BE49-F238E27FC236}">
                <a16:creationId xmlns:a16="http://schemas.microsoft.com/office/drawing/2014/main" id="{710FB176-A30E-493E-7058-5B799B269097}"/>
              </a:ext>
            </a:extLst>
          </p:cNvPr>
          <p:cNvSpPr txBox="1">
            <a:spLocks/>
          </p:cNvSpPr>
          <p:nvPr/>
        </p:nvSpPr>
        <p:spPr>
          <a:xfrm>
            <a:off x="8056063" y="3837810"/>
            <a:ext cx="3823923" cy="1015544"/>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Surface normal gradient</a:t>
            </a:r>
            <a:br>
              <a:rPr lang="en-US" dirty="0"/>
            </a:br>
            <a:r>
              <a:rPr lang="en-US" dirty="0"/>
              <a:t>at outward-faces of the 1</a:t>
            </a:r>
            <a:r>
              <a:rPr lang="en-US" baseline="30000" dirty="0"/>
              <a:t>st</a:t>
            </a:r>
            <a:r>
              <a:rPr lang="en-US" dirty="0"/>
              <a:t> cell layer</a:t>
            </a:r>
          </a:p>
        </p:txBody>
      </p:sp>
      <p:sp>
        <p:nvSpPr>
          <p:cNvPr id="3" name="TextBox 2">
            <a:extLst>
              <a:ext uri="{FF2B5EF4-FFF2-40B4-BE49-F238E27FC236}">
                <a16:creationId xmlns:a16="http://schemas.microsoft.com/office/drawing/2014/main" id="{95F552E2-4503-F37F-B4CF-0429BFB64E31}"/>
              </a:ext>
            </a:extLst>
          </p:cNvPr>
          <p:cNvSpPr txBox="1"/>
          <p:nvPr/>
        </p:nvSpPr>
        <p:spPr>
          <a:xfrm>
            <a:off x="360000" y="4895000"/>
            <a:ext cx="3962559" cy="923330"/>
          </a:xfrm>
          <a:prstGeom prst="rect">
            <a:avLst/>
          </a:prstGeom>
          <a:noFill/>
        </p:spPr>
        <p:txBody>
          <a:bodyPr wrap="square" rtlCol="0">
            <a:spAutoFit/>
          </a:bodyPr>
          <a:lstStyle/>
          <a:p>
            <a:r>
              <a:rPr lang="en-US" dirty="0"/>
              <a:t>Accumulates pronounced in the wake of the bubble.</a:t>
            </a:r>
            <a:endParaRPr lang="en-DE" dirty="0"/>
          </a:p>
          <a:p>
            <a:endParaRPr lang="en-DE" dirty="0"/>
          </a:p>
        </p:txBody>
      </p:sp>
      <p:sp>
        <p:nvSpPr>
          <p:cNvPr id="12" name="TextBox 11">
            <a:extLst>
              <a:ext uri="{FF2B5EF4-FFF2-40B4-BE49-F238E27FC236}">
                <a16:creationId xmlns:a16="http://schemas.microsoft.com/office/drawing/2014/main" id="{8CF66D88-F252-82EC-4849-DF5EC2EC6F7E}"/>
              </a:ext>
            </a:extLst>
          </p:cNvPr>
          <p:cNvSpPr txBox="1"/>
          <p:nvPr/>
        </p:nvSpPr>
        <p:spPr>
          <a:xfrm>
            <a:off x="4322559" y="4890139"/>
            <a:ext cx="3399783" cy="646331"/>
          </a:xfrm>
          <a:prstGeom prst="rect">
            <a:avLst/>
          </a:prstGeom>
          <a:noFill/>
        </p:spPr>
        <p:txBody>
          <a:bodyPr wrap="square">
            <a:spAutoFit/>
          </a:bodyPr>
          <a:lstStyle/>
          <a:p>
            <a:pPr marL="0" indent="0">
              <a:buNone/>
            </a:pPr>
            <a:r>
              <a:rPr lang="en-US" dirty="0"/>
              <a:t>Decreases over the run length to almost zero in the wake.</a:t>
            </a:r>
          </a:p>
        </p:txBody>
      </p:sp>
      <p:sp>
        <p:nvSpPr>
          <p:cNvPr id="14" name="TextBox 13">
            <a:extLst>
              <a:ext uri="{FF2B5EF4-FFF2-40B4-BE49-F238E27FC236}">
                <a16:creationId xmlns:a16="http://schemas.microsoft.com/office/drawing/2014/main" id="{9BC61C8C-6134-677A-AA34-3F126F4BEB04}"/>
              </a:ext>
            </a:extLst>
          </p:cNvPr>
          <p:cNvSpPr txBox="1"/>
          <p:nvPr/>
        </p:nvSpPr>
        <p:spPr>
          <a:xfrm>
            <a:off x="7917427" y="4853354"/>
            <a:ext cx="3823923" cy="1200329"/>
          </a:xfrm>
          <a:prstGeom prst="rect">
            <a:avLst/>
          </a:prstGeom>
          <a:noFill/>
        </p:spPr>
        <p:txBody>
          <a:bodyPr wrap="square">
            <a:spAutoFit/>
          </a:bodyPr>
          <a:lstStyle/>
          <a:p>
            <a:pPr marL="0" indent="0">
              <a:buNone/>
            </a:pPr>
            <a:r>
              <a:rPr lang="en-US" dirty="0"/>
              <a:t>Is highest where the flow is still adjacent. Is almost zero in the impingement area and in the center of the wake.</a:t>
            </a:r>
          </a:p>
        </p:txBody>
      </p:sp>
    </p:spTree>
    <p:extLst>
      <p:ext uri="{BB962C8B-B14F-4D97-AF65-F5344CB8AC3E}">
        <p14:creationId xmlns:p14="http://schemas.microsoft.com/office/powerpoint/2010/main" val="96276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0D07E-4280-20D8-C280-1DC3730279A7}"/>
              </a:ext>
            </a:extLst>
          </p:cNvPr>
          <p:cNvSpPr>
            <a:spLocks noGrp="1"/>
          </p:cNvSpPr>
          <p:nvPr>
            <p:ph type="title"/>
          </p:nvPr>
        </p:nvSpPr>
        <p:spPr/>
        <p:txBody>
          <a:bodyPr/>
          <a:lstStyle/>
          <a:p>
            <a:r>
              <a:rPr lang="en-US" dirty="0"/>
              <a:t>Rotating contaminated droplet</a:t>
            </a:r>
            <a:endParaRPr lang="en-DE" dirty="0"/>
          </a:p>
        </p:txBody>
      </p:sp>
      <p:sp>
        <p:nvSpPr>
          <p:cNvPr id="4" name="Footer Placeholder 3">
            <a:extLst>
              <a:ext uri="{FF2B5EF4-FFF2-40B4-BE49-F238E27FC236}">
                <a16:creationId xmlns:a16="http://schemas.microsoft.com/office/drawing/2014/main" id="{9C8D7FC8-D3F9-717A-13D9-0331BFB9AAA9}"/>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76216F05-72F1-20CE-21B0-CD4A38F46E4F}"/>
                  </a:ext>
                </a:extLst>
              </p:cNvPr>
              <p:cNvSpPr>
                <a:spLocks noGrp="1"/>
              </p:cNvSpPr>
              <p:nvPr>
                <p:ph sz="quarter" idx="13"/>
              </p:nvPr>
            </p:nvSpPr>
            <p:spPr>
              <a:xfrm>
                <a:off x="360362" y="5103158"/>
                <a:ext cx="5580000" cy="1376841"/>
              </a:xfrm>
            </p:spPr>
            <p:txBody>
              <a:bodyPr/>
              <a:lstStyle/>
              <a:p>
                <a:r>
                  <a:rPr lang="en-US" dirty="0"/>
                  <a:t>Prescribed rotation </a:t>
                </a:r>
                <a14:m>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a14:m>
                <a:endParaRPr lang="en-US" dirty="0"/>
              </a:p>
              <a:p>
                <a:r>
                  <a:rPr lang="en-US" dirty="0"/>
                  <a:t>No mesh motion</a:t>
                </a:r>
              </a:p>
              <a:p>
                <a:r>
                  <a:rPr lang="en-US" dirty="0"/>
                  <a:t>With/without diffusivity</a:t>
                </a:r>
                <a:endParaRPr lang="en-DE" dirty="0"/>
              </a:p>
            </p:txBody>
          </p:sp>
        </mc:Choice>
        <mc:Fallback xmlns="">
          <p:sp>
            <p:nvSpPr>
              <p:cNvPr id="5" name="Content Placeholder 4">
                <a:extLst>
                  <a:ext uri="{FF2B5EF4-FFF2-40B4-BE49-F238E27FC236}">
                    <a16:creationId xmlns:a16="http://schemas.microsoft.com/office/drawing/2014/main" id="{76216F05-72F1-20CE-21B0-CD4A38F46E4F}"/>
                  </a:ext>
                </a:extLst>
              </p:cNvPr>
              <p:cNvSpPr>
                <a:spLocks noGrp="1" noRot="1" noChangeAspect="1" noMove="1" noResize="1" noEditPoints="1" noAdjustHandles="1" noChangeArrowheads="1" noChangeShapeType="1" noTextEdit="1"/>
              </p:cNvSpPr>
              <p:nvPr>
                <p:ph sz="quarter" idx="13"/>
              </p:nvPr>
            </p:nvSpPr>
            <p:spPr>
              <a:xfrm>
                <a:off x="360362" y="5103158"/>
                <a:ext cx="5580000" cy="1376841"/>
              </a:xfrm>
              <a:blipFill>
                <a:blip r:embed="rId3"/>
                <a:stretch>
                  <a:fillRect l="-2623" t="-4867"/>
                </a:stretch>
              </a:blipFill>
            </p:spPr>
            <p:txBody>
              <a:bodyPr/>
              <a:lstStyle/>
              <a:p>
                <a:r>
                  <a:rPr lang="en-DE">
                    <a:noFill/>
                  </a:rPr>
                  <a:t> </a:t>
                </a:r>
              </a:p>
            </p:txBody>
          </p:sp>
        </mc:Fallback>
      </mc:AlternateContent>
      <p:sp>
        <p:nvSpPr>
          <p:cNvPr id="14" name="TextBox 13">
            <a:extLst>
              <a:ext uri="{FF2B5EF4-FFF2-40B4-BE49-F238E27FC236}">
                <a16:creationId xmlns:a16="http://schemas.microsoft.com/office/drawing/2014/main" id="{F8C8C3B6-D415-93AF-2F09-E299EE11DF10}"/>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4C8B83B-4C15-869D-74B2-2F47B0A1FAC2}"/>
                  </a:ext>
                </a:extLst>
              </p:cNvPr>
              <p:cNvSpPr txBox="1"/>
              <p:nvPr/>
            </p:nvSpPr>
            <p:spPr>
              <a:xfrm>
                <a:off x="1216820" y="4229894"/>
                <a:ext cx="3867084" cy="6004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𝜏</m:t>
                              </m:r>
                            </m:sup>
                          </m:sSup>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r>
                                    <a:rPr lang="en-US" i="1">
                                      <a:latin typeface="Cambria Math" panose="02040503050406030204" pitchFamily="18" charset="0"/>
                                    </a:rPr>
                                    <m:t>−</m:t>
                                  </m:r>
                                  <m:acc>
                                    <m:accPr>
                                      <m:chr m:val="̇"/>
                                      <m:ctrlPr>
                                        <a:rPr lang="en-US" i="1">
                                          <a:latin typeface="Cambria Math" panose="02040503050406030204" pitchFamily="18" charset="0"/>
                                        </a:rPr>
                                      </m:ctrlPr>
                                    </m:accPr>
                                    <m:e>
                                      <m:r>
                                        <m:rPr>
                                          <m:sty m:val="p"/>
                                        </m:rPr>
                                        <a:rPr lang="en-US">
                                          <a:latin typeface="Cambria Math" panose="02040503050406030204" pitchFamily="18" charset="0"/>
                                        </a:rPr>
                                        <m:t>Φ</m:t>
                                      </m:r>
                                    </m:e>
                                  </m:acc>
                                  <m:r>
                                    <a:rPr lang="en-US" i="1">
                                      <a:latin typeface="Cambria Math" panose="02040503050406030204" pitchFamily="18" charset="0"/>
                                    </a:rPr>
                                    <m:t>𝜏</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oMath>
                  </m:oMathPara>
                </a14:m>
                <a:endParaRPr lang="en-DE" dirty="0"/>
              </a:p>
            </p:txBody>
          </p:sp>
        </mc:Choice>
        <mc:Fallback xmlns="">
          <p:sp>
            <p:nvSpPr>
              <p:cNvPr id="6" name="TextBox 5">
                <a:extLst>
                  <a:ext uri="{FF2B5EF4-FFF2-40B4-BE49-F238E27FC236}">
                    <a16:creationId xmlns:a16="http://schemas.microsoft.com/office/drawing/2014/main" id="{F4C8B83B-4C15-869D-74B2-2F47B0A1FAC2}"/>
                  </a:ext>
                </a:extLst>
              </p:cNvPr>
              <p:cNvSpPr txBox="1">
                <a:spLocks noRot="1" noChangeAspect="1" noMove="1" noResize="1" noEditPoints="1" noAdjustHandles="1" noChangeArrowheads="1" noChangeShapeType="1" noTextEdit="1"/>
              </p:cNvSpPr>
              <p:nvPr/>
            </p:nvSpPr>
            <p:spPr>
              <a:xfrm>
                <a:off x="1216820" y="4229894"/>
                <a:ext cx="3867084" cy="600485"/>
              </a:xfrm>
              <a:prstGeom prst="rect">
                <a:avLst/>
              </a:prstGeom>
              <a:blipFill>
                <a:blip r:embed="rId4"/>
                <a:stretch>
                  <a:fillRect/>
                </a:stretch>
              </a:blipFill>
            </p:spPr>
            <p:txBody>
              <a:bodyPr/>
              <a:lstStyle/>
              <a:p>
                <a:r>
                  <a:rPr lang="en-DE">
                    <a:noFill/>
                  </a:rPr>
                  <a:t> </a:t>
                </a:r>
              </a:p>
            </p:txBody>
          </p:sp>
        </mc:Fallback>
      </mc:AlternateContent>
      <p:pic>
        <p:nvPicPr>
          <p:cNvPr id="7" name="Picture 6" descr="A blue and red circle&#10;&#10;Description automatically generated">
            <a:extLst>
              <a:ext uri="{FF2B5EF4-FFF2-40B4-BE49-F238E27FC236}">
                <a16:creationId xmlns:a16="http://schemas.microsoft.com/office/drawing/2014/main" id="{AED323BB-C354-B45D-6EAD-BF990B375E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74" t="31460" r="5839" b="24379"/>
          <a:stretch/>
        </p:blipFill>
        <p:spPr>
          <a:xfrm>
            <a:off x="360000" y="1979613"/>
            <a:ext cx="6386940" cy="1857662"/>
          </a:xfrm>
          <a:prstGeom prst="rect">
            <a:avLst/>
          </a:prstGeom>
        </p:spPr>
      </p:pic>
      <p:pic>
        <p:nvPicPr>
          <p:cNvPr id="11" name="Content Placeholder 10" descr="A screenshot of a graph&#10;&#10;Description automatically generated">
            <a:extLst>
              <a:ext uri="{FF2B5EF4-FFF2-40B4-BE49-F238E27FC236}">
                <a16:creationId xmlns:a16="http://schemas.microsoft.com/office/drawing/2014/main" id="{F8B04F4E-4B75-2A83-C88B-2A41D3A13A3B}"/>
              </a:ext>
            </a:extLst>
          </p:cNvPr>
          <p:cNvPicPr>
            <a:picLocks noGrp="1" noChangeAspect="1"/>
          </p:cNvPicPr>
          <p:nvPr>
            <p:ph sz="quarter" idx="14"/>
          </p:nvPr>
        </p:nvPicPr>
        <p:blipFill>
          <a:blip r:embed="rId6" cstate="print">
            <a:extLst>
              <a:ext uri="{28A0092B-C50C-407E-A947-70E740481C1C}">
                <a14:useLocalDpi xmlns:a14="http://schemas.microsoft.com/office/drawing/2010/main" val="0"/>
              </a:ext>
            </a:extLst>
          </a:blip>
          <a:stretch>
            <a:fillRect/>
          </a:stretch>
        </p:blipFill>
        <p:spPr>
          <a:xfrm>
            <a:off x="6845115" y="1892851"/>
            <a:ext cx="4491408" cy="4500562"/>
          </a:xfrm>
        </p:spPr>
      </p:pic>
      <p:cxnSp>
        <p:nvCxnSpPr>
          <p:cNvPr id="3" name="Straight Connector 2">
            <a:extLst>
              <a:ext uri="{FF2B5EF4-FFF2-40B4-BE49-F238E27FC236}">
                <a16:creationId xmlns:a16="http://schemas.microsoft.com/office/drawing/2014/main" id="{49181613-6493-DEB1-0C31-850C072E4044}"/>
              </a:ext>
            </a:extLst>
          </p:cNvPr>
          <p:cNvCxnSpPr>
            <a:cxnSpLocks/>
          </p:cNvCxnSpPr>
          <p:nvPr/>
        </p:nvCxnSpPr>
        <p:spPr>
          <a:xfrm>
            <a:off x="3217457" y="2093405"/>
            <a:ext cx="0" cy="1757121"/>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8" name="Arrow: Curved Right 7">
            <a:extLst>
              <a:ext uri="{FF2B5EF4-FFF2-40B4-BE49-F238E27FC236}">
                <a16:creationId xmlns:a16="http://schemas.microsoft.com/office/drawing/2014/main" id="{19409BC8-5031-6879-6365-B04BBB515DEF}"/>
              </a:ext>
            </a:extLst>
          </p:cNvPr>
          <p:cNvSpPr/>
          <p:nvPr/>
        </p:nvSpPr>
        <p:spPr>
          <a:xfrm>
            <a:off x="2959662" y="2776350"/>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5BCC44-3FE2-1A67-353B-6580BD1676FC}"/>
                  </a:ext>
                </a:extLst>
              </p:cNvPr>
              <p:cNvSpPr txBox="1"/>
              <p:nvPr/>
            </p:nvSpPr>
            <p:spPr>
              <a:xfrm>
                <a:off x="2537779" y="2503571"/>
                <a:ext cx="843766" cy="37798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m:oMathPara>
                </a14:m>
                <a:endParaRPr lang="en-DE" dirty="0"/>
              </a:p>
            </p:txBody>
          </p:sp>
        </mc:Choice>
        <mc:Fallback xmlns="">
          <p:sp>
            <p:nvSpPr>
              <p:cNvPr id="12" name="TextBox 11">
                <a:extLst>
                  <a:ext uri="{FF2B5EF4-FFF2-40B4-BE49-F238E27FC236}">
                    <a16:creationId xmlns:a16="http://schemas.microsoft.com/office/drawing/2014/main" id="{715BCC44-3FE2-1A67-353B-6580BD1676FC}"/>
                  </a:ext>
                </a:extLst>
              </p:cNvPr>
              <p:cNvSpPr txBox="1">
                <a:spLocks noRot="1" noChangeAspect="1" noMove="1" noResize="1" noEditPoints="1" noAdjustHandles="1" noChangeArrowheads="1" noChangeShapeType="1" noTextEdit="1"/>
              </p:cNvSpPr>
              <p:nvPr/>
            </p:nvSpPr>
            <p:spPr>
              <a:xfrm>
                <a:off x="2537779" y="2503571"/>
                <a:ext cx="843766" cy="377989"/>
              </a:xfrm>
              <a:prstGeom prst="rect">
                <a:avLst/>
              </a:prstGeom>
              <a:blipFill>
                <a:blip r:embed="rId7"/>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656694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0D07E-4280-20D8-C280-1DC3730279A7}"/>
              </a:ext>
            </a:extLst>
          </p:cNvPr>
          <p:cNvSpPr>
            <a:spLocks noGrp="1"/>
          </p:cNvSpPr>
          <p:nvPr>
            <p:ph type="title"/>
          </p:nvPr>
        </p:nvSpPr>
        <p:spPr/>
        <p:txBody>
          <a:bodyPr/>
          <a:lstStyle/>
          <a:p>
            <a:r>
              <a:rPr lang="en-US" dirty="0"/>
              <a:t>Rotating contaminated droplet</a:t>
            </a:r>
            <a:endParaRPr lang="en-DE" dirty="0"/>
          </a:p>
        </p:txBody>
      </p:sp>
      <p:sp>
        <p:nvSpPr>
          <p:cNvPr id="4" name="Footer Placeholder 3">
            <a:extLst>
              <a:ext uri="{FF2B5EF4-FFF2-40B4-BE49-F238E27FC236}">
                <a16:creationId xmlns:a16="http://schemas.microsoft.com/office/drawing/2014/main" id="{9C8D7FC8-D3F9-717A-13D9-0331BFB9AAA9}"/>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76216F05-72F1-20CE-21B0-CD4A38F46E4F}"/>
                  </a:ext>
                </a:extLst>
              </p:cNvPr>
              <p:cNvSpPr>
                <a:spLocks noGrp="1"/>
              </p:cNvSpPr>
              <p:nvPr>
                <p:ph sz="quarter" idx="13"/>
              </p:nvPr>
            </p:nvSpPr>
            <p:spPr>
              <a:xfrm>
                <a:off x="360362" y="5103158"/>
                <a:ext cx="5580000" cy="1376841"/>
              </a:xfrm>
            </p:spPr>
            <p:txBody>
              <a:bodyPr/>
              <a:lstStyle/>
              <a:p>
                <a:r>
                  <a:rPr lang="en-US" dirty="0"/>
                  <a:t>Prescribed rotation </a:t>
                </a:r>
                <a14:m>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a14:m>
                <a:endParaRPr lang="en-US" dirty="0"/>
              </a:p>
              <a:p>
                <a:r>
                  <a:rPr lang="en-US" dirty="0"/>
                  <a:t>No mesh motion</a:t>
                </a:r>
              </a:p>
              <a:p>
                <a:r>
                  <a:rPr lang="en-US" dirty="0"/>
                  <a:t>With/without diffusivity</a:t>
                </a:r>
                <a:endParaRPr lang="en-DE" dirty="0"/>
              </a:p>
            </p:txBody>
          </p:sp>
        </mc:Choice>
        <mc:Fallback xmlns="">
          <p:sp>
            <p:nvSpPr>
              <p:cNvPr id="5" name="Content Placeholder 4">
                <a:extLst>
                  <a:ext uri="{FF2B5EF4-FFF2-40B4-BE49-F238E27FC236}">
                    <a16:creationId xmlns:a16="http://schemas.microsoft.com/office/drawing/2014/main" id="{76216F05-72F1-20CE-21B0-CD4A38F46E4F}"/>
                  </a:ext>
                </a:extLst>
              </p:cNvPr>
              <p:cNvSpPr>
                <a:spLocks noGrp="1" noRot="1" noChangeAspect="1" noMove="1" noResize="1" noEditPoints="1" noAdjustHandles="1" noChangeArrowheads="1" noChangeShapeType="1" noTextEdit="1"/>
              </p:cNvSpPr>
              <p:nvPr>
                <p:ph sz="quarter" idx="13"/>
              </p:nvPr>
            </p:nvSpPr>
            <p:spPr>
              <a:xfrm>
                <a:off x="360362" y="5103158"/>
                <a:ext cx="5580000" cy="1376841"/>
              </a:xfrm>
              <a:blipFill>
                <a:blip r:embed="rId3"/>
                <a:stretch>
                  <a:fillRect l="-2623" t="-4867"/>
                </a:stretch>
              </a:blipFill>
            </p:spPr>
            <p:txBody>
              <a:bodyPr/>
              <a:lstStyle/>
              <a:p>
                <a:r>
                  <a:rPr lang="en-DE">
                    <a:noFill/>
                  </a:rPr>
                  <a:t> </a:t>
                </a:r>
              </a:p>
            </p:txBody>
          </p:sp>
        </mc:Fallback>
      </mc:AlternateContent>
      <p:sp>
        <p:nvSpPr>
          <p:cNvPr id="14" name="TextBox 13">
            <a:extLst>
              <a:ext uri="{FF2B5EF4-FFF2-40B4-BE49-F238E27FC236}">
                <a16:creationId xmlns:a16="http://schemas.microsoft.com/office/drawing/2014/main" id="{F8C8C3B6-D415-93AF-2F09-E299EE11DF10}"/>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4C8B83B-4C15-869D-74B2-2F47B0A1FAC2}"/>
                  </a:ext>
                </a:extLst>
              </p:cNvPr>
              <p:cNvSpPr txBox="1"/>
              <p:nvPr/>
            </p:nvSpPr>
            <p:spPr>
              <a:xfrm>
                <a:off x="1216820" y="4229894"/>
                <a:ext cx="3867084" cy="6004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𝜏</m:t>
                              </m:r>
                            </m:sup>
                          </m:sSup>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r>
                                    <a:rPr lang="en-US" i="1">
                                      <a:latin typeface="Cambria Math" panose="02040503050406030204" pitchFamily="18" charset="0"/>
                                    </a:rPr>
                                    <m:t>−</m:t>
                                  </m:r>
                                  <m:acc>
                                    <m:accPr>
                                      <m:chr m:val="̇"/>
                                      <m:ctrlPr>
                                        <a:rPr lang="en-US" i="1">
                                          <a:latin typeface="Cambria Math" panose="02040503050406030204" pitchFamily="18" charset="0"/>
                                        </a:rPr>
                                      </m:ctrlPr>
                                    </m:accPr>
                                    <m:e>
                                      <m:r>
                                        <m:rPr>
                                          <m:sty m:val="p"/>
                                        </m:rPr>
                                        <a:rPr lang="en-US">
                                          <a:latin typeface="Cambria Math" panose="02040503050406030204" pitchFamily="18" charset="0"/>
                                        </a:rPr>
                                        <m:t>Φ</m:t>
                                      </m:r>
                                    </m:e>
                                  </m:acc>
                                  <m:r>
                                    <a:rPr lang="en-US" i="1">
                                      <a:latin typeface="Cambria Math" panose="02040503050406030204" pitchFamily="18" charset="0"/>
                                    </a:rPr>
                                    <m:t>𝜏</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oMath>
                  </m:oMathPara>
                </a14:m>
                <a:endParaRPr lang="en-DE" dirty="0"/>
              </a:p>
            </p:txBody>
          </p:sp>
        </mc:Choice>
        <mc:Fallback xmlns="">
          <p:sp>
            <p:nvSpPr>
              <p:cNvPr id="6" name="TextBox 5">
                <a:extLst>
                  <a:ext uri="{FF2B5EF4-FFF2-40B4-BE49-F238E27FC236}">
                    <a16:creationId xmlns:a16="http://schemas.microsoft.com/office/drawing/2014/main" id="{F4C8B83B-4C15-869D-74B2-2F47B0A1FAC2}"/>
                  </a:ext>
                </a:extLst>
              </p:cNvPr>
              <p:cNvSpPr txBox="1">
                <a:spLocks noRot="1" noChangeAspect="1" noMove="1" noResize="1" noEditPoints="1" noAdjustHandles="1" noChangeArrowheads="1" noChangeShapeType="1" noTextEdit="1"/>
              </p:cNvSpPr>
              <p:nvPr/>
            </p:nvSpPr>
            <p:spPr>
              <a:xfrm>
                <a:off x="1216820" y="4229894"/>
                <a:ext cx="3867084" cy="600485"/>
              </a:xfrm>
              <a:prstGeom prst="rect">
                <a:avLst/>
              </a:prstGeom>
              <a:blipFill>
                <a:blip r:embed="rId4"/>
                <a:stretch>
                  <a:fillRect/>
                </a:stretch>
              </a:blipFill>
            </p:spPr>
            <p:txBody>
              <a:bodyPr/>
              <a:lstStyle/>
              <a:p>
                <a:r>
                  <a:rPr lang="en-DE">
                    <a:noFill/>
                  </a:rPr>
                  <a:t> </a:t>
                </a:r>
              </a:p>
            </p:txBody>
          </p:sp>
        </mc:Fallback>
      </mc:AlternateContent>
      <p:pic>
        <p:nvPicPr>
          <p:cNvPr id="7" name="Picture 6" descr="A blue and red circle&#10;&#10;Description automatically generated">
            <a:extLst>
              <a:ext uri="{FF2B5EF4-FFF2-40B4-BE49-F238E27FC236}">
                <a16:creationId xmlns:a16="http://schemas.microsoft.com/office/drawing/2014/main" id="{AED323BB-C354-B45D-6EAD-BF990B375E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74" t="31460" r="5839" b="24379"/>
          <a:stretch/>
        </p:blipFill>
        <p:spPr>
          <a:xfrm>
            <a:off x="360000" y="1979613"/>
            <a:ext cx="6386940" cy="1857662"/>
          </a:xfrm>
          <a:prstGeom prst="rect">
            <a:avLst/>
          </a:prstGeom>
        </p:spPr>
      </p:pic>
      <p:cxnSp>
        <p:nvCxnSpPr>
          <p:cNvPr id="3" name="Straight Connector 2">
            <a:extLst>
              <a:ext uri="{FF2B5EF4-FFF2-40B4-BE49-F238E27FC236}">
                <a16:creationId xmlns:a16="http://schemas.microsoft.com/office/drawing/2014/main" id="{49181613-6493-DEB1-0C31-850C072E4044}"/>
              </a:ext>
            </a:extLst>
          </p:cNvPr>
          <p:cNvCxnSpPr>
            <a:cxnSpLocks/>
          </p:cNvCxnSpPr>
          <p:nvPr/>
        </p:nvCxnSpPr>
        <p:spPr>
          <a:xfrm>
            <a:off x="3217457" y="2093405"/>
            <a:ext cx="0" cy="1757121"/>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8" name="Arrow: Curved Right 7">
            <a:extLst>
              <a:ext uri="{FF2B5EF4-FFF2-40B4-BE49-F238E27FC236}">
                <a16:creationId xmlns:a16="http://schemas.microsoft.com/office/drawing/2014/main" id="{19409BC8-5031-6879-6365-B04BBB515DEF}"/>
              </a:ext>
            </a:extLst>
          </p:cNvPr>
          <p:cNvSpPr/>
          <p:nvPr/>
        </p:nvSpPr>
        <p:spPr>
          <a:xfrm>
            <a:off x="2959662" y="2776350"/>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5BCC44-3FE2-1A67-353B-6580BD1676FC}"/>
                  </a:ext>
                </a:extLst>
              </p:cNvPr>
              <p:cNvSpPr txBox="1"/>
              <p:nvPr/>
            </p:nvSpPr>
            <p:spPr>
              <a:xfrm>
                <a:off x="2537779" y="2503571"/>
                <a:ext cx="843766" cy="37798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m:oMathPara>
                </a14:m>
                <a:endParaRPr lang="en-DE" dirty="0"/>
              </a:p>
            </p:txBody>
          </p:sp>
        </mc:Choice>
        <mc:Fallback xmlns="">
          <p:sp>
            <p:nvSpPr>
              <p:cNvPr id="12" name="TextBox 11">
                <a:extLst>
                  <a:ext uri="{FF2B5EF4-FFF2-40B4-BE49-F238E27FC236}">
                    <a16:creationId xmlns:a16="http://schemas.microsoft.com/office/drawing/2014/main" id="{715BCC44-3FE2-1A67-353B-6580BD1676FC}"/>
                  </a:ext>
                </a:extLst>
              </p:cNvPr>
              <p:cNvSpPr txBox="1">
                <a:spLocks noRot="1" noChangeAspect="1" noMove="1" noResize="1" noEditPoints="1" noAdjustHandles="1" noChangeArrowheads="1" noChangeShapeType="1" noTextEdit="1"/>
              </p:cNvSpPr>
              <p:nvPr/>
            </p:nvSpPr>
            <p:spPr>
              <a:xfrm>
                <a:off x="2537779" y="2503571"/>
                <a:ext cx="843766" cy="377989"/>
              </a:xfrm>
              <a:prstGeom prst="rect">
                <a:avLst/>
              </a:prstGeom>
              <a:blipFill>
                <a:blip r:embed="rId6"/>
                <a:stretch>
                  <a:fillRect/>
                </a:stretch>
              </a:blipFill>
            </p:spPr>
            <p:txBody>
              <a:bodyPr/>
              <a:lstStyle/>
              <a:p>
                <a:r>
                  <a:rPr lang="en-DE">
                    <a:noFill/>
                  </a:rPr>
                  <a:t> </a:t>
                </a:r>
              </a:p>
            </p:txBody>
          </p:sp>
        </mc:Fallback>
      </mc:AlternateContent>
      <p:pic>
        <p:nvPicPr>
          <p:cNvPr id="15" name="Content Placeholder 14" descr="A graph with numbers and symbols&#10;&#10;Description automatically generated">
            <a:extLst>
              <a:ext uri="{FF2B5EF4-FFF2-40B4-BE49-F238E27FC236}">
                <a16:creationId xmlns:a16="http://schemas.microsoft.com/office/drawing/2014/main" id="{30B079C2-779A-E9E6-2BA7-6BDF11AE1FEE}"/>
              </a:ext>
            </a:extLst>
          </p:cNvPr>
          <p:cNvPicPr>
            <a:picLocks noGrp="1" noChangeAspect="1"/>
          </p:cNvPicPr>
          <p:nvPr>
            <p:ph sz="quarter" idx="14"/>
          </p:nvPr>
        </p:nvPicPr>
        <p:blipFill>
          <a:blip r:embed="rId7">
            <a:extLst>
              <a:ext uri="{28A0092B-C50C-407E-A947-70E740481C1C}">
                <a14:useLocalDpi xmlns:a14="http://schemas.microsoft.com/office/drawing/2010/main" val="0"/>
              </a:ext>
            </a:extLst>
          </a:blip>
          <a:stretch>
            <a:fillRect/>
          </a:stretch>
        </p:blipFill>
        <p:spPr>
          <a:xfrm>
            <a:off x="6620040" y="2135914"/>
            <a:ext cx="5095112" cy="4065438"/>
          </a:xfrm>
        </p:spPr>
      </p:pic>
    </p:spTree>
    <p:extLst>
      <p:ext uri="{BB962C8B-B14F-4D97-AF65-F5344CB8AC3E}">
        <p14:creationId xmlns:p14="http://schemas.microsoft.com/office/powerpoint/2010/main" val="1581322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341F5-1794-DCE9-B6E0-9B1A302088AB}"/>
              </a:ext>
            </a:extLst>
          </p:cNvPr>
          <p:cNvSpPr>
            <a:spLocks noGrp="1"/>
          </p:cNvSpPr>
          <p:nvPr>
            <p:ph type="title"/>
          </p:nvPr>
        </p:nvSpPr>
        <p:spPr/>
        <p:txBody>
          <a:bodyPr/>
          <a:lstStyle/>
          <a:p>
            <a:r>
              <a:rPr lang="en-US" dirty="0"/>
              <a:t>Expanding contaminated droplet</a:t>
            </a:r>
            <a:endParaRPr lang="en-DE" dirty="0"/>
          </a:p>
        </p:txBody>
      </p:sp>
      <p:sp>
        <p:nvSpPr>
          <p:cNvPr id="4" name="Footer Placeholder 3">
            <a:extLst>
              <a:ext uri="{FF2B5EF4-FFF2-40B4-BE49-F238E27FC236}">
                <a16:creationId xmlns:a16="http://schemas.microsoft.com/office/drawing/2014/main" id="{AC6D207D-D52A-0C6A-9759-8C74B3D517F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34637A01-7A0C-CC33-BD90-E6D9349B73B0}"/>
              </a:ext>
            </a:extLst>
          </p:cNvPr>
          <p:cNvSpPr>
            <a:spLocks noGrp="1"/>
          </p:cNvSpPr>
          <p:nvPr>
            <p:ph sz="quarter" idx="13"/>
          </p:nvPr>
        </p:nvSpPr>
        <p:spPr>
          <a:xfrm>
            <a:off x="360362" y="5304864"/>
            <a:ext cx="5580000" cy="1175135"/>
          </a:xfrm>
        </p:spPr>
        <p:txBody>
          <a:bodyPr/>
          <a:lstStyle/>
          <a:p>
            <a:r>
              <a:rPr lang="en-US" dirty="0"/>
              <a:t>Prescribed velocity</a:t>
            </a:r>
          </a:p>
          <a:p>
            <a:r>
              <a:rPr lang="en-US" dirty="0"/>
              <a:t>Prescribed mesh motion</a:t>
            </a:r>
          </a:p>
          <a:p>
            <a:r>
              <a:rPr lang="en-US" dirty="0"/>
              <a:t>No diffusion</a:t>
            </a:r>
            <a:endParaRPr lang="en-D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97AA297-1575-8CBC-768F-524979DA6A1E}"/>
                  </a:ext>
                </a:extLst>
              </p:cNvPr>
              <p:cNvSpPr txBox="1"/>
              <p:nvPr/>
            </p:nvSpPr>
            <p:spPr>
              <a:xfrm>
                <a:off x="1216820" y="4229894"/>
                <a:ext cx="3462038" cy="708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r>
                        <a:rPr lang="en-US" i="1" smtClean="0">
                          <a:latin typeface="Cambria Math" panose="02040503050406030204" pitchFamily="18" charset="0"/>
                        </a:rPr>
                        <m:t>=</m:t>
                      </m:r>
                      <m:f>
                        <m:fPr>
                          <m:ctrlPr>
                            <a:rPr lang="en-US" i="1" smtClean="0">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𝑟</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e>
                            <m:sup>
                              <m:r>
                                <a:rPr lang="en-US" b="0" i="1" smtClean="0">
                                  <a:latin typeface="Cambria Math" panose="02040503050406030204" pitchFamily="18" charset="0"/>
                                </a:rPr>
                                <m:t>2</m:t>
                              </m:r>
                            </m:sup>
                          </m:sSup>
                        </m:den>
                      </m:f>
                    </m:oMath>
                  </m:oMathPara>
                </a14:m>
                <a:endParaRPr lang="en-DE" dirty="0"/>
              </a:p>
            </p:txBody>
          </p:sp>
        </mc:Choice>
        <mc:Fallback xmlns="">
          <p:sp>
            <p:nvSpPr>
              <p:cNvPr id="6" name="TextBox 5">
                <a:extLst>
                  <a:ext uri="{FF2B5EF4-FFF2-40B4-BE49-F238E27FC236}">
                    <a16:creationId xmlns:a16="http://schemas.microsoft.com/office/drawing/2014/main" id="{E97AA297-1575-8CBC-768F-524979DA6A1E}"/>
                  </a:ext>
                </a:extLst>
              </p:cNvPr>
              <p:cNvSpPr txBox="1">
                <a:spLocks noRot="1" noChangeAspect="1" noMove="1" noResize="1" noEditPoints="1" noAdjustHandles="1" noChangeArrowheads="1" noChangeShapeType="1" noTextEdit="1"/>
              </p:cNvSpPr>
              <p:nvPr/>
            </p:nvSpPr>
            <p:spPr>
              <a:xfrm>
                <a:off x="1216820" y="4229894"/>
                <a:ext cx="3462038" cy="708399"/>
              </a:xfrm>
              <a:prstGeom prst="rect">
                <a:avLst/>
              </a:prstGeom>
              <a:blipFill>
                <a:blip r:embed="rId4"/>
                <a:stretch>
                  <a:fillRect/>
                </a:stretch>
              </a:blipFill>
            </p:spPr>
            <p:txBody>
              <a:bodyPr/>
              <a:lstStyle/>
              <a:p>
                <a:r>
                  <a:rPr lang="en-DE">
                    <a:noFill/>
                  </a:rPr>
                  <a:t> </a:t>
                </a:r>
              </a:p>
            </p:txBody>
          </p:sp>
        </mc:Fallback>
      </mc:AlternateContent>
      <p:pic>
        <p:nvPicPr>
          <p:cNvPr id="3" name="Picture 2" descr="A rainbow in a black background&#10;&#10;Description automatically generated">
            <a:extLst>
              <a:ext uri="{FF2B5EF4-FFF2-40B4-BE49-F238E27FC236}">
                <a16:creationId xmlns:a16="http://schemas.microsoft.com/office/drawing/2014/main" id="{013C45F0-4D60-F748-ADAA-E0C455995A7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279" t="13600" r="8871" b="27249"/>
          <a:stretch/>
        </p:blipFill>
        <p:spPr>
          <a:xfrm>
            <a:off x="1216820" y="2117618"/>
            <a:ext cx="4664493" cy="2082272"/>
          </a:xfrm>
          <a:prstGeom prst="rect">
            <a:avLst/>
          </a:prstGeom>
        </p:spPr>
      </p:pic>
      <p:cxnSp>
        <p:nvCxnSpPr>
          <p:cNvPr id="7" name="Straight Arrow Connector 6">
            <a:extLst>
              <a:ext uri="{FF2B5EF4-FFF2-40B4-BE49-F238E27FC236}">
                <a16:creationId xmlns:a16="http://schemas.microsoft.com/office/drawing/2014/main" id="{FA245FE1-1F4F-538E-02AD-5A6D72F403FD}"/>
              </a:ext>
            </a:extLst>
          </p:cNvPr>
          <p:cNvCxnSpPr>
            <a:cxnSpLocks/>
          </p:cNvCxnSpPr>
          <p:nvPr/>
        </p:nvCxnSpPr>
        <p:spPr>
          <a:xfrm flipH="1" flipV="1">
            <a:off x="1648590" y="2349407"/>
            <a:ext cx="694143" cy="6560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6457643-3219-BA3C-C2EF-4557801F18A2}"/>
              </a:ext>
            </a:extLst>
          </p:cNvPr>
          <p:cNvCxnSpPr>
            <a:cxnSpLocks/>
          </p:cNvCxnSpPr>
          <p:nvPr/>
        </p:nvCxnSpPr>
        <p:spPr>
          <a:xfrm flipV="1">
            <a:off x="4247287" y="2519897"/>
            <a:ext cx="670681" cy="563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1A1E73E-ED7A-807E-C56F-03D3401FD915}"/>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p:pic>
        <p:nvPicPr>
          <p:cNvPr id="12" name="Content Placeholder 11" descr="A graph of different colored lines&#10;&#10;Description automatically generated">
            <a:extLst>
              <a:ext uri="{FF2B5EF4-FFF2-40B4-BE49-F238E27FC236}">
                <a16:creationId xmlns:a16="http://schemas.microsoft.com/office/drawing/2014/main" id="{C1711954-57DA-1539-A363-CD6EED1A985F}"/>
              </a:ext>
            </a:extLst>
          </p:cNvPr>
          <p:cNvPicPr>
            <a:picLocks noGrp="1" noChangeAspect="1"/>
          </p:cNvPicPr>
          <p:nvPr>
            <p:ph sz="quarter" idx="14"/>
          </p:nvPr>
        </p:nvPicPr>
        <p:blipFill>
          <a:blip r:embed="rId6">
            <a:extLst>
              <a:ext uri="{28A0092B-C50C-407E-A947-70E740481C1C}">
                <a14:useLocalDpi xmlns:a14="http://schemas.microsoft.com/office/drawing/2010/main" val="0"/>
              </a:ext>
            </a:extLst>
          </a:blip>
          <a:stretch>
            <a:fillRect/>
          </a:stretch>
        </p:blipFill>
        <p:spPr>
          <a:xfrm>
            <a:off x="6402477" y="2135914"/>
            <a:ext cx="5376683" cy="4187960"/>
          </a:xfrm>
          <a:prstGeom prst="rect">
            <a:avLst/>
          </a:prstGeom>
        </p:spPr>
      </p:pic>
    </p:spTree>
    <p:extLst>
      <p:ext uri="{BB962C8B-B14F-4D97-AF65-F5344CB8AC3E}">
        <p14:creationId xmlns:p14="http://schemas.microsoft.com/office/powerpoint/2010/main" val="1075214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341F5-1794-DCE9-B6E0-9B1A302088AB}"/>
              </a:ext>
            </a:extLst>
          </p:cNvPr>
          <p:cNvSpPr>
            <a:spLocks noGrp="1"/>
          </p:cNvSpPr>
          <p:nvPr>
            <p:ph type="title"/>
          </p:nvPr>
        </p:nvSpPr>
        <p:spPr/>
        <p:txBody>
          <a:bodyPr/>
          <a:lstStyle/>
          <a:p>
            <a:r>
              <a:rPr lang="en-US" dirty="0"/>
              <a:t>Expanding contaminated droplet</a:t>
            </a:r>
            <a:endParaRPr lang="en-DE" dirty="0"/>
          </a:p>
        </p:txBody>
      </p:sp>
      <p:sp>
        <p:nvSpPr>
          <p:cNvPr id="4" name="Footer Placeholder 3">
            <a:extLst>
              <a:ext uri="{FF2B5EF4-FFF2-40B4-BE49-F238E27FC236}">
                <a16:creationId xmlns:a16="http://schemas.microsoft.com/office/drawing/2014/main" id="{AC6D207D-D52A-0C6A-9759-8C74B3D517F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34637A01-7A0C-CC33-BD90-E6D9349B73B0}"/>
              </a:ext>
            </a:extLst>
          </p:cNvPr>
          <p:cNvSpPr>
            <a:spLocks noGrp="1"/>
          </p:cNvSpPr>
          <p:nvPr>
            <p:ph sz="quarter" idx="13"/>
          </p:nvPr>
        </p:nvSpPr>
        <p:spPr>
          <a:xfrm>
            <a:off x="360362" y="5304864"/>
            <a:ext cx="5580000" cy="1175135"/>
          </a:xfrm>
        </p:spPr>
        <p:txBody>
          <a:bodyPr/>
          <a:lstStyle/>
          <a:p>
            <a:r>
              <a:rPr lang="en-US" dirty="0"/>
              <a:t>Prescribed velocity</a:t>
            </a:r>
          </a:p>
          <a:p>
            <a:r>
              <a:rPr lang="en-US" dirty="0"/>
              <a:t>Prescribed mesh motion</a:t>
            </a:r>
          </a:p>
          <a:p>
            <a:r>
              <a:rPr lang="en-US" dirty="0"/>
              <a:t>No diffusion</a:t>
            </a:r>
            <a:endParaRPr lang="en-DE" dirty="0"/>
          </a:p>
        </p:txBody>
      </p:sp>
      <p:sp>
        <p:nvSpPr>
          <p:cNvPr id="14" name="TextBox 13">
            <a:extLst>
              <a:ext uri="{FF2B5EF4-FFF2-40B4-BE49-F238E27FC236}">
                <a16:creationId xmlns:a16="http://schemas.microsoft.com/office/drawing/2014/main" id="{D8D6B6F7-5553-B2CE-277C-A1C933A244A2}"/>
              </a:ext>
            </a:extLst>
          </p:cNvPr>
          <p:cNvSpPr txBox="1"/>
          <p:nvPr/>
        </p:nvSpPr>
        <p:spPr>
          <a:xfrm>
            <a:off x="4026450" y="6202707"/>
            <a:ext cx="2108334" cy="369332"/>
          </a:xfrm>
          <a:prstGeom prst="rect">
            <a:avLst/>
          </a:prstGeom>
          <a:noFill/>
        </p:spPr>
        <p:txBody>
          <a:bodyPr wrap="none" rtlCol="0">
            <a:spAutoFit/>
          </a:bodyPr>
          <a:lstStyle/>
          <a:p>
            <a:r>
              <a:rPr lang="en-US" dirty="0"/>
              <a:t>cf. [</a:t>
            </a:r>
            <a:r>
              <a:rPr lang="en-US" dirty="0" err="1"/>
              <a:t>Antritter</a:t>
            </a:r>
            <a:r>
              <a:rPr lang="en-US" dirty="0"/>
              <a:t>, 2022]</a:t>
            </a:r>
            <a:endParaRPr lang="en-D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97AA297-1575-8CBC-768F-524979DA6A1E}"/>
                  </a:ext>
                </a:extLst>
              </p:cNvPr>
              <p:cNvSpPr txBox="1"/>
              <p:nvPr/>
            </p:nvSpPr>
            <p:spPr>
              <a:xfrm>
                <a:off x="1216820" y="4229894"/>
                <a:ext cx="3462038" cy="708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r>
                        <a:rPr lang="en-US" i="1" smtClean="0">
                          <a:latin typeface="Cambria Math" panose="02040503050406030204" pitchFamily="18" charset="0"/>
                        </a:rPr>
                        <m:t>=</m:t>
                      </m:r>
                      <m:f>
                        <m:fPr>
                          <m:ctrlPr>
                            <a:rPr lang="en-US" i="1" smtClean="0">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𝑟</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e>
                            <m:sup>
                              <m:r>
                                <a:rPr lang="en-US" b="0" i="1" smtClean="0">
                                  <a:latin typeface="Cambria Math" panose="02040503050406030204" pitchFamily="18" charset="0"/>
                                </a:rPr>
                                <m:t>2</m:t>
                              </m:r>
                            </m:sup>
                          </m:sSup>
                        </m:den>
                      </m:f>
                    </m:oMath>
                  </m:oMathPara>
                </a14:m>
                <a:endParaRPr lang="en-DE" dirty="0"/>
              </a:p>
            </p:txBody>
          </p:sp>
        </mc:Choice>
        <mc:Fallback xmlns="">
          <p:sp>
            <p:nvSpPr>
              <p:cNvPr id="6" name="TextBox 5">
                <a:extLst>
                  <a:ext uri="{FF2B5EF4-FFF2-40B4-BE49-F238E27FC236}">
                    <a16:creationId xmlns:a16="http://schemas.microsoft.com/office/drawing/2014/main" id="{E97AA297-1575-8CBC-768F-524979DA6A1E}"/>
                  </a:ext>
                </a:extLst>
              </p:cNvPr>
              <p:cNvSpPr txBox="1">
                <a:spLocks noRot="1" noChangeAspect="1" noMove="1" noResize="1" noEditPoints="1" noAdjustHandles="1" noChangeArrowheads="1" noChangeShapeType="1" noTextEdit="1"/>
              </p:cNvSpPr>
              <p:nvPr/>
            </p:nvSpPr>
            <p:spPr>
              <a:xfrm>
                <a:off x="1216820" y="4229894"/>
                <a:ext cx="3462038" cy="708399"/>
              </a:xfrm>
              <a:prstGeom prst="rect">
                <a:avLst/>
              </a:prstGeom>
              <a:blipFill>
                <a:blip r:embed="rId2"/>
                <a:stretch>
                  <a:fillRect/>
                </a:stretch>
              </a:blipFill>
            </p:spPr>
            <p:txBody>
              <a:bodyPr/>
              <a:lstStyle/>
              <a:p>
                <a:r>
                  <a:rPr lang="en-DE">
                    <a:noFill/>
                  </a:rPr>
                  <a:t> </a:t>
                </a:r>
              </a:p>
            </p:txBody>
          </p:sp>
        </mc:Fallback>
      </mc:AlternateContent>
      <p:pic>
        <p:nvPicPr>
          <p:cNvPr id="3" name="Picture 2" descr="A rainbow in a black background&#10;&#10;Description automatically generated">
            <a:extLst>
              <a:ext uri="{FF2B5EF4-FFF2-40B4-BE49-F238E27FC236}">
                <a16:creationId xmlns:a16="http://schemas.microsoft.com/office/drawing/2014/main" id="{013C45F0-4D60-F748-ADAA-E0C455995A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279" t="13600" r="8871" b="27249"/>
          <a:stretch/>
        </p:blipFill>
        <p:spPr>
          <a:xfrm>
            <a:off x="1216820" y="2117618"/>
            <a:ext cx="4664493" cy="2082272"/>
          </a:xfrm>
          <a:prstGeom prst="rect">
            <a:avLst/>
          </a:prstGeom>
        </p:spPr>
      </p:pic>
      <p:cxnSp>
        <p:nvCxnSpPr>
          <p:cNvPr id="7" name="Straight Arrow Connector 6">
            <a:extLst>
              <a:ext uri="{FF2B5EF4-FFF2-40B4-BE49-F238E27FC236}">
                <a16:creationId xmlns:a16="http://schemas.microsoft.com/office/drawing/2014/main" id="{FA245FE1-1F4F-538E-02AD-5A6D72F403FD}"/>
              </a:ext>
            </a:extLst>
          </p:cNvPr>
          <p:cNvCxnSpPr>
            <a:cxnSpLocks/>
          </p:cNvCxnSpPr>
          <p:nvPr/>
        </p:nvCxnSpPr>
        <p:spPr>
          <a:xfrm flipH="1" flipV="1">
            <a:off x="1648590" y="2349407"/>
            <a:ext cx="694143" cy="6560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6457643-3219-BA3C-C2EF-4557801F18A2}"/>
              </a:ext>
            </a:extLst>
          </p:cNvPr>
          <p:cNvCxnSpPr>
            <a:cxnSpLocks/>
          </p:cNvCxnSpPr>
          <p:nvPr/>
        </p:nvCxnSpPr>
        <p:spPr>
          <a:xfrm flipV="1">
            <a:off x="4247287" y="2519897"/>
            <a:ext cx="670681" cy="563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Content Placeholder 11" descr="A graph with numbers and a number of cells&#10;&#10;Description automatically generated with medium confidence">
            <a:extLst>
              <a:ext uri="{FF2B5EF4-FFF2-40B4-BE49-F238E27FC236}">
                <a16:creationId xmlns:a16="http://schemas.microsoft.com/office/drawing/2014/main" id="{4E1E2D07-B4B1-F8B0-A787-3A0897AA7D8D}"/>
              </a:ext>
            </a:extLst>
          </p:cNvPr>
          <p:cNvPicPr>
            <a:picLocks noGrp="1" noChangeAspect="1"/>
          </p:cNvPicPr>
          <p:nvPr>
            <p:ph sz="quarter" idx="14"/>
          </p:nvPr>
        </p:nvPicPr>
        <p:blipFill>
          <a:blip r:embed="rId4">
            <a:extLst>
              <a:ext uri="{28A0092B-C50C-407E-A947-70E740481C1C}">
                <a14:useLocalDpi xmlns:a14="http://schemas.microsoft.com/office/drawing/2010/main" val="0"/>
              </a:ext>
            </a:extLst>
          </a:blip>
          <a:stretch>
            <a:fillRect/>
          </a:stretch>
        </p:blipFill>
        <p:spPr>
          <a:xfrm>
            <a:off x="6466486" y="2135914"/>
            <a:ext cx="5248666" cy="4187960"/>
          </a:xfrm>
        </p:spPr>
      </p:pic>
    </p:spTree>
    <p:extLst>
      <p:ext uri="{BB962C8B-B14F-4D97-AF65-F5344CB8AC3E}">
        <p14:creationId xmlns:p14="http://schemas.microsoft.com/office/powerpoint/2010/main" val="895339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DAA16-330A-2D32-3755-F8A611428978}"/>
              </a:ext>
            </a:extLst>
          </p:cNvPr>
          <p:cNvSpPr>
            <a:spLocks noGrp="1"/>
          </p:cNvSpPr>
          <p:nvPr>
            <p:ph type="title"/>
          </p:nvPr>
        </p:nvSpPr>
        <p:spPr/>
        <p:txBody>
          <a:bodyPr>
            <a:normAutofit/>
          </a:bodyPr>
          <a:lstStyle/>
          <a:p>
            <a:r>
              <a:rPr lang="en-US" dirty="0"/>
              <a:t>Surfactant induced Marangoni effect driven bubble</a:t>
            </a:r>
            <a:endParaRPr lang="en-DE" dirty="0"/>
          </a:p>
        </p:txBody>
      </p:sp>
      <p:sp>
        <p:nvSpPr>
          <p:cNvPr id="4" name="Footer Placeholder 3">
            <a:extLst>
              <a:ext uri="{FF2B5EF4-FFF2-40B4-BE49-F238E27FC236}">
                <a16:creationId xmlns:a16="http://schemas.microsoft.com/office/drawing/2014/main" id="{35668698-7ECF-3F8A-78DA-033B2AECC0BB}"/>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037B8C94-EB27-FBC7-EB94-48AAE0D388C6}"/>
              </a:ext>
            </a:extLst>
          </p:cNvPr>
          <p:cNvSpPr>
            <a:spLocks noGrp="1"/>
          </p:cNvSpPr>
          <p:nvPr>
            <p:ph sz="quarter" idx="13"/>
          </p:nvPr>
        </p:nvSpPr>
        <p:spPr>
          <a:xfrm>
            <a:off x="360362" y="5099282"/>
            <a:ext cx="5580000" cy="1380717"/>
          </a:xfrm>
        </p:spPr>
        <p:txBody>
          <a:bodyPr/>
          <a:lstStyle/>
          <a:p>
            <a:r>
              <a:rPr lang="en-US" dirty="0"/>
              <a:t>No (mesh) motion, rigid bubble</a:t>
            </a:r>
          </a:p>
          <a:p>
            <a:r>
              <a:rPr lang="en-US" dirty="0"/>
              <a:t>Fixed surfactant concentration leads to pressure gradient</a:t>
            </a:r>
            <a:endParaRPr lang="en-DE" dirty="0"/>
          </a:p>
        </p:txBody>
      </p:sp>
      <p:pic>
        <p:nvPicPr>
          <p:cNvPr id="17" name="Picture 16" descr="A red circle with a black dot&#10;&#10;Description automatically generated">
            <a:extLst>
              <a:ext uri="{FF2B5EF4-FFF2-40B4-BE49-F238E27FC236}">
                <a16:creationId xmlns:a16="http://schemas.microsoft.com/office/drawing/2014/main" id="{C1A8EC96-E606-7A28-7623-B877695744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596" t="6556" r="17447" b="6698"/>
          <a:stretch/>
        </p:blipFill>
        <p:spPr>
          <a:xfrm>
            <a:off x="431526" y="2622396"/>
            <a:ext cx="2715308" cy="2250711"/>
          </a:xfrm>
          <a:prstGeom prst="rect">
            <a:avLst/>
          </a:prstGeom>
        </p:spPr>
      </p:pic>
      <p:pic>
        <p:nvPicPr>
          <p:cNvPr id="24" name="Picture 23" descr="A graph with a line&#10;&#10;Description automatically generated">
            <a:extLst>
              <a:ext uri="{FF2B5EF4-FFF2-40B4-BE49-F238E27FC236}">
                <a16:creationId xmlns:a16="http://schemas.microsoft.com/office/drawing/2014/main" id="{69A914DF-F306-BB97-D17B-70409E1265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3802" y="2082587"/>
            <a:ext cx="5715011" cy="4187960"/>
          </a:xfrm>
          <a:prstGeom prst="rect">
            <a:avLst/>
          </a:prstGeom>
        </p:spPr>
      </p:pic>
      <p:pic>
        <p:nvPicPr>
          <p:cNvPr id="19" name="Picture 18" descr="A red circle with a blue background&#10;&#10;Description automatically generated">
            <a:extLst>
              <a:ext uri="{FF2B5EF4-FFF2-40B4-BE49-F238E27FC236}">
                <a16:creationId xmlns:a16="http://schemas.microsoft.com/office/drawing/2014/main" id="{520BFBCD-3436-0ADB-7FC7-6903E8D1F4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238" t="3033" r="15556" b="4568"/>
          <a:stretch/>
        </p:blipFill>
        <p:spPr>
          <a:xfrm>
            <a:off x="3352664" y="2622396"/>
            <a:ext cx="2697196" cy="2250711"/>
          </a:xfrm>
          <a:prstGeom prst="rect">
            <a:avLst/>
          </a:prstGeom>
        </p:spPr>
      </p:pic>
      <p:cxnSp>
        <p:nvCxnSpPr>
          <p:cNvPr id="7" name="Straight Arrow Connector 6">
            <a:extLst>
              <a:ext uri="{FF2B5EF4-FFF2-40B4-BE49-F238E27FC236}">
                <a16:creationId xmlns:a16="http://schemas.microsoft.com/office/drawing/2014/main" id="{ECC617A4-FC93-3280-8A12-3CEB2F811909}"/>
              </a:ext>
            </a:extLst>
          </p:cNvPr>
          <p:cNvCxnSpPr>
            <a:cxnSpLocks/>
          </p:cNvCxnSpPr>
          <p:nvPr/>
        </p:nvCxnSpPr>
        <p:spPr>
          <a:xfrm flipV="1">
            <a:off x="4569368" y="3169785"/>
            <a:ext cx="0" cy="5184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E17B897-F50E-2540-341B-12535B05C8C0}"/>
                  </a:ext>
                </a:extLst>
              </p:cNvPr>
              <p:cNvSpPr txBox="1"/>
              <p:nvPr/>
            </p:nvSpPr>
            <p:spPr>
              <a:xfrm>
                <a:off x="8087564" y="3974852"/>
                <a:ext cx="3035638" cy="800155"/>
              </a:xfrm>
              <a:prstGeom prst="rect">
                <a:avLst/>
              </a:prstGeom>
              <a:solidFill>
                <a:srgbClr val="FFFFFF"/>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𝑌𝐵𝐺</m:t>
                          </m:r>
                        </m:sub>
                        <m:sup>
                          <m:r>
                            <m:rPr>
                              <m:sty m:val="p"/>
                            </m:rPr>
                            <a:rPr lang="en-US" b="0" i="0" smtClean="0">
                              <a:latin typeface="Cambria Math" panose="02040503050406030204" pitchFamily="18" charset="0"/>
                            </a:rPr>
                            <m:t>Γ</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3</m:t>
                          </m:r>
                          <m:d>
                            <m:dPr>
                              <m:ctrlPr>
                                <a:rPr lang="en-US" b="0" i="1" smtClean="0">
                                  <a:latin typeface="Cambria Math" panose="02040503050406030204" pitchFamily="18" charset="0"/>
                                </a:rPr>
                              </m:ctrlPr>
                            </m:dPr>
                            <m:e>
                              <m:r>
                                <a:rPr lang="en-US" b="0" i="1" smtClean="0">
                                  <a:latin typeface="Cambria Math" panose="02040503050406030204" pitchFamily="18" charset="0"/>
                                </a:rPr>
                                <m:t>2+3</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𝑖</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0</m:t>
                                      </m:r>
                                    </m:sub>
                                  </m:sSub>
                                </m:den>
                              </m:f>
                            </m:e>
                          </m:d>
                        </m:den>
                      </m:f>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0</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𝛿𝜎</m:t>
                          </m:r>
                        </m:num>
                        <m:den>
                          <m:r>
                            <a:rPr lang="en-US" b="0" i="1" smtClean="0">
                              <a:latin typeface="Cambria Math" panose="02040503050406030204" pitchFamily="18" charset="0"/>
                            </a:rPr>
                            <m:t>𝛿</m:t>
                          </m:r>
                          <m:r>
                            <m:rPr>
                              <m:sty m:val="p"/>
                            </m:rPr>
                            <a:rPr lang="en-US" b="0" i="0" smtClean="0">
                              <a:latin typeface="Cambria Math" panose="02040503050406030204" pitchFamily="18" charset="0"/>
                            </a:rPr>
                            <m:t>Γ</m:t>
                          </m:r>
                        </m:den>
                      </m:f>
                      <m:f>
                        <m:fPr>
                          <m:ctrlPr>
                            <a:rPr lang="en-US" i="1">
                              <a:latin typeface="Cambria Math" panose="02040503050406030204" pitchFamily="18" charset="0"/>
                            </a:rPr>
                          </m:ctrlPr>
                        </m:fPr>
                        <m:num>
                          <m:r>
                            <a:rPr lang="en-US" i="1">
                              <a:latin typeface="Cambria Math" panose="02040503050406030204" pitchFamily="18" charset="0"/>
                            </a:rPr>
                            <m:t>𝛿</m:t>
                          </m:r>
                          <m:r>
                            <m:rPr>
                              <m:sty m:val="p"/>
                            </m:rPr>
                            <a:rPr lang="en-US" b="0" i="0" smtClean="0">
                              <a:latin typeface="Cambria Math" panose="02040503050406030204" pitchFamily="18" charset="0"/>
                            </a:rPr>
                            <m:t>Γ</m:t>
                          </m:r>
                        </m:num>
                        <m:den>
                          <m:r>
                            <a:rPr lang="en-US" i="1">
                              <a:latin typeface="Cambria Math" panose="02040503050406030204" pitchFamily="18" charset="0"/>
                            </a:rPr>
                            <m:t>𝛿</m:t>
                          </m:r>
                          <m:r>
                            <m:rPr>
                              <m:sty m:val="p"/>
                            </m:rPr>
                            <a:rPr lang="en-US" b="0" i="0" smtClean="0">
                              <a:latin typeface="Cambria Math" panose="02040503050406030204" pitchFamily="18" charset="0"/>
                            </a:rPr>
                            <m:t>z</m:t>
                          </m:r>
                        </m:den>
                      </m:f>
                    </m:oMath>
                  </m:oMathPara>
                </a14:m>
                <a:endParaRPr lang="en-DE" dirty="0"/>
              </a:p>
            </p:txBody>
          </p:sp>
        </mc:Choice>
        <mc:Fallback xmlns="">
          <p:sp>
            <p:nvSpPr>
              <p:cNvPr id="3" name="TextBox 2">
                <a:extLst>
                  <a:ext uri="{FF2B5EF4-FFF2-40B4-BE49-F238E27FC236}">
                    <a16:creationId xmlns:a16="http://schemas.microsoft.com/office/drawing/2014/main" id="{8E17B897-F50E-2540-341B-12535B05C8C0}"/>
                  </a:ext>
                </a:extLst>
              </p:cNvPr>
              <p:cNvSpPr txBox="1">
                <a:spLocks noRot="1" noChangeAspect="1" noMove="1" noResize="1" noEditPoints="1" noAdjustHandles="1" noChangeArrowheads="1" noChangeShapeType="1" noTextEdit="1"/>
              </p:cNvSpPr>
              <p:nvPr/>
            </p:nvSpPr>
            <p:spPr>
              <a:xfrm>
                <a:off x="8087564" y="3974852"/>
                <a:ext cx="3035638" cy="800155"/>
              </a:xfrm>
              <a:prstGeom prst="rect">
                <a:avLst/>
              </a:prstGeom>
              <a:blipFill>
                <a:blip r:embed="rId6"/>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943849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9F246-4B18-8A15-2E0E-1D9D156D034A}"/>
              </a:ext>
            </a:extLst>
          </p:cNvPr>
          <p:cNvSpPr>
            <a:spLocks noGrp="1"/>
          </p:cNvSpPr>
          <p:nvPr>
            <p:ph type="title"/>
          </p:nvPr>
        </p:nvSpPr>
        <p:spPr/>
        <p:txBody>
          <a:bodyPr/>
          <a:lstStyle/>
          <a:p>
            <a:r>
              <a:rPr lang="en-US" dirty="0"/>
              <a:t>Interface-Tracking divides the domain with a sharp interface</a:t>
            </a:r>
            <a:endParaRPr lang="en-DE" dirty="0"/>
          </a:p>
        </p:txBody>
      </p:sp>
      <p:sp>
        <p:nvSpPr>
          <p:cNvPr id="3" name="Content Placeholder 2">
            <a:extLst>
              <a:ext uri="{FF2B5EF4-FFF2-40B4-BE49-F238E27FC236}">
                <a16:creationId xmlns:a16="http://schemas.microsoft.com/office/drawing/2014/main" id="{52B1848F-411E-6556-EBF1-44BBA92D5C96}"/>
              </a:ext>
            </a:extLst>
          </p:cNvPr>
          <p:cNvSpPr>
            <a:spLocks noGrp="1"/>
          </p:cNvSpPr>
          <p:nvPr>
            <p:ph idx="1"/>
          </p:nvPr>
        </p:nvSpPr>
        <p:spPr>
          <a:xfrm>
            <a:off x="360000" y="1980000"/>
            <a:ext cx="5186625" cy="1677600"/>
          </a:xfrm>
        </p:spPr>
        <p:txBody>
          <a:bodyPr/>
          <a:lstStyle/>
          <a:p>
            <a:r>
              <a:rPr lang="en-US" dirty="0"/>
              <a:t>Finite volume</a:t>
            </a:r>
          </a:p>
          <a:p>
            <a:r>
              <a:rPr lang="en-US" dirty="0"/>
              <a:t>Sharp interface</a:t>
            </a:r>
          </a:p>
          <a:p>
            <a:r>
              <a:rPr lang="en-US" dirty="0"/>
              <a:t>Moving mesh</a:t>
            </a:r>
          </a:p>
          <a:p>
            <a:r>
              <a:rPr lang="en-US" dirty="0"/>
              <a:t>Arbitrary cells</a:t>
            </a:r>
          </a:p>
          <a:p>
            <a:endParaRPr lang="en-DE" dirty="0"/>
          </a:p>
        </p:txBody>
      </p:sp>
      <p:sp>
        <p:nvSpPr>
          <p:cNvPr id="4" name="Footer Placeholder 3">
            <a:extLst>
              <a:ext uri="{FF2B5EF4-FFF2-40B4-BE49-F238E27FC236}">
                <a16:creationId xmlns:a16="http://schemas.microsoft.com/office/drawing/2014/main" id="{F4E3A600-F142-2408-81C2-B6D259CA6D3D}"/>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pic>
        <p:nvPicPr>
          <p:cNvPr id="9" name="Picture 8">
            <a:extLst>
              <a:ext uri="{FF2B5EF4-FFF2-40B4-BE49-F238E27FC236}">
                <a16:creationId xmlns:a16="http://schemas.microsoft.com/office/drawing/2014/main" id="{B2A272FB-3284-5CB4-92D5-9F702417D99A}"/>
              </a:ext>
            </a:extLst>
          </p:cNvPr>
          <p:cNvPicPr>
            <a:picLocks noChangeAspect="1"/>
          </p:cNvPicPr>
          <p:nvPr/>
        </p:nvPicPr>
        <p:blipFill>
          <a:blip r:embed="rId2"/>
          <a:stretch>
            <a:fillRect/>
          </a:stretch>
        </p:blipFill>
        <p:spPr>
          <a:xfrm>
            <a:off x="7179904" y="1907422"/>
            <a:ext cx="4116788" cy="1987193"/>
          </a:xfrm>
          <a:prstGeom prst="rect">
            <a:avLst/>
          </a:prstGeom>
        </p:spPr>
      </p:pic>
      <p:sp>
        <p:nvSpPr>
          <p:cNvPr id="11" name="TextBox 10">
            <a:extLst>
              <a:ext uri="{FF2B5EF4-FFF2-40B4-BE49-F238E27FC236}">
                <a16:creationId xmlns:a16="http://schemas.microsoft.com/office/drawing/2014/main" id="{8ECCB709-A16F-3FEF-6D28-F02EA0A401AE}"/>
              </a:ext>
            </a:extLst>
          </p:cNvPr>
          <p:cNvSpPr txBox="1"/>
          <p:nvPr/>
        </p:nvSpPr>
        <p:spPr>
          <a:xfrm rot="18537762">
            <a:off x="9826535" y="3252837"/>
            <a:ext cx="1864681" cy="230832"/>
          </a:xfrm>
          <a:prstGeom prst="rect">
            <a:avLst/>
          </a:prstGeom>
          <a:noFill/>
        </p:spPr>
        <p:txBody>
          <a:bodyPr wrap="square">
            <a:spAutoFit/>
          </a:bodyPr>
          <a:lstStyle/>
          <a:p>
            <a:r>
              <a:rPr lang="en-DE" sz="900" dirty="0"/>
              <a:t>[</a:t>
            </a:r>
            <a:r>
              <a:rPr lang="en-DE" sz="900" dirty="0" err="1"/>
              <a:t>Tuković</a:t>
            </a:r>
            <a:r>
              <a:rPr lang="en-DE" sz="900" dirty="0"/>
              <a:t> and </a:t>
            </a:r>
            <a:r>
              <a:rPr lang="en-DE" sz="900" dirty="0" err="1"/>
              <a:t>Jasak</a:t>
            </a:r>
            <a:r>
              <a:rPr lang="en-DE" sz="900" dirty="0"/>
              <a:t>, 2012, p. 74]</a:t>
            </a:r>
          </a:p>
        </p:txBody>
      </p:sp>
      <p:sp>
        <p:nvSpPr>
          <p:cNvPr id="10" name="TextBox 9">
            <a:extLst>
              <a:ext uri="{FF2B5EF4-FFF2-40B4-BE49-F238E27FC236}">
                <a16:creationId xmlns:a16="http://schemas.microsoft.com/office/drawing/2014/main" id="{00817F4E-4B8B-29E3-2AB4-7E231ACDED35}"/>
              </a:ext>
            </a:extLst>
          </p:cNvPr>
          <p:cNvSpPr txBox="1"/>
          <p:nvPr/>
        </p:nvSpPr>
        <p:spPr>
          <a:xfrm>
            <a:off x="360000" y="3908705"/>
            <a:ext cx="1697901" cy="369332"/>
          </a:xfrm>
          <a:prstGeom prst="rect">
            <a:avLst/>
          </a:prstGeom>
          <a:noFill/>
        </p:spPr>
        <p:txBody>
          <a:bodyPr wrap="none" rtlCol="0">
            <a:spAutoFit/>
          </a:bodyPr>
          <a:lstStyle/>
          <a:p>
            <a:r>
              <a:rPr lang="en-US" dirty="0"/>
              <a:t>Bulk equations</a:t>
            </a:r>
            <a:endParaRPr lang="en-DE" dirty="0"/>
          </a:p>
        </p:txBody>
      </p:sp>
      <p:sp>
        <p:nvSpPr>
          <p:cNvPr id="12" name="TextBox 11">
            <a:extLst>
              <a:ext uri="{FF2B5EF4-FFF2-40B4-BE49-F238E27FC236}">
                <a16:creationId xmlns:a16="http://schemas.microsoft.com/office/drawing/2014/main" id="{A3F9C4C1-306D-2C94-AB32-0DE070B13E5B}"/>
              </a:ext>
            </a:extLst>
          </p:cNvPr>
          <p:cNvSpPr txBox="1"/>
          <p:nvPr/>
        </p:nvSpPr>
        <p:spPr>
          <a:xfrm>
            <a:off x="6241340" y="3908705"/>
            <a:ext cx="2852063" cy="369332"/>
          </a:xfrm>
          <a:prstGeom prst="rect">
            <a:avLst/>
          </a:prstGeom>
          <a:noFill/>
        </p:spPr>
        <p:txBody>
          <a:bodyPr wrap="none" rtlCol="0">
            <a:spAutoFit/>
          </a:bodyPr>
          <a:lstStyle/>
          <a:p>
            <a:r>
              <a:rPr lang="en-US" dirty="0"/>
              <a:t>Interfacial jump conditions</a:t>
            </a:r>
            <a:endParaRPr lang="en-DE"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F102345-DB5A-EDB0-0B6F-F42604D3B121}"/>
                  </a:ext>
                </a:extLst>
              </p:cNvPr>
              <p:cNvSpPr txBox="1"/>
              <p:nvPr/>
            </p:nvSpPr>
            <p:spPr>
              <a:xfrm>
                <a:off x="7247768" y="5553255"/>
                <a:ext cx="3691270" cy="70859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𝒏</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𝜌</m:t>
                              </m:r>
                            </m:den>
                          </m:f>
                          <m:r>
                            <m:rPr>
                              <m:sty m:val="p"/>
                            </m:rPr>
                            <a:rPr lang="en-US" b="0" i="0" smtClean="0">
                              <a:latin typeface="Cambria Math" panose="02040503050406030204" pitchFamily="18" charset="0"/>
                            </a:rPr>
                            <m:t>∇</m:t>
                          </m:r>
                          <m:r>
                            <a:rPr lang="en-US" b="0" i="1" smtClean="0">
                              <a:latin typeface="Cambria Math" panose="02040503050406030204" pitchFamily="18" charset="0"/>
                            </a:rPr>
                            <m:t>𝑝</m:t>
                          </m:r>
                        </m:e>
                      </m:d>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𝐷</m:t>
                              </m:r>
                              <m:r>
                                <a:rPr lang="en-US" b="1" i="1" smtClean="0">
                                  <a:latin typeface="Cambria Math" panose="02040503050406030204" pitchFamily="18" charset="0"/>
                                </a:rPr>
                                <m:t>𝒗</m:t>
                              </m:r>
                            </m:num>
                            <m:den>
                              <m:r>
                                <a:rPr lang="en-US" b="0" i="1" smtClean="0">
                                  <a:latin typeface="Cambria Math" panose="02040503050406030204" pitchFamily="18" charset="0"/>
                                </a:rPr>
                                <m:t>𝐷𝑡</m:t>
                              </m:r>
                            </m:den>
                          </m:f>
                        </m:e>
                      </m:d>
                      <m:r>
                        <a:rPr lang="en-US" b="0" i="1" smtClean="0">
                          <a:latin typeface="Cambria Math" panose="02040503050406030204" pitchFamily="18" charset="0"/>
                        </a:rPr>
                        <m:t>+</m:t>
                      </m:r>
                      <m:r>
                        <a:rPr lang="en-US" b="1" i="1" smtClean="0">
                          <a:latin typeface="Cambria Math" panose="02040503050406030204" pitchFamily="18" charset="0"/>
                        </a:rPr>
                        <m:t>𝒏</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𝜇</m:t>
                              </m:r>
                            </m:num>
                            <m:den>
                              <m:r>
                                <a:rPr lang="en-US" b="0" i="1" smtClean="0">
                                  <a:latin typeface="Cambria Math" panose="02040503050406030204" pitchFamily="18" charset="0"/>
                                </a:rPr>
                                <m:t>𝜌</m:t>
                              </m:r>
                            </m:den>
                          </m:f>
                          <m:r>
                            <a:rPr lang="en-US" b="0"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rPr>
                            <m:t>𝒗</m:t>
                          </m:r>
                        </m:e>
                      </m:d>
                    </m:oMath>
                  </m:oMathPara>
                </a14:m>
                <a:endParaRPr lang="en-DE" dirty="0"/>
              </a:p>
            </p:txBody>
          </p:sp>
        </mc:Choice>
        <mc:Fallback xmlns="">
          <p:sp>
            <p:nvSpPr>
              <p:cNvPr id="13" name="TextBox 12">
                <a:extLst>
                  <a:ext uri="{FF2B5EF4-FFF2-40B4-BE49-F238E27FC236}">
                    <a16:creationId xmlns:a16="http://schemas.microsoft.com/office/drawing/2014/main" id="{AF102345-DB5A-EDB0-0B6F-F42604D3B121}"/>
                  </a:ext>
                </a:extLst>
              </p:cNvPr>
              <p:cNvSpPr txBox="1">
                <a:spLocks noRot="1" noChangeAspect="1" noMove="1" noResize="1" noEditPoints="1" noAdjustHandles="1" noChangeArrowheads="1" noChangeShapeType="1" noTextEdit="1"/>
              </p:cNvSpPr>
              <p:nvPr/>
            </p:nvSpPr>
            <p:spPr>
              <a:xfrm>
                <a:off x="7247768" y="5553255"/>
                <a:ext cx="3691270" cy="708592"/>
              </a:xfrm>
              <a:prstGeom prst="rect">
                <a:avLst/>
              </a:prstGeom>
              <a:blipFill>
                <a:blip r:embed="rId4"/>
                <a:stretch>
                  <a:fillRect/>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BE0033C-3611-2511-84CB-E6A5E32C0FF5}"/>
                  </a:ext>
                </a:extLst>
              </p:cNvPr>
              <p:cNvSpPr txBox="1"/>
              <p:nvPr/>
            </p:nvSpPr>
            <p:spPr>
              <a:xfrm>
                <a:off x="7247768" y="5128183"/>
                <a:ext cx="3691270"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1" i="1" smtClean="0">
                              <a:latin typeface="Cambria Math" panose="02040503050406030204" pitchFamily="18" charset="0"/>
                            </a:rPr>
                            <m:t>𝒗</m:t>
                          </m:r>
                        </m:e>
                      </m:d>
                      <m:r>
                        <a:rPr lang="en-US" b="0" i="1" smtClean="0">
                          <a:latin typeface="Cambria Math" panose="02040503050406030204" pitchFamily="18" charset="0"/>
                        </a:rPr>
                        <m:t>=0</m:t>
                      </m:r>
                    </m:oMath>
                  </m:oMathPara>
                </a14:m>
                <a:endParaRPr lang="en-DE" dirty="0"/>
              </a:p>
            </p:txBody>
          </p:sp>
        </mc:Choice>
        <mc:Fallback xmlns="">
          <p:sp>
            <p:nvSpPr>
              <p:cNvPr id="8" name="TextBox 7">
                <a:extLst>
                  <a:ext uri="{FF2B5EF4-FFF2-40B4-BE49-F238E27FC236}">
                    <a16:creationId xmlns:a16="http://schemas.microsoft.com/office/drawing/2014/main" id="{CBE0033C-3611-2511-84CB-E6A5E32C0FF5}"/>
                  </a:ext>
                </a:extLst>
              </p:cNvPr>
              <p:cNvSpPr txBox="1">
                <a:spLocks noRot="1" noChangeAspect="1" noMove="1" noResize="1" noEditPoints="1" noAdjustHandles="1" noChangeArrowheads="1" noChangeShapeType="1" noTextEdit="1"/>
              </p:cNvSpPr>
              <p:nvPr/>
            </p:nvSpPr>
            <p:spPr>
              <a:xfrm>
                <a:off x="7247768" y="5128183"/>
                <a:ext cx="3691270" cy="369332"/>
              </a:xfrm>
              <a:prstGeom prst="rect">
                <a:avLst/>
              </a:prstGeom>
              <a:blipFill>
                <a:blip r:embed="rId5"/>
                <a:stretch>
                  <a:fillRect/>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3583FA2-29C6-C6DD-405F-97839E4B3DD2}"/>
                  </a:ext>
                </a:extLst>
              </p:cNvPr>
              <p:cNvSpPr txBox="1"/>
              <p:nvPr/>
            </p:nvSpPr>
            <p:spPr>
              <a:xfrm>
                <a:off x="6306820" y="4703110"/>
                <a:ext cx="5573167"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r>
                            <a:rPr lang="en-US" b="1" i="1" smtClean="0">
                              <a:latin typeface="Cambria Math" panose="02040503050406030204" pitchFamily="18" charset="0"/>
                            </a:rPr>
                            <m:t> </m:t>
                          </m:r>
                          <m:r>
                            <a:rPr lang="en-US" b="1" i="1" smtClean="0">
                              <a:latin typeface="Cambria Math" panose="02040503050406030204" pitchFamily="18" charset="0"/>
                            </a:rPr>
                            <m:t>𝒏</m:t>
                          </m:r>
                          <m:r>
                            <a:rPr lang="en-US" b="1" i="1" smtClean="0">
                              <a:latin typeface="Cambria Math" panose="02040503050406030204" pitchFamily="18" charset="0"/>
                            </a:rPr>
                            <m:t>∙</m:t>
                          </m:r>
                          <m:r>
                            <a:rPr lang="en-US" b="0" i="1" smtClean="0">
                              <a:latin typeface="Cambria Math" panose="02040503050406030204" pitchFamily="18" charset="0"/>
                            </a:rPr>
                            <m:t> </m:t>
                          </m:r>
                          <m:r>
                            <m:rPr>
                              <m:sty m:val="p"/>
                            </m:rPr>
                            <a:rPr lang="en-US" b="0" i="0" smtClean="0">
                              <a:latin typeface="Cambria Math" panose="02040503050406030204" pitchFamily="18" charset="0"/>
                            </a:rPr>
                            <m:t>∇</m:t>
                          </m:r>
                          <m:r>
                            <a:rPr lang="en-US" b="1" i="1" smtClean="0">
                              <a:latin typeface="Cambria Math" panose="02040503050406030204" pitchFamily="18" charset="0"/>
                            </a:rPr>
                            <m:t>𝒗</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0" i="1" smtClean="0">
                          <a:latin typeface="Cambria Math" panose="02040503050406030204" pitchFamily="18" charset="0"/>
                        </a:rPr>
                        <m:t>𝜎</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1" i="1" smtClean="0">
                                  <a:latin typeface="Cambria Math" panose="02040503050406030204" pitchFamily="18" charset="0"/>
                                </a:rPr>
                                <m:t>𝒗</m:t>
                              </m:r>
                            </m:e>
                          </m:d>
                          <m:r>
                            <a:rPr lang="en-US" b="0" i="1" smtClean="0">
                              <a:latin typeface="Cambria Math" panose="02040503050406030204" pitchFamily="18" charset="0"/>
                            </a:rPr>
                            <m:t>∙</m:t>
                          </m:r>
                          <m:r>
                            <a:rPr lang="en-US" b="1" i="1" smtClean="0">
                              <a:latin typeface="Cambria Math" panose="02040503050406030204" pitchFamily="18" charset="0"/>
                            </a:rPr>
                            <m:t>𝒏</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r>
                        <a:rPr lang="en-US" b="1" i="1" smtClean="0">
                          <a:latin typeface="Cambria Math" panose="02040503050406030204" pitchFamily="18" charset="0"/>
                        </a:rPr>
                        <m:t>𝒏</m:t>
                      </m:r>
                      <m:r>
                        <a:rPr lang="en-US" b="0" i="1" smtClean="0">
                          <a:latin typeface="Cambria Math" panose="02040503050406030204" pitchFamily="18" charset="0"/>
                        </a:rPr>
                        <m:t>(</m:t>
                      </m:r>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m:t>
                          </m:r>
                        </m:e>
                        <m:sub>
                          <m:r>
                            <m:rPr>
                              <m:sty m:val="p"/>
                            </m:rPr>
                            <a:rPr lang="en-US" b="0" i="0" smtClean="0">
                              <a:latin typeface="Cambria Math" panose="02040503050406030204" pitchFamily="18" charset="0"/>
                            </a:rPr>
                            <m:t>S</m:t>
                          </m:r>
                        </m:sub>
                      </m:sSub>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m:t>
                      </m:r>
                    </m:oMath>
                  </m:oMathPara>
                </a14:m>
                <a:endParaRPr lang="en-DE" dirty="0"/>
              </a:p>
            </p:txBody>
          </p:sp>
        </mc:Choice>
        <mc:Fallback xmlns="">
          <p:sp>
            <p:nvSpPr>
              <p:cNvPr id="14" name="TextBox 13">
                <a:extLst>
                  <a:ext uri="{FF2B5EF4-FFF2-40B4-BE49-F238E27FC236}">
                    <a16:creationId xmlns:a16="http://schemas.microsoft.com/office/drawing/2014/main" id="{93583FA2-29C6-C6DD-405F-97839E4B3DD2}"/>
                  </a:ext>
                </a:extLst>
              </p:cNvPr>
              <p:cNvSpPr txBox="1">
                <a:spLocks noRot="1" noChangeAspect="1" noMove="1" noResize="1" noEditPoints="1" noAdjustHandles="1" noChangeArrowheads="1" noChangeShapeType="1" noTextEdit="1"/>
              </p:cNvSpPr>
              <p:nvPr/>
            </p:nvSpPr>
            <p:spPr>
              <a:xfrm>
                <a:off x="6306820" y="4703110"/>
                <a:ext cx="5573167" cy="369332"/>
              </a:xfrm>
              <a:prstGeom prst="rect">
                <a:avLst/>
              </a:prstGeom>
              <a:blipFill>
                <a:blip r:embed="rId6"/>
                <a:stretch>
                  <a:fillRect b="-15000"/>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9DD1C33-59E5-A925-96DE-6128015B0FB7}"/>
                  </a:ext>
                </a:extLst>
              </p:cNvPr>
              <p:cNvSpPr txBox="1"/>
              <p:nvPr/>
            </p:nvSpPr>
            <p:spPr>
              <a:xfrm>
                <a:off x="7247768" y="4278037"/>
                <a:ext cx="3691270"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𝑝</m:t>
                          </m:r>
                        </m:e>
                      </m:d>
                      <m:r>
                        <a:rPr lang="en-US" b="0" i="1" smtClean="0">
                          <a:latin typeface="Cambria Math" panose="02040503050406030204" pitchFamily="18" charset="0"/>
                        </a:rPr>
                        <m:t>=−2</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e>
                      </m:d>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m:t>
                      </m:r>
                      <m:r>
                        <a:rPr lang="en-US" b="0" i="1" smtClean="0">
                          <a:latin typeface="Cambria Math" panose="02040503050406030204" pitchFamily="18" charset="0"/>
                        </a:rPr>
                        <m:t>𝜎𝜅</m:t>
                      </m:r>
                      <m:r>
                        <a:rPr lang="en-US" b="0" i="1" smtClean="0">
                          <a:latin typeface="Cambria Math" panose="02040503050406030204" pitchFamily="18" charset="0"/>
                        </a:rPr>
                        <m:t>−2</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𝜌</m:t>
                          </m:r>
                          <m:r>
                            <a:rPr lang="en-US" b="1" i="1" smtClean="0">
                              <a:latin typeface="Cambria Math" panose="02040503050406030204" pitchFamily="18" charset="0"/>
                            </a:rPr>
                            <m:t>𝒈</m:t>
                          </m:r>
                          <m:r>
                            <a:rPr lang="en-US" b="0" i="1" smtClean="0">
                              <a:latin typeface="Cambria Math" panose="02040503050406030204" pitchFamily="18" charset="0"/>
                            </a:rPr>
                            <m:t>∙</m:t>
                          </m:r>
                          <m:r>
                            <a:rPr lang="en-US" b="1" i="1" smtClean="0">
                              <a:latin typeface="Cambria Math" panose="02040503050406030204" pitchFamily="18" charset="0"/>
                            </a:rPr>
                            <m:t>𝒓</m:t>
                          </m:r>
                        </m:e>
                      </m:d>
                    </m:oMath>
                  </m:oMathPara>
                </a14:m>
                <a:endParaRPr lang="en-DE" dirty="0"/>
              </a:p>
            </p:txBody>
          </p:sp>
        </mc:Choice>
        <mc:Fallback xmlns="">
          <p:sp>
            <p:nvSpPr>
              <p:cNvPr id="15" name="TextBox 14">
                <a:extLst>
                  <a:ext uri="{FF2B5EF4-FFF2-40B4-BE49-F238E27FC236}">
                    <a16:creationId xmlns:a16="http://schemas.microsoft.com/office/drawing/2014/main" id="{E9DD1C33-59E5-A925-96DE-6128015B0FB7}"/>
                  </a:ext>
                </a:extLst>
              </p:cNvPr>
              <p:cNvSpPr txBox="1">
                <a:spLocks noRot="1" noChangeAspect="1" noMove="1" noResize="1" noEditPoints="1" noAdjustHandles="1" noChangeArrowheads="1" noChangeShapeType="1" noTextEdit="1"/>
              </p:cNvSpPr>
              <p:nvPr/>
            </p:nvSpPr>
            <p:spPr>
              <a:xfrm>
                <a:off x="7247768" y="4278037"/>
                <a:ext cx="3691270" cy="369332"/>
              </a:xfrm>
              <a:prstGeom prst="rect">
                <a:avLst/>
              </a:prstGeom>
              <a:blipFill>
                <a:blip r:embed="rId7"/>
                <a:stretch>
                  <a:fillRect b="-8333"/>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ACA5DB1-94DE-D2EF-DA0D-5681B930875D}"/>
                  </a:ext>
                </a:extLst>
              </p:cNvPr>
              <p:cNvSpPr txBox="1"/>
              <p:nvPr/>
            </p:nvSpPr>
            <p:spPr>
              <a:xfrm>
                <a:off x="540630" y="4278037"/>
                <a:ext cx="1731179" cy="6473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ctrlPr>
                            <a:rPr lang="en-DE" i="1" smtClean="0">
                              <a:latin typeface="Cambria Math" panose="02040503050406030204" pitchFamily="18" charset="0"/>
                            </a:rPr>
                          </m:ctrlPr>
                        </m:naryPr>
                        <m:sub>
                          <m:r>
                            <m:rPr>
                              <m:brk m:alnAt="23"/>
                            </m:rPr>
                            <a:rPr lang="en-US" b="0" i="1" smtClean="0">
                              <a:latin typeface="Cambria Math" panose="02040503050406030204" pitchFamily="18" charset="0"/>
                            </a:rPr>
                            <m:t>𝑆</m:t>
                          </m:r>
                        </m:sub>
                        <m:sup/>
                        <m:e>
                          <m:r>
                            <a:rPr lang="en-US" b="0" i="1" smtClean="0">
                              <a:latin typeface="Cambria Math" panose="02040503050406030204" pitchFamily="18" charset="0"/>
                            </a:rPr>
                            <m:t>𝜌</m:t>
                          </m:r>
                          <m:r>
                            <a:rPr lang="en-US" b="1" i="1" smtClean="0">
                              <a:latin typeface="Cambria Math" panose="02040503050406030204" pitchFamily="18" charset="0"/>
                            </a:rPr>
                            <m:t>𝒏</m:t>
                          </m:r>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 </m:t>
                          </m:r>
                          <m:r>
                            <a:rPr lang="en-US" b="0" i="1" smtClean="0">
                              <a:latin typeface="Cambria Math" panose="02040503050406030204" pitchFamily="18" charset="0"/>
                            </a:rPr>
                            <m:t>𝑑𝑆</m:t>
                          </m:r>
                          <m:r>
                            <a:rPr lang="en-US" b="0" i="1" smtClean="0">
                              <a:latin typeface="Cambria Math" panose="02040503050406030204" pitchFamily="18" charset="0"/>
                            </a:rPr>
                            <m:t>=0</m:t>
                          </m:r>
                        </m:e>
                      </m:nary>
                    </m:oMath>
                  </m:oMathPara>
                </a14:m>
                <a:endParaRPr lang="en-US" dirty="0"/>
              </a:p>
            </p:txBody>
          </p:sp>
        </mc:Choice>
        <mc:Fallback xmlns="">
          <p:sp>
            <p:nvSpPr>
              <p:cNvPr id="16" name="TextBox 15">
                <a:extLst>
                  <a:ext uri="{FF2B5EF4-FFF2-40B4-BE49-F238E27FC236}">
                    <a16:creationId xmlns:a16="http://schemas.microsoft.com/office/drawing/2014/main" id="{1ACA5DB1-94DE-D2EF-DA0D-5681B930875D}"/>
                  </a:ext>
                </a:extLst>
              </p:cNvPr>
              <p:cNvSpPr txBox="1">
                <a:spLocks noRot="1" noChangeAspect="1" noMove="1" noResize="1" noEditPoints="1" noAdjustHandles="1" noChangeArrowheads="1" noChangeShapeType="1" noTextEdit="1"/>
              </p:cNvSpPr>
              <p:nvPr/>
            </p:nvSpPr>
            <p:spPr>
              <a:xfrm>
                <a:off x="540630" y="4278037"/>
                <a:ext cx="1731179" cy="647357"/>
              </a:xfrm>
              <a:prstGeom prst="rect">
                <a:avLst/>
              </a:prstGeom>
              <a:blipFill>
                <a:blip r:embed="rId8"/>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3C55A0D-8D3E-CF4B-B96F-270FF96E532E}"/>
                  </a:ext>
                </a:extLst>
              </p:cNvPr>
              <p:cNvSpPr txBox="1"/>
              <p:nvPr/>
            </p:nvSpPr>
            <p:spPr>
              <a:xfrm>
                <a:off x="540630" y="5026788"/>
                <a:ext cx="3629904" cy="12947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num>
                        <m:den>
                          <m:r>
                            <a:rPr lang="en-US" b="0" i="1" smtClean="0">
                              <a:latin typeface="Cambria Math" panose="02040503050406030204" pitchFamily="18" charset="0"/>
                            </a:rPr>
                            <m:t>𝑑𝑡</m:t>
                          </m:r>
                        </m:den>
                      </m:f>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𝑉</m:t>
                          </m:r>
                        </m:sub>
                        <m:sup/>
                        <m:e>
                          <m:r>
                            <a:rPr lang="en-US" b="0" i="1" smtClean="0">
                              <a:latin typeface="Cambria Math" panose="02040503050406030204" pitchFamily="18" charset="0"/>
                            </a:rPr>
                            <m:t>𝜌</m:t>
                          </m:r>
                          <m:r>
                            <a:rPr lang="en-US" b="1" i="1" smtClean="0">
                              <a:latin typeface="Cambria Math" panose="02040503050406030204" pitchFamily="18" charset="0"/>
                            </a:rPr>
                            <m:t>𝒗</m:t>
                          </m:r>
                          <m:r>
                            <a:rPr lang="en-US" b="0" i="1" smtClean="0">
                              <a:latin typeface="Cambria Math" panose="02040503050406030204" pitchFamily="18" charset="0"/>
                            </a:rPr>
                            <m:t> </m:t>
                          </m:r>
                          <m:r>
                            <a:rPr lang="en-US" b="0" i="1" smtClean="0">
                              <a:latin typeface="Cambria Math" panose="02040503050406030204" pitchFamily="18" charset="0"/>
                            </a:rPr>
                            <m:t>𝑑𝑉</m:t>
                          </m:r>
                        </m:e>
                      </m:nary>
                      <m:r>
                        <a:rPr lang="en-US" b="0" i="1" smtClean="0">
                          <a:latin typeface="Cambria Math" panose="02040503050406030204" pitchFamily="18" charset="0"/>
                        </a:rPr>
                        <m:t>+</m:t>
                      </m:r>
                      <m:nary>
                        <m:naryPr>
                          <m:chr m:val="∮"/>
                          <m:ctrlPr>
                            <a:rPr lang="en-DE" i="1">
                              <a:latin typeface="Cambria Math" panose="02040503050406030204" pitchFamily="18" charset="0"/>
                            </a:rPr>
                          </m:ctrlPr>
                        </m:naryPr>
                        <m:sub>
                          <m:r>
                            <m:rPr>
                              <m:brk m:alnAt="23"/>
                            </m:rPr>
                            <a:rPr lang="en-US" i="1">
                              <a:latin typeface="Cambria Math" panose="02040503050406030204" pitchFamily="18" charset="0"/>
                            </a:rPr>
                            <m:t>𝑆</m:t>
                          </m:r>
                        </m:sub>
                        <m:sup/>
                        <m:e>
                          <m:r>
                            <a:rPr lang="en-US" b="1" i="1">
                              <a:latin typeface="Cambria Math" panose="02040503050406030204" pitchFamily="18" charset="0"/>
                            </a:rPr>
                            <m:t>𝒏</m:t>
                          </m:r>
                          <m:r>
                            <a:rPr lang="en-US" i="1">
                              <a:latin typeface="Cambria Math" panose="02040503050406030204" pitchFamily="18" charset="0"/>
                            </a:rPr>
                            <m:t>∙</m:t>
                          </m:r>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1" i="1">
                                  <a:latin typeface="Cambria Math" panose="02040503050406030204" pitchFamily="18" charset="0"/>
                                </a:rPr>
                                <m:t>𝒗</m:t>
                              </m:r>
                              <m:r>
                                <a:rPr lang="en-US" b="0"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𝑺</m:t>
                                  </m:r>
                                </m:sub>
                              </m:sSub>
                            </m:e>
                          </m:d>
                          <m:r>
                            <a:rPr lang="en-US" b="1" i="1" smtClean="0">
                              <a:latin typeface="Cambria Math" panose="02040503050406030204" pitchFamily="18" charset="0"/>
                            </a:rPr>
                            <m:t>𝒗</m:t>
                          </m:r>
                          <m:r>
                            <a:rPr lang="en-US" i="1">
                              <a:latin typeface="Cambria Math" panose="02040503050406030204" pitchFamily="18" charset="0"/>
                            </a:rPr>
                            <m:t> </m:t>
                          </m:r>
                          <m:r>
                            <a:rPr lang="en-US" i="1">
                              <a:latin typeface="Cambria Math" panose="02040503050406030204" pitchFamily="18" charset="0"/>
                            </a:rPr>
                            <m:t>𝑑𝑆</m:t>
                          </m:r>
                        </m:e>
                      </m:nary>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nary>
                        <m:naryPr>
                          <m:chr m:val="∮"/>
                          <m:ctrlPr>
                            <a:rPr lang="en-DE" i="1">
                              <a:latin typeface="Cambria Math" panose="02040503050406030204" pitchFamily="18" charset="0"/>
                            </a:rPr>
                          </m:ctrlPr>
                        </m:naryPr>
                        <m:sub>
                          <m:r>
                            <m:rPr>
                              <m:brk m:alnAt="23"/>
                            </m:rPr>
                            <a:rPr lang="en-US" i="1">
                              <a:latin typeface="Cambria Math" panose="02040503050406030204" pitchFamily="18" charset="0"/>
                            </a:rPr>
                            <m:t>𝑆</m:t>
                          </m:r>
                        </m:sub>
                        <m:sup/>
                        <m:e>
                          <m:r>
                            <a:rPr lang="en-US" b="1" i="1">
                              <a:latin typeface="Cambria Math" panose="02040503050406030204" pitchFamily="18" charset="0"/>
                            </a:rPr>
                            <m:t>𝒏</m:t>
                          </m:r>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𝜇</m:t>
                              </m:r>
                              <m:r>
                                <m:rPr>
                                  <m:sty m:val="p"/>
                                </m:rPr>
                                <a:rPr lang="en-US">
                                  <a:latin typeface="Cambria Math" panose="02040503050406030204" pitchFamily="18" charset="0"/>
                                </a:rPr>
                                <m:t>∇</m:t>
                              </m:r>
                              <m:r>
                                <a:rPr lang="en-US" b="1" i="1">
                                  <a:latin typeface="Cambria Math" panose="02040503050406030204" pitchFamily="18" charset="0"/>
                                </a:rPr>
                                <m:t>𝒗</m:t>
                              </m:r>
                            </m:e>
                          </m:d>
                          <m:r>
                            <a:rPr lang="en-US" i="1">
                              <a:latin typeface="Cambria Math" panose="02040503050406030204" pitchFamily="18" charset="0"/>
                            </a:rPr>
                            <m:t>𝑑𝑆</m:t>
                          </m:r>
                          <m:r>
                            <a:rPr lang="en-US" i="1">
                              <a:latin typeface="Cambria Math" panose="02040503050406030204" pitchFamily="18" charset="0"/>
                            </a:rPr>
                            <m:t>−</m:t>
                          </m:r>
                          <m:nary>
                            <m:naryPr>
                              <m:ctrlPr>
                                <a:rPr lang="en-US" i="1">
                                  <a:latin typeface="Cambria Math" panose="02040503050406030204" pitchFamily="18" charset="0"/>
                                </a:rPr>
                              </m:ctrlPr>
                            </m:naryPr>
                            <m:sub>
                              <m:r>
                                <m:rPr>
                                  <m:brk m:alnAt="23"/>
                                </m:rPr>
                                <a:rPr lang="en-US" i="1">
                                  <a:latin typeface="Cambria Math" panose="02040503050406030204" pitchFamily="18" charset="0"/>
                                </a:rPr>
                                <m:t>𝑉</m:t>
                              </m:r>
                            </m:sub>
                            <m:sup/>
                            <m:e>
                              <m:r>
                                <m:rPr>
                                  <m:sty m:val="p"/>
                                </m:rPr>
                                <a:rPr lang="en-US">
                                  <a:latin typeface="Cambria Math" panose="02040503050406030204" pitchFamily="18" charset="0"/>
                                </a:rPr>
                                <m:t>∇</m:t>
                              </m:r>
                              <m:r>
                                <a:rPr lang="en-US" i="1">
                                  <a:latin typeface="Cambria Math" panose="02040503050406030204" pitchFamily="18" charset="0"/>
                                </a:rPr>
                                <m:t>𝑝</m:t>
                              </m:r>
                              <m:r>
                                <a:rPr lang="en-US" i="1">
                                  <a:latin typeface="Cambria Math" panose="02040503050406030204" pitchFamily="18" charset="0"/>
                                </a:rPr>
                                <m:t> </m:t>
                              </m:r>
                              <m:r>
                                <a:rPr lang="en-US" i="1">
                                  <a:latin typeface="Cambria Math" panose="02040503050406030204" pitchFamily="18" charset="0"/>
                                </a:rPr>
                                <m:t>𝑑𝑉</m:t>
                              </m:r>
                            </m:e>
                          </m:nary>
                        </m:e>
                      </m:nary>
                    </m:oMath>
                  </m:oMathPara>
                </a14:m>
                <a:endParaRPr lang="en-DE" dirty="0"/>
              </a:p>
            </p:txBody>
          </p:sp>
        </mc:Choice>
        <mc:Fallback xmlns="">
          <p:sp>
            <p:nvSpPr>
              <p:cNvPr id="17" name="TextBox 16">
                <a:extLst>
                  <a:ext uri="{FF2B5EF4-FFF2-40B4-BE49-F238E27FC236}">
                    <a16:creationId xmlns:a16="http://schemas.microsoft.com/office/drawing/2014/main" id="{63C55A0D-8D3E-CF4B-B96F-270FF96E532E}"/>
                  </a:ext>
                </a:extLst>
              </p:cNvPr>
              <p:cNvSpPr txBox="1">
                <a:spLocks noRot="1" noChangeAspect="1" noMove="1" noResize="1" noEditPoints="1" noAdjustHandles="1" noChangeArrowheads="1" noChangeShapeType="1" noTextEdit="1"/>
              </p:cNvSpPr>
              <p:nvPr/>
            </p:nvSpPr>
            <p:spPr>
              <a:xfrm>
                <a:off x="540630" y="5026788"/>
                <a:ext cx="3629904" cy="1294713"/>
              </a:xfrm>
              <a:prstGeom prst="rect">
                <a:avLst/>
              </a:prstGeom>
              <a:blipFill>
                <a:blip r:embed="rId9"/>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381787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CDB6F-D309-BFBC-DD59-8B34A0AD0A63}"/>
              </a:ext>
            </a:extLst>
          </p:cNvPr>
          <p:cNvSpPr>
            <a:spLocks noGrp="1"/>
          </p:cNvSpPr>
          <p:nvPr>
            <p:ph type="title"/>
          </p:nvPr>
        </p:nvSpPr>
        <p:spPr/>
        <p:txBody>
          <a:bodyPr>
            <a:normAutofit/>
          </a:bodyPr>
          <a:lstStyle/>
          <a:p>
            <a:r>
              <a:rPr lang="en-US" dirty="0"/>
              <a:t>We verify surfactant capabilities</a:t>
            </a:r>
            <a:endParaRPr lang="en-DE" dirty="0"/>
          </a:p>
        </p:txBody>
      </p:sp>
      <p:sp>
        <p:nvSpPr>
          <p:cNvPr id="4" name="Footer Placeholder 3">
            <a:extLst>
              <a:ext uri="{FF2B5EF4-FFF2-40B4-BE49-F238E27FC236}">
                <a16:creationId xmlns:a16="http://schemas.microsoft.com/office/drawing/2014/main" id="{A65CFFE0-17C5-F2A4-D0B6-9161BFCA5A30}"/>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10AF0111-B0DA-F966-F651-71B70B04211C}"/>
              </a:ext>
            </a:extLst>
          </p:cNvPr>
          <p:cNvSpPr>
            <a:spLocks noGrp="1"/>
          </p:cNvSpPr>
          <p:nvPr>
            <p:ph sz="quarter" idx="13"/>
          </p:nvPr>
        </p:nvSpPr>
        <p:spPr>
          <a:xfrm>
            <a:off x="360362" y="1980000"/>
            <a:ext cx="3600000" cy="4500000"/>
          </a:xfrm>
          <a:ln>
            <a:noFill/>
          </a:ln>
        </p:spPr>
        <p:txBody>
          <a:bodyPr>
            <a:normAutofit/>
          </a:bodyPr>
          <a:lstStyle/>
          <a:p>
            <a:pPr marL="0" indent="0" algn="ctr">
              <a:buNone/>
            </a:pPr>
            <a:r>
              <a:rPr lang="en-US" sz="1600" dirty="0"/>
              <a:t>Transport with the interface</a:t>
            </a:r>
            <a:endParaRPr lang="en-DE" sz="1600" dirty="0"/>
          </a:p>
        </p:txBody>
      </p:sp>
      <p:sp>
        <p:nvSpPr>
          <p:cNvPr id="6" name="Content Placeholder 5">
            <a:extLst>
              <a:ext uri="{FF2B5EF4-FFF2-40B4-BE49-F238E27FC236}">
                <a16:creationId xmlns:a16="http://schemas.microsoft.com/office/drawing/2014/main" id="{5847153B-0EC9-8A31-3ECA-662E03E2EB3F}"/>
              </a:ext>
            </a:extLst>
          </p:cNvPr>
          <p:cNvSpPr>
            <a:spLocks noGrp="1"/>
          </p:cNvSpPr>
          <p:nvPr>
            <p:ph sz="quarter" idx="14"/>
          </p:nvPr>
        </p:nvSpPr>
        <p:spPr>
          <a:xfrm>
            <a:off x="4320000" y="1980000"/>
            <a:ext cx="3600000" cy="4500000"/>
          </a:xfrm>
          <a:ln>
            <a:noFill/>
          </a:ln>
        </p:spPr>
        <p:txBody>
          <a:bodyPr>
            <a:normAutofit/>
          </a:bodyPr>
          <a:lstStyle/>
          <a:p>
            <a:pPr marL="0" indent="0" algn="ctr">
              <a:buNone/>
            </a:pPr>
            <a:r>
              <a:rPr lang="en-US" sz="1600" dirty="0"/>
              <a:t>Changing interface</a:t>
            </a:r>
            <a:endParaRPr lang="en-DE" sz="1600" dirty="0"/>
          </a:p>
        </p:txBody>
      </p:sp>
      <p:sp>
        <p:nvSpPr>
          <p:cNvPr id="7" name="Content Placeholder 5">
            <a:extLst>
              <a:ext uri="{FF2B5EF4-FFF2-40B4-BE49-F238E27FC236}">
                <a16:creationId xmlns:a16="http://schemas.microsoft.com/office/drawing/2014/main" id="{10234AE4-7BCD-9654-EA34-1F904FC5C744}"/>
              </a:ext>
            </a:extLst>
          </p:cNvPr>
          <p:cNvSpPr txBox="1">
            <a:spLocks/>
          </p:cNvSpPr>
          <p:nvPr/>
        </p:nvSpPr>
        <p:spPr>
          <a:xfrm>
            <a:off x="8280000" y="1980000"/>
            <a:ext cx="3600000" cy="4500000"/>
          </a:xfrm>
          <a:prstGeom prst="rect">
            <a:avLst/>
          </a:prstGeom>
          <a:ln>
            <a:noFill/>
          </a:ln>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dirty="0"/>
              <a:t>Surfactant induced Marangoni effect</a:t>
            </a:r>
            <a:endParaRPr lang="en-DE" sz="1600" dirty="0"/>
          </a:p>
        </p:txBody>
      </p:sp>
      <p:pic>
        <p:nvPicPr>
          <p:cNvPr id="8" name="Picture 7" descr="A blue and red circle&#10;&#10;Description automatically generated">
            <a:extLst>
              <a:ext uri="{FF2B5EF4-FFF2-40B4-BE49-F238E27FC236}">
                <a16:creationId xmlns:a16="http://schemas.microsoft.com/office/drawing/2014/main" id="{5580F4B1-03F3-6443-B3B8-E6E016D10CD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74" t="31460" r="5839" b="24379"/>
          <a:stretch/>
        </p:blipFill>
        <p:spPr>
          <a:xfrm>
            <a:off x="393178" y="2829643"/>
            <a:ext cx="3534367" cy="1027982"/>
          </a:xfrm>
          <a:prstGeom prst="rect">
            <a:avLst/>
          </a:prstGeom>
        </p:spPr>
      </p:pic>
      <p:pic>
        <p:nvPicPr>
          <p:cNvPr id="12" name="Picture 11" descr="A graph of a function&#10;&#10;Description automatically generated">
            <a:extLst>
              <a:ext uri="{FF2B5EF4-FFF2-40B4-BE49-F238E27FC236}">
                <a16:creationId xmlns:a16="http://schemas.microsoft.com/office/drawing/2014/main" id="{0E87A335-9A5E-C067-6FFB-8F9D2B52F1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931" y="4091951"/>
            <a:ext cx="2949365" cy="2353325"/>
          </a:xfrm>
          <a:prstGeom prst="rect">
            <a:avLst/>
          </a:prstGeom>
        </p:spPr>
      </p:pic>
      <p:pic>
        <p:nvPicPr>
          <p:cNvPr id="16" name="Picture 15" descr="A graph of different colored lines&#10;&#10;Description automatically generated">
            <a:extLst>
              <a:ext uri="{FF2B5EF4-FFF2-40B4-BE49-F238E27FC236}">
                <a16:creationId xmlns:a16="http://schemas.microsoft.com/office/drawing/2014/main" id="{F80C78CF-896B-25C4-A571-6A502D468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5350" y="4091951"/>
            <a:ext cx="3021300" cy="2353325"/>
          </a:xfrm>
          <a:prstGeom prst="rect">
            <a:avLst/>
          </a:prstGeom>
        </p:spPr>
      </p:pic>
      <p:pic>
        <p:nvPicPr>
          <p:cNvPr id="20" name="Picture 19" descr="A rainbow in a black background&#10;&#10;Description automatically generated">
            <a:extLst>
              <a:ext uri="{FF2B5EF4-FFF2-40B4-BE49-F238E27FC236}">
                <a16:creationId xmlns:a16="http://schemas.microsoft.com/office/drawing/2014/main" id="{DC9E0723-424E-EA68-E412-DED69CCD323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279" t="13600" r="8871" b="27249"/>
          <a:stretch/>
        </p:blipFill>
        <p:spPr>
          <a:xfrm>
            <a:off x="4848000" y="2514269"/>
            <a:ext cx="3005510" cy="1341687"/>
          </a:xfrm>
          <a:prstGeom prst="rect">
            <a:avLst/>
          </a:prstGeom>
        </p:spPr>
      </p:pic>
      <p:cxnSp>
        <p:nvCxnSpPr>
          <p:cNvPr id="24" name="Straight Arrow Connector 23">
            <a:extLst>
              <a:ext uri="{FF2B5EF4-FFF2-40B4-BE49-F238E27FC236}">
                <a16:creationId xmlns:a16="http://schemas.microsoft.com/office/drawing/2014/main" id="{3CF6478F-07F7-7CDF-495D-76EB0D74F8F1}"/>
              </a:ext>
            </a:extLst>
          </p:cNvPr>
          <p:cNvCxnSpPr/>
          <p:nvPr/>
        </p:nvCxnSpPr>
        <p:spPr>
          <a:xfrm flipH="1" flipV="1">
            <a:off x="5079258" y="2636409"/>
            <a:ext cx="500584" cy="4939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4837E4E-9E47-CE1F-F35D-B0C52C43131C}"/>
              </a:ext>
            </a:extLst>
          </p:cNvPr>
          <p:cNvCxnSpPr>
            <a:cxnSpLocks/>
          </p:cNvCxnSpPr>
          <p:nvPr/>
        </p:nvCxnSpPr>
        <p:spPr>
          <a:xfrm flipV="1">
            <a:off x="6751222" y="2615230"/>
            <a:ext cx="503908" cy="5005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descr="A red circle with a blue background&#10;&#10;Description automatically generated">
            <a:extLst>
              <a:ext uri="{FF2B5EF4-FFF2-40B4-BE49-F238E27FC236}">
                <a16:creationId xmlns:a16="http://schemas.microsoft.com/office/drawing/2014/main" id="{DC304C37-EB92-F3B5-E544-A3E84F4675C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5238" t="3033" r="15556" b="4568"/>
          <a:stretch/>
        </p:blipFill>
        <p:spPr>
          <a:xfrm>
            <a:off x="9336000" y="2403162"/>
            <a:ext cx="1809836" cy="1510242"/>
          </a:xfrm>
          <a:prstGeom prst="rect">
            <a:avLst/>
          </a:prstGeom>
        </p:spPr>
      </p:pic>
      <p:cxnSp>
        <p:nvCxnSpPr>
          <p:cNvPr id="18" name="Straight Arrow Connector 17">
            <a:extLst>
              <a:ext uri="{FF2B5EF4-FFF2-40B4-BE49-F238E27FC236}">
                <a16:creationId xmlns:a16="http://schemas.microsoft.com/office/drawing/2014/main" id="{52965D61-583B-0FFE-5E4B-98D01F11B3BF}"/>
              </a:ext>
            </a:extLst>
          </p:cNvPr>
          <p:cNvCxnSpPr>
            <a:cxnSpLocks/>
          </p:cNvCxnSpPr>
          <p:nvPr/>
        </p:nvCxnSpPr>
        <p:spPr>
          <a:xfrm flipV="1">
            <a:off x="10105322" y="2644292"/>
            <a:ext cx="0" cy="5139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0" name="Picture 29" descr="A graph with a line&#10;&#10;Description automatically generated">
            <a:extLst>
              <a:ext uri="{FF2B5EF4-FFF2-40B4-BE49-F238E27FC236}">
                <a16:creationId xmlns:a16="http://schemas.microsoft.com/office/drawing/2014/main" id="{AB2B1F46-75F0-749C-8434-103AACB88AD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12890" y="4091951"/>
            <a:ext cx="3161187" cy="2316517"/>
          </a:xfrm>
          <a:prstGeom prst="rect">
            <a:avLst/>
          </a:prstGeom>
        </p:spPr>
      </p:pic>
      <p:cxnSp>
        <p:nvCxnSpPr>
          <p:cNvPr id="9" name="Straight Connector 8">
            <a:extLst>
              <a:ext uri="{FF2B5EF4-FFF2-40B4-BE49-F238E27FC236}">
                <a16:creationId xmlns:a16="http://schemas.microsoft.com/office/drawing/2014/main" id="{20453902-89C7-9E1C-60B7-06D3BB2FB133}"/>
              </a:ext>
            </a:extLst>
          </p:cNvPr>
          <p:cNvCxnSpPr>
            <a:cxnSpLocks/>
          </p:cNvCxnSpPr>
          <p:nvPr/>
        </p:nvCxnSpPr>
        <p:spPr>
          <a:xfrm>
            <a:off x="2022730" y="2851064"/>
            <a:ext cx="0" cy="1094935"/>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13" name="Arrow: Curved Right 12">
            <a:extLst>
              <a:ext uri="{FF2B5EF4-FFF2-40B4-BE49-F238E27FC236}">
                <a16:creationId xmlns:a16="http://schemas.microsoft.com/office/drawing/2014/main" id="{316158F2-6B01-436D-97FB-7E159BE5ACA3}"/>
              </a:ext>
            </a:extLst>
          </p:cNvPr>
          <p:cNvSpPr/>
          <p:nvPr/>
        </p:nvSpPr>
        <p:spPr>
          <a:xfrm>
            <a:off x="1773784" y="2760224"/>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p:spTree>
    <p:extLst>
      <p:ext uri="{BB962C8B-B14F-4D97-AF65-F5344CB8AC3E}">
        <p14:creationId xmlns:p14="http://schemas.microsoft.com/office/powerpoint/2010/main" val="2511757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54C96-81BB-7A88-6396-9A352C7073F1}"/>
              </a:ext>
            </a:extLst>
          </p:cNvPr>
          <p:cNvSpPr>
            <a:spLocks noGrp="1"/>
          </p:cNvSpPr>
          <p:nvPr>
            <p:ph type="title"/>
          </p:nvPr>
        </p:nvSpPr>
        <p:spPr/>
        <p:txBody>
          <a:bodyPr/>
          <a:lstStyle/>
          <a:p>
            <a:r>
              <a:rPr lang="en-US" dirty="0"/>
              <a:t>What is the SGS and</a:t>
            </a:r>
            <a:br>
              <a:rPr lang="en-US" dirty="0"/>
            </a:br>
            <a:r>
              <a:rPr lang="en-US" dirty="0"/>
              <a:t>why do we need it?</a:t>
            </a:r>
            <a:endParaRPr lang="en-DE" dirty="0"/>
          </a:p>
        </p:txBody>
      </p:sp>
      <p:sp>
        <p:nvSpPr>
          <p:cNvPr id="4" name="Footer Placeholder 3">
            <a:extLst>
              <a:ext uri="{FF2B5EF4-FFF2-40B4-BE49-F238E27FC236}">
                <a16:creationId xmlns:a16="http://schemas.microsoft.com/office/drawing/2014/main" id="{3761F305-CBD6-93A6-0215-8821B2B3E62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pic>
        <p:nvPicPr>
          <p:cNvPr id="8" name="Content Placeholder 7">
            <a:extLst>
              <a:ext uri="{FF2B5EF4-FFF2-40B4-BE49-F238E27FC236}">
                <a16:creationId xmlns:a16="http://schemas.microsoft.com/office/drawing/2014/main" id="{E1C0696F-5F22-A71F-69B1-55169A5235F1}"/>
              </a:ext>
            </a:extLst>
          </p:cNvPr>
          <p:cNvPicPr>
            <a:picLocks noGrp="1" noChangeAspect="1"/>
          </p:cNvPicPr>
          <p:nvPr>
            <p:ph sz="quarter" idx="13"/>
          </p:nvPr>
        </p:nvPicPr>
        <p:blipFill>
          <a:blip r:embed="rId3"/>
          <a:stretch>
            <a:fillRect/>
          </a:stretch>
        </p:blipFill>
        <p:spPr>
          <a:xfrm>
            <a:off x="839633" y="2002565"/>
            <a:ext cx="4621517" cy="2592370"/>
          </a:xfrm>
        </p:spPr>
      </p:pic>
      <p:pic>
        <p:nvPicPr>
          <p:cNvPr id="5" name="Content Placeholder 4" descr="A black and yellow rectangle&#10;&#10;Description automatically generated">
            <a:extLst>
              <a:ext uri="{FF2B5EF4-FFF2-40B4-BE49-F238E27FC236}">
                <a16:creationId xmlns:a16="http://schemas.microsoft.com/office/drawing/2014/main" id="{2BB87637-3FE3-60BD-209F-86C6C4CAB5DA}"/>
              </a:ext>
            </a:extLst>
          </p:cNvPr>
          <p:cNvPicPr>
            <a:picLocks noGrp="1" noChangeAspect="1"/>
          </p:cNvPicPr>
          <p:nvPr>
            <p:ph sz="quarter" idx="14"/>
          </p:nvPr>
        </p:nvPicPr>
        <p:blipFill>
          <a:blip r:embed="rId4">
            <a:extLst>
              <a:ext uri="{28A0092B-C50C-407E-A947-70E740481C1C}">
                <a14:useLocalDpi xmlns:a14="http://schemas.microsoft.com/office/drawing/2010/main" val="0"/>
              </a:ext>
            </a:extLst>
          </a:blip>
          <a:stretch>
            <a:fillRect/>
          </a:stretch>
        </p:blipFill>
        <p:spPr>
          <a:xfrm rot="16200000">
            <a:off x="8389645" y="2736363"/>
            <a:ext cx="1277758" cy="5253007"/>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62970BF-B4CE-F9AD-970A-C694DEE4FA3A}"/>
                  </a:ext>
                </a:extLst>
              </p:cNvPr>
              <p:cNvSpPr txBox="1"/>
              <p:nvPr/>
            </p:nvSpPr>
            <p:spPr>
              <a:xfrm>
                <a:off x="360000" y="4780818"/>
                <a:ext cx="4614725" cy="12348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𝑦</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m:rPr>
                              <m:sty m:val="p"/>
                            </m:rPr>
                            <a:rPr lang="en-US" i="1">
                              <a:latin typeface="Cambria Math" panose="02040503050406030204" pitchFamily="18" charset="0"/>
                              <a:ea typeface="Cambria Math" panose="02040503050406030204" pitchFamily="18" charset="0"/>
                            </a:rPr>
                            <m:t>Σ</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ea typeface="Cambria Math" panose="02040503050406030204" pitchFamily="18" charset="0"/>
                                </a:rPr>
                                <m:t>∞</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𝑐</m:t>
                              </m:r>
                            </m:e>
                            <m:sub>
                              <m:r>
                                <m:rPr>
                                  <m:sty m:val="p"/>
                                </m:rPr>
                                <a:rPr lang="el-GR" b="0" i="1" smtClean="0">
                                  <a:latin typeface="Cambria Math" panose="02040503050406030204" pitchFamily="18" charset="0"/>
                                  <a:ea typeface="Cambria Math" panose="02040503050406030204" pitchFamily="18" charset="0"/>
                                </a:rPr>
                                <m:t>Σ</m:t>
                              </m:r>
                            </m:sub>
                          </m:sSub>
                        </m:e>
                      </m:d>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erf</m:t>
                          </m:r>
                        </m:fName>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𝑥</m:t>
                                  </m:r>
                                </m:num>
                                <m:den>
                                  <m:r>
                                    <a:rPr lang="en-US" b="0" i="1" smtClean="0">
                                      <a:latin typeface="Cambria Math" panose="02040503050406030204" pitchFamily="18" charset="0"/>
                                      <a:ea typeface="Cambria Math" panose="02040503050406030204" pitchFamily="18" charset="0"/>
                                    </a:rPr>
                                    <m:t>𝛿</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𝑦</m:t>
                                      </m:r>
                                    </m:e>
                                  </m:d>
                                </m:den>
                              </m:f>
                            </m:e>
                          </m:d>
                        </m:e>
                      </m:func>
                    </m:oMath>
                  </m:oMathPara>
                </a14:m>
                <a:endParaRPr lang="en-US" b="0" dirty="0">
                  <a:ea typeface="Cambria Math" panose="02040503050406030204" pitchFamily="18" charset="0"/>
                </a:endParaRPr>
              </a:p>
              <a:p>
                <a:r>
                  <a:rPr lang="en-US" dirty="0"/>
                  <a:t>with</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𝛿</m:t>
                      </m:r>
                      <m:d>
                        <m:dPr>
                          <m:ctrlPr>
                            <a:rPr lang="en-US" b="0" i="1" smtClean="0">
                              <a:latin typeface="Cambria Math" panose="02040503050406030204" pitchFamily="18" charset="0"/>
                            </a:rPr>
                          </m:ctrlPr>
                        </m:dPr>
                        <m:e>
                          <m:r>
                            <a:rPr lang="en-US" b="0" i="1" smtClean="0">
                              <a:latin typeface="Cambria Math" panose="02040503050406030204" pitchFamily="18" charset="0"/>
                            </a:rPr>
                            <m:t>𝑦</m:t>
                          </m:r>
                        </m:e>
                      </m: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4</m:t>
                          </m:r>
                          <m:r>
                            <a:rPr lang="en-US" b="0" i="1" smtClean="0">
                              <a:latin typeface="Cambria Math" panose="02040503050406030204" pitchFamily="18" charset="0"/>
                            </a:rPr>
                            <m:t>𝐷𝑦</m:t>
                          </m:r>
                          <m:r>
                            <a:rPr lang="en-US" b="0" i="1" smtClean="0">
                              <a:latin typeface="Cambria Math" panose="02040503050406030204" pitchFamily="18" charset="0"/>
                            </a:rPr>
                            <m:t>/</m:t>
                          </m:r>
                          <m:r>
                            <a:rPr lang="en-US" b="0" i="1" smtClean="0">
                              <a:latin typeface="Cambria Math" panose="02040503050406030204" pitchFamily="18" charset="0"/>
                            </a:rPr>
                            <m:t>𝜈</m:t>
                          </m:r>
                        </m:e>
                      </m:rad>
                    </m:oMath>
                  </m:oMathPara>
                </a14:m>
                <a:br>
                  <a:rPr lang="en-US" dirty="0"/>
                </a:br>
                <a:endParaRPr lang="en-US" dirty="0"/>
              </a:p>
            </p:txBody>
          </p:sp>
        </mc:Choice>
        <mc:Fallback xmlns="">
          <p:sp>
            <p:nvSpPr>
              <p:cNvPr id="9" name="TextBox 8">
                <a:extLst>
                  <a:ext uri="{FF2B5EF4-FFF2-40B4-BE49-F238E27FC236}">
                    <a16:creationId xmlns:a16="http://schemas.microsoft.com/office/drawing/2014/main" id="{C62970BF-B4CE-F9AD-970A-C694DEE4FA3A}"/>
                  </a:ext>
                </a:extLst>
              </p:cNvPr>
              <p:cNvSpPr txBox="1">
                <a:spLocks noRot="1" noChangeAspect="1" noMove="1" noResize="1" noEditPoints="1" noAdjustHandles="1" noChangeArrowheads="1" noChangeShapeType="1" noTextEdit="1"/>
              </p:cNvSpPr>
              <p:nvPr/>
            </p:nvSpPr>
            <p:spPr>
              <a:xfrm>
                <a:off x="360000" y="4780818"/>
                <a:ext cx="4614725" cy="1234825"/>
              </a:xfrm>
              <a:prstGeom prst="rect">
                <a:avLst/>
              </a:prstGeom>
              <a:blipFill>
                <a:blip r:embed="rId5"/>
                <a:stretch>
                  <a:fillRect l="-3038" b="-5911"/>
                </a:stretch>
              </a:blipFill>
            </p:spPr>
            <p:txBody>
              <a:bodyPr/>
              <a:lstStyle/>
              <a:p>
                <a:r>
                  <a:rPr lang="en-DE">
                    <a:noFill/>
                  </a:rPr>
                  <a:t> </a:t>
                </a:r>
              </a:p>
            </p:txBody>
          </p:sp>
        </mc:Fallback>
      </mc:AlternateContent>
      <p:sp>
        <p:nvSpPr>
          <p:cNvPr id="10" name="TextBox 9">
            <a:extLst>
              <a:ext uri="{FF2B5EF4-FFF2-40B4-BE49-F238E27FC236}">
                <a16:creationId xmlns:a16="http://schemas.microsoft.com/office/drawing/2014/main" id="{39AC00BA-FB1B-B86D-CEE2-255180F54F3C}"/>
              </a:ext>
            </a:extLst>
          </p:cNvPr>
          <p:cNvSpPr txBox="1"/>
          <p:nvPr/>
        </p:nvSpPr>
        <p:spPr>
          <a:xfrm>
            <a:off x="6014794" y="6011483"/>
            <a:ext cx="6177206" cy="461665"/>
          </a:xfrm>
          <a:prstGeom prst="rect">
            <a:avLst/>
          </a:prstGeom>
          <a:noFill/>
        </p:spPr>
        <p:txBody>
          <a:bodyPr wrap="square">
            <a:spAutoFit/>
          </a:bodyPr>
          <a:lstStyle/>
          <a:p>
            <a:r>
              <a:rPr lang="en-US" sz="800" b="0" i="0" dirty="0">
                <a:effectLst/>
                <a:latin typeface="Verdana" panose="020B0604030504040204" pitchFamily="34" charset="0"/>
              </a:rPr>
              <a:t>Reactive Oxygen Taylor Bubble - Solution of Cu(</a:t>
            </a:r>
            <a:r>
              <a:rPr lang="en-US" sz="800" b="0" i="0" dirty="0" err="1">
                <a:effectLst/>
                <a:latin typeface="Verdana" panose="020B0604030504040204" pitchFamily="34" charset="0"/>
              </a:rPr>
              <a:t>btmgp</a:t>
            </a:r>
            <a:r>
              <a:rPr lang="en-US" sz="800" b="0" i="0" dirty="0">
                <a:effectLst/>
                <a:latin typeface="Verdana" panose="020B0604030504040204" pitchFamily="34" charset="0"/>
              </a:rPr>
              <a:t>)I (20 mM) in Acetonitrile at ambient pressure and temperature. Source: Project Group Prof. Dr.-Ing. Michael Schlüter, TU Hamburg: Experimental Investigation of Reactive Bubbly Flows - Influence of Boundary Layer Dynamics on Mass Transfer and Chemical Reactions</a:t>
            </a:r>
            <a:endParaRPr lang="en-DE" sz="800" dirty="0"/>
          </a:p>
        </p:txBody>
      </p:sp>
      <p:pic>
        <p:nvPicPr>
          <p:cNvPr id="24" name="Picture 23" descr="A graph with a line and dots&#10;&#10;Description automatically generated with medium confidence">
            <a:extLst>
              <a:ext uri="{FF2B5EF4-FFF2-40B4-BE49-F238E27FC236}">
                <a16:creationId xmlns:a16="http://schemas.microsoft.com/office/drawing/2014/main" id="{F89128EA-5C86-A8B6-2D51-30341C2347B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22" name="Picture 21" descr="A graph of a line&#10;&#10;Description automatically generated">
            <a:extLst>
              <a:ext uri="{FF2B5EF4-FFF2-40B4-BE49-F238E27FC236}">
                <a16:creationId xmlns:a16="http://schemas.microsoft.com/office/drawing/2014/main" id="{E13EBB4E-C93D-DB62-63AF-48F6B0500DF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20000" y="1476000"/>
            <a:ext cx="3689387" cy="3060000"/>
          </a:xfrm>
          <a:prstGeom prst="rect">
            <a:avLst/>
          </a:prstGeom>
        </p:spPr>
      </p:pic>
      <p:pic>
        <p:nvPicPr>
          <p:cNvPr id="39" name="Picture 38" descr="A graph of a line&#10;&#10;Description automatically generated">
            <a:extLst>
              <a:ext uri="{FF2B5EF4-FFF2-40B4-BE49-F238E27FC236}">
                <a16:creationId xmlns:a16="http://schemas.microsoft.com/office/drawing/2014/main" id="{7F285D36-538E-97B6-6713-2AF83D859D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41" name="Picture 40" descr="A graph of a line and a line&#10;&#10;Description automatically generated with medium confidence">
            <a:extLst>
              <a:ext uri="{FF2B5EF4-FFF2-40B4-BE49-F238E27FC236}">
                <a16:creationId xmlns:a16="http://schemas.microsoft.com/office/drawing/2014/main" id="{2784389B-F23E-55D2-A1F1-AC80FED7E44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43" name="Picture 42" descr="A diagram of a graph&#10;&#10;Description automatically generated">
            <a:extLst>
              <a:ext uri="{FF2B5EF4-FFF2-40B4-BE49-F238E27FC236}">
                <a16:creationId xmlns:a16="http://schemas.microsoft.com/office/drawing/2014/main" id="{C4AA366B-9F83-863E-49FD-1E22F506E4D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853ECF5-ABDD-B67D-F9D7-9528E53678E3}"/>
                  </a:ext>
                </a:extLst>
              </p:cNvPr>
              <p:cNvSpPr txBox="1"/>
              <p:nvPr/>
            </p:nvSpPr>
            <p:spPr>
              <a:xfrm>
                <a:off x="6775122" y="155912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m:rPr>
                              <m:sty m:val="p"/>
                            </m:rPr>
                            <a:rPr lang="en-US" i="1">
                              <a:latin typeface="Cambria Math" panose="02040503050406030204" pitchFamily="18" charset="0"/>
                              <a:ea typeface="Cambria Math" panose="02040503050406030204" pitchFamily="18" charset="0"/>
                            </a:rPr>
                            <m:t>Σ</m:t>
                          </m:r>
                        </m:sub>
                      </m:sSub>
                    </m:oMath>
                  </m:oMathPara>
                </a14:m>
                <a:endParaRPr lang="en-DE" dirty="0"/>
              </a:p>
            </p:txBody>
          </p:sp>
        </mc:Choice>
        <mc:Fallback xmlns="">
          <p:sp>
            <p:nvSpPr>
              <p:cNvPr id="11" name="TextBox 10">
                <a:extLst>
                  <a:ext uri="{FF2B5EF4-FFF2-40B4-BE49-F238E27FC236}">
                    <a16:creationId xmlns:a16="http://schemas.microsoft.com/office/drawing/2014/main" id="{8853ECF5-ABDD-B67D-F9D7-9528E53678E3}"/>
                  </a:ext>
                </a:extLst>
              </p:cNvPr>
              <p:cNvSpPr txBox="1">
                <a:spLocks noRot="1" noChangeAspect="1" noMove="1" noResize="1" noEditPoints="1" noAdjustHandles="1" noChangeArrowheads="1" noChangeShapeType="1" noTextEdit="1"/>
              </p:cNvSpPr>
              <p:nvPr/>
            </p:nvSpPr>
            <p:spPr>
              <a:xfrm>
                <a:off x="6775122" y="1559126"/>
                <a:ext cx="494930" cy="369332"/>
              </a:xfrm>
              <a:prstGeom prst="rect">
                <a:avLst/>
              </a:prstGeom>
              <a:blipFill>
                <a:blip r:embed="rId11"/>
                <a:stretch>
                  <a:fillRect b="-1667"/>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1AE520-6799-D2C3-38E9-B7A7E5A7D8E9}"/>
                  </a:ext>
                </a:extLst>
              </p:cNvPr>
              <p:cNvSpPr txBox="1"/>
              <p:nvPr/>
            </p:nvSpPr>
            <p:spPr>
              <a:xfrm>
                <a:off x="6677468" y="1210545"/>
                <a:ext cx="59258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oMath>
                  </m:oMathPara>
                </a14:m>
                <a:endParaRPr lang="en-DE" dirty="0"/>
              </a:p>
            </p:txBody>
          </p:sp>
        </mc:Choice>
        <mc:Fallback xmlns="">
          <p:sp>
            <p:nvSpPr>
              <p:cNvPr id="13" name="TextBox 12">
                <a:extLst>
                  <a:ext uri="{FF2B5EF4-FFF2-40B4-BE49-F238E27FC236}">
                    <a16:creationId xmlns:a16="http://schemas.microsoft.com/office/drawing/2014/main" id="{1B1AE520-6799-D2C3-38E9-B7A7E5A7D8E9}"/>
                  </a:ext>
                </a:extLst>
              </p:cNvPr>
              <p:cNvSpPr txBox="1">
                <a:spLocks noRot="1" noChangeAspect="1" noMove="1" noResize="1" noEditPoints="1" noAdjustHandles="1" noChangeArrowheads="1" noChangeShapeType="1" noTextEdit="1"/>
              </p:cNvSpPr>
              <p:nvPr/>
            </p:nvSpPr>
            <p:spPr>
              <a:xfrm>
                <a:off x="6677468" y="1210545"/>
                <a:ext cx="592584" cy="369332"/>
              </a:xfrm>
              <a:prstGeom prst="rect">
                <a:avLst/>
              </a:prstGeom>
              <a:blipFill>
                <a:blip r:embed="rId12"/>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ADB618A-E28B-C1D8-1991-55424F4B2C10}"/>
                  </a:ext>
                </a:extLst>
              </p:cNvPr>
              <p:cNvSpPr txBox="1"/>
              <p:nvPr/>
            </p:nvSpPr>
            <p:spPr>
              <a:xfrm>
                <a:off x="7907745"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𝑖</m:t>
                          </m:r>
                        </m:sub>
                      </m:sSub>
                    </m:oMath>
                  </m:oMathPara>
                </a14:m>
                <a:endParaRPr lang="en-DE" dirty="0"/>
              </a:p>
            </p:txBody>
          </p:sp>
        </mc:Choice>
        <mc:Fallback xmlns="">
          <p:sp>
            <p:nvSpPr>
              <p:cNvPr id="17" name="TextBox 16">
                <a:extLst>
                  <a:ext uri="{FF2B5EF4-FFF2-40B4-BE49-F238E27FC236}">
                    <a16:creationId xmlns:a16="http://schemas.microsoft.com/office/drawing/2014/main" id="{AADB618A-E28B-C1D8-1991-55424F4B2C10}"/>
                  </a:ext>
                </a:extLst>
              </p:cNvPr>
              <p:cNvSpPr txBox="1">
                <a:spLocks noRot="1" noChangeAspect="1" noMove="1" noResize="1" noEditPoints="1" noAdjustHandles="1" noChangeArrowheads="1" noChangeShapeType="1" noTextEdit="1"/>
              </p:cNvSpPr>
              <p:nvPr/>
            </p:nvSpPr>
            <p:spPr>
              <a:xfrm>
                <a:off x="7907745" y="4328616"/>
                <a:ext cx="494930" cy="369332"/>
              </a:xfrm>
              <a:prstGeom prst="rect">
                <a:avLst/>
              </a:prstGeom>
              <a:blipFill>
                <a:blip r:embed="rId13"/>
                <a:stretch>
                  <a:fillRect b="-163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7DDAD42-217A-BB4C-6DF5-ED7D52884B56}"/>
                  </a:ext>
                </a:extLst>
              </p:cNvPr>
              <p:cNvSpPr txBox="1"/>
              <p:nvPr/>
            </p:nvSpPr>
            <p:spPr>
              <a:xfrm>
                <a:off x="9716647"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+1</m:t>
                          </m:r>
                        </m:sub>
                      </m:sSub>
                    </m:oMath>
                  </m:oMathPara>
                </a14:m>
                <a:endParaRPr lang="en-DE" dirty="0"/>
              </a:p>
            </p:txBody>
          </p:sp>
        </mc:Choice>
        <mc:Fallback xmlns="">
          <p:sp>
            <p:nvSpPr>
              <p:cNvPr id="18" name="TextBox 17">
                <a:extLst>
                  <a:ext uri="{FF2B5EF4-FFF2-40B4-BE49-F238E27FC236}">
                    <a16:creationId xmlns:a16="http://schemas.microsoft.com/office/drawing/2014/main" id="{C7DDAD42-217A-BB4C-6DF5-ED7D52884B56}"/>
                  </a:ext>
                </a:extLst>
              </p:cNvPr>
              <p:cNvSpPr txBox="1">
                <a:spLocks noRot="1" noChangeAspect="1" noMove="1" noResize="1" noEditPoints="1" noAdjustHandles="1" noChangeArrowheads="1" noChangeShapeType="1" noTextEdit="1"/>
              </p:cNvSpPr>
              <p:nvPr/>
            </p:nvSpPr>
            <p:spPr>
              <a:xfrm>
                <a:off x="9716647" y="4328616"/>
                <a:ext cx="494930" cy="369332"/>
              </a:xfrm>
              <a:prstGeom prst="rect">
                <a:avLst/>
              </a:prstGeom>
              <a:blipFill>
                <a:blip r:embed="rId14"/>
                <a:stretch>
                  <a:fillRect r="-11111" b="-163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AC8F70E-CBC3-8D59-251A-AAD459E44F27}"/>
                  </a:ext>
                </a:extLst>
              </p:cNvPr>
              <p:cNvSpPr txBox="1"/>
              <p:nvPr/>
            </p:nvSpPr>
            <p:spPr>
              <a:xfrm>
                <a:off x="8819147" y="4317491"/>
                <a:ext cx="494930" cy="3915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𝑓</m:t>
                          </m:r>
                        </m:sub>
                      </m:sSub>
                    </m:oMath>
                  </m:oMathPara>
                </a14:m>
                <a:endParaRPr lang="en-DE" dirty="0"/>
              </a:p>
            </p:txBody>
          </p:sp>
        </mc:Choice>
        <mc:Fallback xmlns="">
          <p:sp>
            <p:nvSpPr>
              <p:cNvPr id="19" name="TextBox 18">
                <a:extLst>
                  <a:ext uri="{FF2B5EF4-FFF2-40B4-BE49-F238E27FC236}">
                    <a16:creationId xmlns:a16="http://schemas.microsoft.com/office/drawing/2014/main" id="{FAC8F70E-CBC3-8D59-251A-AAD459E44F27}"/>
                  </a:ext>
                </a:extLst>
              </p:cNvPr>
              <p:cNvSpPr txBox="1">
                <a:spLocks noRot="1" noChangeAspect="1" noMove="1" noResize="1" noEditPoints="1" noAdjustHandles="1" noChangeArrowheads="1" noChangeShapeType="1" noTextEdit="1"/>
              </p:cNvSpPr>
              <p:nvPr/>
            </p:nvSpPr>
            <p:spPr>
              <a:xfrm>
                <a:off x="8819147" y="4317491"/>
                <a:ext cx="494930" cy="391582"/>
              </a:xfrm>
              <a:prstGeom prst="rect">
                <a:avLst/>
              </a:prstGeom>
              <a:blipFill>
                <a:blip r:embed="rId15"/>
                <a:stretch>
                  <a:fillRect b="-10938"/>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5543F8D-B39D-9236-49D2-81B67F924F65}"/>
                  </a:ext>
                </a:extLst>
              </p:cNvPr>
              <p:cNvSpPr txBox="1"/>
              <p:nvPr/>
            </p:nvSpPr>
            <p:spPr>
              <a:xfrm>
                <a:off x="10458947"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oMath>
                  </m:oMathPara>
                </a14:m>
                <a:endParaRPr lang="en-DE" dirty="0"/>
              </a:p>
            </p:txBody>
          </p:sp>
        </mc:Choice>
        <mc:Fallback xmlns="">
          <p:sp>
            <p:nvSpPr>
              <p:cNvPr id="20" name="TextBox 19">
                <a:extLst>
                  <a:ext uri="{FF2B5EF4-FFF2-40B4-BE49-F238E27FC236}">
                    <a16:creationId xmlns:a16="http://schemas.microsoft.com/office/drawing/2014/main" id="{65543F8D-B39D-9236-49D2-81B67F924F65}"/>
                  </a:ext>
                </a:extLst>
              </p:cNvPr>
              <p:cNvSpPr txBox="1">
                <a:spLocks noRot="1" noChangeAspect="1" noMove="1" noResize="1" noEditPoints="1" noAdjustHandles="1" noChangeArrowheads="1" noChangeShapeType="1" noTextEdit="1"/>
              </p:cNvSpPr>
              <p:nvPr/>
            </p:nvSpPr>
            <p:spPr>
              <a:xfrm>
                <a:off x="10458947" y="4328616"/>
                <a:ext cx="494930" cy="369332"/>
              </a:xfrm>
              <a:prstGeom prst="rect">
                <a:avLst/>
              </a:prstGeom>
              <a:blipFill>
                <a:blip r:embed="rId16"/>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A474BCB-FE76-3E67-7FBD-82743E0A39F9}"/>
                  </a:ext>
                </a:extLst>
              </p:cNvPr>
              <p:cNvSpPr txBox="1"/>
              <p:nvPr/>
            </p:nvSpPr>
            <p:spPr>
              <a:xfrm>
                <a:off x="6938599"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m:rPr>
                              <m:sty m:val="p"/>
                            </m:rPr>
                            <a:rPr lang="en-US" i="1">
                              <a:latin typeface="Cambria Math" panose="02040503050406030204" pitchFamily="18" charset="0"/>
                              <a:ea typeface="Cambria Math" panose="02040503050406030204" pitchFamily="18" charset="0"/>
                            </a:rPr>
                            <m:t>Σ</m:t>
                          </m:r>
                        </m:sub>
                      </m:sSub>
                    </m:oMath>
                  </m:oMathPara>
                </a14:m>
                <a:endParaRPr lang="en-DE" dirty="0"/>
              </a:p>
            </p:txBody>
          </p:sp>
        </mc:Choice>
        <mc:Fallback xmlns="">
          <p:sp>
            <p:nvSpPr>
              <p:cNvPr id="16" name="TextBox 15">
                <a:extLst>
                  <a:ext uri="{FF2B5EF4-FFF2-40B4-BE49-F238E27FC236}">
                    <a16:creationId xmlns:a16="http://schemas.microsoft.com/office/drawing/2014/main" id="{3A474BCB-FE76-3E67-7FBD-82743E0A39F9}"/>
                  </a:ext>
                </a:extLst>
              </p:cNvPr>
              <p:cNvSpPr txBox="1">
                <a:spLocks noRot="1" noChangeAspect="1" noMove="1" noResize="1" noEditPoints="1" noAdjustHandles="1" noChangeArrowheads="1" noChangeShapeType="1" noTextEdit="1"/>
              </p:cNvSpPr>
              <p:nvPr/>
            </p:nvSpPr>
            <p:spPr>
              <a:xfrm>
                <a:off x="6938599" y="4328616"/>
                <a:ext cx="494930" cy="369332"/>
              </a:xfrm>
              <a:prstGeom prst="rect">
                <a:avLst/>
              </a:prstGeom>
              <a:blipFill>
                <a:blip r:embed="rId17"/>
                <a:stretch>
                  <a:fillRect b="-1639"/>
                </a:stretch>
              </a:blipFill>
            </p:spPr>
            <p:txBody>
              <a:bodyPr/>
              <a:lstStyle/>
              <a:p>
                <a:r>
                  <a:rPr lang="en-DE">
                    <a:noFill/>
                  </a:rPr>
                  <a:t> </a:t>
                </a:r>
              </a:p>
            </p:txBody>
          </p:sp>
        </mc:Fallback>
      </mc:AlternateContent>
      <p:sp>
        <p:nvSpPr>
          <p:cNvPr id="34" name="TextBox 33">
            <a:extLst>
              <a:ext uri="{FF2B5EF4-FFF2-40B4-BE49-F238E27FC236}">
                <a16:creationId xmlns:a16="http://schemas.microsoft.com/office/drawing/2014/main" id="{E2A13630-6183-3B4F-C1FB-6BADECF938F5}"/>
              </a:ext>
            </a:extLst>
          </p:cNvPr>
          <p:cNvSpPr txBox="1"/>
          <p:nvPr/>
        </p:nvSpPr>
        <p:spPr>
          <a:xfrm>
            <a:off x="8155210" y="2002565"/>
            <a:ext cx="2804654" cy="523220"/>
          </a:xfrm>
          <a:prstGeom prst="rect">
            <a:avLst/>
          </a:prstGeom>
          <a:solidFill>
            <a:schemeClr val="bg1"/>
          </a:solidFill>
        </p:spPr>
        <p:txBody>
          <a:bodyPr wrap="square" rtlCol="0">
            <a:spAutoFit/>
          </a:bodyPr>
          <a:lstStyle/>
          <a:p>
            <a:r>
              <a:rPr lang="en-US" sz="1400" dirty="0">
                <a:solidFill>
                  <a:srgbClr val="0000FF"/>
                </a:solidFill>
              </a:rPr>
              <a:t>Adaption of fluxes at both sides</a:t>
            </a:r>
            <a:br>
              <a:rPr lang="en-US" sz="1400" dirty="0">
                <a:solidFill>
                  <a:srgbClr val="0000FF"/>
                </a:solidFill>
              </a:rPr>
            </a:br>
            <a:r>
              <a:rPr lang="en-US" sz="1400" dirty="0">
                <a:solidFill>
                  <a:srgbClr val="0000FF"/>
                </a:solidFill>
              </a:rPr>
              <a:t>of the first boundary cell layer</a:t>
            </a:r>
            <a:endParaRPr lang="en-DE" sz="1400" dirty="0">
              <a:solidFill>
                <a:srgbClr val="0000FF"/>
              </a:solidFill>
            </a:endParaRPr>
          </a:p>
        </p:txBody>
      </p:sp>
      <p:sp>
        <p:nvSpPr>
          <p:cNvPr id="44" name="Arrow: Right 43">
            <a:extLst>
              <a:ext uri="{FF2B5EF4-FFF2-40B4-BE49-F238E27FC236}">
                <a16:creationId xmlns:a16="http://schemas.microsoft.com/office/drawing/2014/main" id="{07F546AE-FB1A-A68D-BA8C-D8CA8D594714}"/>
              </a:ext>
            </a:extLst>
          </p:cNvPr>
          <p:cNvSpPr/>
          <p:nvPr/>
        </p:nvSpPr>
        <p:spPr>
          <a:xfrm rot="6477475">
            <a:off x="8830200" y="3072069"/>
            <a:ext cx="1182903" cy="208543"/>
          </a:xfrm>
          <a:prstGeom prst="rightArrow">
            <a:avLst/>
          </a:prstGeom>
          <a:solidFill>
            <a:srgbClr val="0000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p>
        </p:txBody>
      </p:sp>
      <p:sp>
        <p:nvSpPr>
          <p:cNvPr id="45" name="Arrow: Right 44">
            <a:extLst>
              <a:ext uri="{FF2B5EF4-FFF2-40B4-BE49-F238E27FC236}">
                <a16:creationId xmlns:a16="http://schemas.microsoft.com/office/drawing/2014/main" id="{9BE479E5-0057-350D-5F74-024F2CA502A8}"/>
              </a:ext>
            </a:extLst>
          </p:cNvPr>
          <p:cNvSpPr/>
          <p:nvPr/>
        </p:nvSpPr>
        <p:spPr>
          <a:xfrm rot="11805228">
            <a:off x="7449022" y="1911165"/>
            <a:ext cx="686248" cy="208543"/>
          </a:xfrm>
          <a:prstGeom prst="rightArrow">
            <a:avLst/>
          </a:prstGeom>
          <a:solidFill>
            <a:srgbClr val="0000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825389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7" grpId="0"/>
      <p:bldP spid="18" grpId="0"/>
      <p:bldP spid="19" grpId="0"/>
      <p:bldP spid="20" grpId="0"/>
      <p:bldP spid="16" grpId="0"/>
      <p:bldP spid="34" grpId="0" animBg="1"/>
      <p:bldP spid="44"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EB54E5D5-B42C-66F3-1054-19C73E4F710D}"/>
              </a:ext>
            </a:extLst>
          </p:cNvPr>
          <p:cNvPicPr>
            <a:picLocks noChangeAspect="1"/>
          </p:cNvPicPr>
          <p:nvPr/>
        </p:nvPicPr>
        <p:blipFill>
          <a:blip r:embed="rId2"/>
          <a:stretch>
            <a:fillRect/>
          </a:stretch>
        </p:blipFill>
        <p:spPr>
          <a:xfrm>
            <a:off x="445841" y="2002565"/>
            <a:ext cx="4621517" cy="2592370"/>
          </a:xfrm>
          <a:prstGeom prst="rect">
            <a:avLst/>
          </a:prstGeom>
        </p:spPr>
      </p:pic>
      <p:sp>
        <p:nvSpPr>
          <p:cNvPr id="2" name="Title 1">
            <a:extLst>
              <a:ext uri="{FF2B5EF4-FFF2-40B4-BE49-F238E27FC236}">
                <a16:creationId xmlns:a16="http://schemas.microsoft.com/office/drawing/2014/main" id="{497890A1-1EE7-80B7-E301-55652C9F9FB3}"/>
              </a:ext>
            </a:extLst>
          </p:cNvPr>
          <p:cNvSpPr>
            <a:spLocks noGrp="1"/>
          </p:cNvSpPr>
          <p:nvPr>
            <p:ph type="title"/>
          </p:nvPr>
        </p:nvSpPr>
        <p:spPr>
          <a:solidFill>
            <a:srgbClr val="FEFEFE"/>
          </a:solidFill>
        </p:spPr>
        <p:txBody>
          <a:bodyPr/>
          <a:lstStyle/>
          <a:p>
            <a:r>
              <a:rPr lang="en-US" dirty="0"/>
              <a:t>For development we have simple test cases</a:t>
            </a:r>
            <a:endParaRPr lang="en-DE" dirty="0"/>
          </a:p>
        </p:txBody>
      </p:sp>
      <p:sp>
        <p:nvSpPr>
          <p:cNvPr id="4" name="Footer Placeholder 3">
            <a:extLst>
              <a:ext uri="{FF2B5EF4-FFF2-40B4-BE49-F238E27FC236}">
                <a16:creationId xmlns:a16="http://schemas.microsoft.com/office/drawing/2014/main" id="{890DF440-67C1-CE02-9DE1-61D8D8151BFB}"/>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62BF7150-78E1-7927-C86E-F9140D2DD30C}"/>
              </a:ext>
            </a:extLst>
          </p:cNvPr>
          <p:cNvSpPr>
            <a:spLocks noGrp="1"/>
          </p:cNvSpPr>
          <p:nvPr>
            <p:ph sz="quarter" idx="13"/>
          </p:nvPr>
        </p:nvSpPr>
        <p:spPr/>
        <p:txBody>
          <a:bodyPr/>
          <a:lstStyle/>
          <a:p>
            <a:pPr marL="0" indent="0">
              <a:buNone/>
            </a:pPr>
            <a:r>
              <a:rPr lang="en-US" dirty="0"/>
              <a:t>Flat plate</a:t>
            </a:r>
            <a:br>
              <a:rPr lang="en-US" dirty="0"/>
            </a:br>
            <a:br>
              <a:rPr lang="en-US" dirty="0"/>
            </a:br>
            <a:endParaRPr lang="en-DE" dirty="0"/>
          </a:p>
        </p:txBody>
      </p:sp>
      <p:sp>
        <p:nvSpPr>
          <p:cNvPr id="6" name="Content Placeholder 5">
            <a:extLst>
              <a:ext uri="{FF2B5EF4-FFF2-40B4-BE49-F238E27FC236}">
                <a16:creationId xmlns:a16="http://schemas.microsoft.com/office/drawing/2014/main" id="{46327614-B2DF-ECE8-4ABF-F36CB66E0474}"/>
              </a:ext>
            </a:extLst>
          </p:cNvPr>
          <p:cNvSpPr>
            <a:spLocks noGrp="1"/>
          </p:cNvSpPr>
          <p:nvPr>
            <p:ph sz="quarter" idx="14"/>
          </p:nvPr>
        </p:nvSpPr>
        <p:spPr/>
        <p:txBody>
          <a:bodyPr/>
          <a:lstStyle/>
          <a:p>
            <a:pPr marL="0" indent="0">
              <a:buNone/>
            </a:pPr>
            <a:r>
              <a:rPr lang="en-US" dirty="0"/>
              <a:t>Axisymmetric bubble</a:t>
            </a:r>
            <a:endParaRPr lang="en-DE" dirty="0"/>
          </a:p>
        </p:txBody>
      </p:sp>
      <p:pic>
        <p:nvPicPr>
          <p:cNvPr id="16" name="Picture 15" descr="A graph of a number of different types of curves&#10;&#10;Description automatically generated with medium confidence">
            <a:extLst>
              <a:ext uri="{FF2B5EF4-FFF2-40B4-BE49-F238E27FC236}">
                <a16:creationId xmlns:a16="http://schemas.microsoft.com/office/drawing/2014/main" id="{26998072-26CC-0144-7725-CAFE057A71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216" y="3610814"/>
            <a:ext cx="3843529" cy="2887187"/>
          </a:xfrm>
          <a:prstGeom prst="rect">
            <a:avLst/>
          </a:prstGeom>
        </p:spPr>
      </p:pic>
      <p:pic>
        <p:nvPicPr>
          <p:cNvPr id="7" name="Picture 6" descr="A blue and red gradient with a white circle&#10;&#10;Description automatically generated">
            <a:extLst>
              <a:ext uri="{FF2B5EF4-FFF2-40B4-BE49-F238E27FC236}">
                <a16:creationId xmlns:a16="http://schemas.microsoft.com/office/drawing/2014/main" id="{2F1695D1-C3AB-6D71-601B-1F0FC19752C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32" b="15761"/>
          <a:stretch/>
        </p:blipFill>
        <p:spPr>
          <a:xfrm>
            <a:off x="6300209" y="2415966"/>
            <a:ext cx="5576764" cy="1455217"/>
          </a:xfrm>
          <a:prstGeom prst="rect">
            <a:avLst/>
          </a:prstGeom>
        </p:spPr>
      </p:pic>
      <p:pic>
        <p:nvPicPr>
          <p:cNvPr id="9" name="Picture 8" descr="A screenshot of a graph&#10;&#10;Description automatically generated">
            <a:extLst>
              <a:ext uri="{FF2B5EF4-FFF2-40B4-BE49-F238E27FC236}">
                <a16:creationId xmlns:a16="http://schemas.microsoft.com/office/drawing/2014/main" id="{99F07173-2F12-2FDC-CCF9-2F07C3E9977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24" t="25596" b="50949"/>
          <a:stretch/>
        </p:blipFill>
        <p:spPr>
          <a:xfrm>
            <a:off x="6228644" y="4371319"/>
            <a:ext cx="5728001" cy="1382059"/>
          </a:xfrm>
          <a:prstGeom prst="rect">
            <a:avLst/>
          </a:prstGeom>
        </p:spPr>
      </p:pic>
      <p:sp>
        <p:nvSpPr>
          <p:cNvPr id="10" name="TextBox 9">
            <a:extLst>
              <a:ext uri="{FF2B5EF4-FFF2-40B4-BE49-F238E27FC236}">
                <a16:creationId xmlns:a16="http://schemas.microsoft.com/office/drawing/2014/main" id="{92C654E0-4EF0-42CA-E6CD-1D38B0EBC233}"/>
              </a:ext>
            </a:extLst>
          </p:cNvPr>
          <p:cNvSpPr txBox="1"/>
          <p:nvPr/>
        </p:nvSpPr>
        <p:spPr>
          <a:xfrm>
            <a:off x="8574181" y="5685864"/>
            <a:ext cx="1289308" cy="230832"/>
          </a:xfrm>
          <a:prstGeom prst="rect">
            <a:avLst/>
          </a:prstGeom>
          <a:noFill/>
        </p:spPr>
        <p:txBody>
          <a:bodyPr wrap="square" rtlCol="0">
            <a:spAutoFit/>
          </a:bodyPr>
          <a:lstStyle/>
          <a:p>
            <a:r>
              <a:rPr lang="en-US" sz="900" dirty="0"/>
              <a:t>Position on interface</a:t>
            </a:r>
            <a:endParaRPr lang="en-DE" sz="900" dirty="0"/>
          </a:p>
        </p:txBody>
      </p:sp>
      <p:sp>
        <p:nvSpPr>
          <p:cNvPr id="11" name="TextBox 10">
            <a:extLst>
              <a:ext uri="{FF2B5EF4-FFF2-40B4-BE49-F238E27FC236}">
                <a16:creationId xmlns:a16="http://schemas.microsoft.com/office/drawing/2014/main" id="{0FA4717B-BB52-3E6C-AC75-70869C2A27A0}"/>
              </a:ext>
            </a:extLst>
          </p:cNvPr>
          <p:cNvSpPr txBox="1"/>
          <p:nvPr/>
        </p:nvSpPr>
        <p:spPr>
          <a:xfrm rot="16200000">
            <a:off x="5529015" y="4900557"/>
            <a:ext cx="1289308" cy="230832"/>
          </a:xfrm>
          <a:prstGeom prst="rect">
            <a:avLst/>
          </a:prstGeom>
          <a:noFill/>
        </p:spPr>
        <p:txBody>
          <a:bodyPr wrap="square" rtlCol="0">
            <a:spAutoFit/>
          </a:bodyPr>
          <a:lstStyle/>
          <a:p>
            <a:r>
              <a:rPr lang="en-US" sz="900" dirty="0"/>
              <a:t>Sherwood number</a:t>
            </a:r>
            <a:endParaRPr lang="en-DE" sz="900" dirty="0"/>
          </a:p>
        </p:txBody>
      </p:sp>
    </p:spTree>
    <p:extLst>
      <p:ext uri="{BB962C8B-B14F-4D97-AF65-F5344CB8AC3E}">
        <p14:creationId xmlns:p14="http://schemas.microsoft.com/office/powerpoint/2010/main" val="1022268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5400000">
                                      <p:cBhvr>
                                        <p:cTn id="6" dur="2000" fill="hold"/>
                                        <p:tgtEl>
                                          <p:spTgt spid="8"/>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92BF5-A05E-C6C1-5F93-48487511B026}"/>
              </a:ext>
            </a:extLst>
          </p:cNvPr>
          <p:cNvSpPr>
            <a:spLocks noGrp="1"/>
          </p:cNvSpPr>
          <p:nvPr>
            <p:ph type="title"/>
          </p:nvPr>
        </p:nvSpPr>
        <p:spPr/>
        <p:txBody>
          <a:bodyPr/>
          <a:lstStyle/>
          <a:p>
            <a:r>
              <a:rPr lang="en-US" dirty="0"/>
              <a:t>We added extensive evaluation possibilities, e.g.</a:t>
            </a:r>
            <a:endParaRPr lang="en-DE" dirty="0"/>
          </a:p>
        </p:txBody>
      </p:sp>
      <p:sp>
        <p:nvSpPr>
          <p:cNvPr id="4" name="Footer Placeholder 3">
            <a:extLst>
              <a:ext uri="{FF2B5EF4-FFF2-40B4-BE49-F238E27FC236}">
                <a16:creationId xmlns:a16="http://schemas.microsoft.com/office/drawing/2014/main" id="{8DCF4CF8-CE3F-FC3F-80A3-726BF5BD6157}"/>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sp>
        <p:nvSpPr>
          <p:cNvPr id="6" name="Content Placeholder 4">
            <a:extLst>
              <a:ext uri="{FF2B5EF4-FFF2-40B4-BE49-F238E27FC236}">
                <a16:creationId xmlns:a16="http://schemas.microsoft.com/office/drawing/2014/main" id="{D162EB12-530A-86FC-5641-5071327084C9}"/>
              </a:ext>
            </a:extLst>
          </p:cNvPr>
          <p:cNvSpPr txBox="1">
            <a:spLocks/>
          </p:cNvSpPr>
          <p:nvPr/>
        </p:nvSpPr>
        <p:spPr>
          <a:xfrm>
            <a:off x="360362" y="3429000"/>
            <a:ext cx="4761970" cy="1457979"/>
          </a:xfrm>
          <a:prstGeom prst="rect">
            <a:avLst/>
          </a:prstGeom>
          <a:ln>
            <a:noFill/>
          </a:ln>
        </p:spPr>
        <p:txBody>
          <a:bodyPr vert="horz" lIns="0" tIns="0" rIns="0" bIns="0" rtlCol="0">
            <a:normAutofit/>
          </a:bodyPr>
          <a:lstStyle>
            <a:defPPr>
              <a:defRPr lang="de-DE"/>
            </a:defPPr>
            <a:lvl1pPr indent="0">
              <a:lnSpc>
                <a:spcPct val="100000"/>
              </a:lnSpc>
              <a:spcBef>
                <a:spcPts val="1000"/>
              </a:spcBef>
              <a:buFont typeface="Wingdings" panose="05000000000000000000" pitchFamily="2" charset="2"/>
              <a:buNone/>
              <a:defRPr sz="1600" b="1" spc="40" baseline="0"/>
            </a:lvl1pPr>
            <a:lvl2pPr marL="685800" indent="-228600">
              <a:lnSpc>
                <a:spcPct val="100000"/>
              </a:lnSpc>
              <a:spcBef>
                <a:spcPts val="500"/>
              </a:spcBef>
              <a:buFont typeface="Wingdings" panose="05000000000000000000" pitchFamily="2" charset="2"/>
              <a:buChar char="§"/>
              <a:defRPr spc="40" baseline="0"/>
            </a:lvl2pPr>
            <a:lvl3pPr marL="1143000" indent="-228600">
              <a:lnSpc>
                <a:spcPct val="100000"/>
              </a:lnSpc>
              <a:spcBef>
                <a:spcPts val="500"/>
              </a:spcBef>
              <a:buFont typeface="Wingdings" panose="05000000000000000000" pitchFamily="2" charset="2"/>
              <a:buChar char="§"/>
              <a:defRPr spc="40" baseline="0"/>
            </a:lvl3pPr>
            <a:lvl4pPr marL="1600200" indent="-228600">
              <a:lnSpc>
                <a:spcPct val="100000"/>
              </a:lnSpc>
              <a:spcBef>
                <a:spcPts val="500"/>
              </a:spcBef>
              <a:buFont typeface="Wingdings" panose="05000000000000000000" pitchFamily="2" charset="2"/>
              <a:buChar char="§"/>
              <a:defRPr spc="40" baseline="0"/>
            </a:lvl4pPr>
            <a:lvl5pPr marL="2057400" indent="-228600">
              <a:lnSpc>
                <a:spcPct val="100000"/>
              </a:lnSpc>
              <a:spcBef>
                <a:spcPts val="500"/>
              </a:spcBef>
              <a:buFont typeface="Wingdings" panose="05000000000000000000" pitchFamily="2" charset="2"/>
              <a:buChar char="§"/>
              <a:defRPr spc="40" baseline="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Boundary layer thickness</a:t>
            </a:r>
          </a:p>
          <a:p>
            <a:r>
              <a:rPr lang="en-US" b="0" dirty="0"/>
              <a:t>The boundary layer thickness grows slowly, where the flow is adjacent. It is big, where the flow is separated.</a:t>
            </a:r>
            <a:endParaRPr lang="en-DE" b="0" dirty="0"/>
          </a:p>
        </p:txBody>
      </p:sp>
      <p:sp>
        <p:nvSpPr>
          <p:cNvPr id="7" name="Content Placeholder 5">
            <a:extLst>
              <a:ext uri="{FF2B5EF4-FFF2-40B4-BE49-F238E27FC236}">
                <a16:creationId xmlns:a16="http://schemas.microsoft.com/office/drawing/2014/main" id="{2924BCDA-7E65-851D-750F-933AF55AE205}"/>
              </a:ext>
            </a:extLst>
          </p:cNvPr>
          <p:cNvSpPr txBox="1">
            <a:spLocks/>
          </p:cNvSpPr>
          <p:nvPr/>
        </p:nvSpPr>
        <p:spPr>
          <a:xfrm>
            <a:off x="360361" y="1980000"/>
            <a:ext cx="4761969" cy="1389733"/>
          </a:xfrm>
          <a:prstGeom prst="rect">
            <a:avLst/>
          </a:prstGeom>
          <a:ln>
            <a:noFill/>
          </a:ln>
        </p:spPr>
        <p:txBody>
          <a:bodyPr vert="horz" lIns="0" tIns="0" rIns="0" bIns="0" rtlCol="0">
            <a:normAutofit/>
          </a:bodyPr>
          <a:lstStyle>
            <a:defPPr>
              <a:defRPr lang="de-DE"/>
            </a:defPPr>
            <a:lvl1pPr indent="0">
              <a:lnSpc>
                <a:spcPct val="100000"/>
              </a:lnSpc>
              <a:spcBef>
                <a:spcPts val="1000"/>
              </a:spcBef>
              <a:buFont typeface="Wingdings" panose="05000000000000000000" pitchFamily="2" charset="2"/>
              <a:buNone/>
              <a:defRPr sz="1600" b="1" spc="40" baseline="0"/>
            </a:lvl1pPr>
            <a:lvl2pPr marL="685800" indent="-228600">
              <a:lnSpc>
                <a:spcPct val="100000"/>
              </a:lnSpc>
              <a:spcBef>
                <a:spcPts val="500"/>
              </a:spcBef>
              <a:buFont typeface="Wingdings" panose="05000000000000000000" pitchFamily="2" charset="2"/>
              <a:buChar char="§"/>
              <a:defRPr spc="40" baseline="0"/>
            </a:lvl2pPr>
            <a:lvl3pPr marL="1143000" indent="-228600">
              <a:lnSpc>
                <a:spcPct val="100000"/>
              </a:lnSpc>
              <a:spcBef>
                <a:spcPts val="500"/>
              </a:spcBef>
              <a:buFont typeface="Wingdings" panose="05000000000000000000" pitchFamily="2" charset="2"/>
              <a:buChar char="§"/>
              <a:defRPr spc="40" baseline="0"/>
            </a:lvl3pPr>
            <a:lvl4pPr marL="1600200" indent="-228600">
              <a:lnSpc>
                <a:spcPct val="100000"/>
              </a:lnSpc>
              <a:spcBef>
                <a:spcPts val="500"/>
              </a:spcBef>
              <a:buFont typeface="Wingdings" panose="05000000000000000000" pitchFamily="2" charset="2"/>
              <a:buChar char="§"/>
              <a:defRPr spc="40" baseline="0"/>
            </a:lvl4pPr>
            <a:lvl5pPr marL="2057400" indent="-228600">
              <a:lnSpc>
                <a:spcPct val="100000"/>
              </a:lnSpc>
              <a:spcBef>
                <a:spcPts val="500"/>
              </a:spcBef>
              <a:buFont typeface="Wingdings" panose="05000000000000000000" pitchFamily="2" charset="2"/>
              <a:buChar char="§"/>
              <a:defRPr spc="40" baseline="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Concentration</a:t>
            </a:r>
          </a:p>
          <a:p>
            <a:r>
              <a:rPr lang="en-US" b="0" dirty="0"/>
              <a:t>The concentration boundary layer is embedded into the first layer of cells adjacent to the interface over a large portion of the bubble.</a:t>
            </a:r>
            <a:endParaRPr lang="en-DE" b="0" dirty="0"/>
          </a:p>
        </p:txBody>
      </p:sp>
      <p:sp>
        <p:nvSpPr>
          <p:cNvPr id="8" name="Content Placeholder 5">
            <a:extLst>
              <a:ext uri="{FF2B5EF4-FFF2-40B4-BE49-F238E27FC236}">
                <a16:creationId xmlns:a16="http://schemas.microsoft.com/office/drawing/2014/main" id="{482361BE-13DA-3383-0E75-25240A47B84A}"/>
              </a:ext>
            </a:extLst>
          </p:cNvPr>
          <p:cNvSpPr txBox="1">
            <a:spLocks/>
          </p:cNvSpPr>
          <p:nvPr/>
        </p:nvSpPr>
        <p:spPr>
          <a:xfrm>
            <a:off x="360361" y="4923540"/>
            <a:ext cx="4761971" cy="1494540"/>
          </a:xfrm>
          <a:prstGeom prst="rect">
            <a:avLst/>
          </a:prstGeom>
          <a:ln>
            <a:noFill/>
          </a:ln>
        </p:spPr>
        <p:txBody>
          <a:bodyPr vert="horz" lIns="0" tIns="0" rIns="0" bIns="0" rtlCol="0">
            <a:normAutofit fontScale="92500"/>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t>Diffusivity coefficient</a:t>
            </a:r>
            <a:br>
              <a:rPr lang="en-US" sz="1600" b="1" dirty="0"/>
            </a:br>
            <a:r>
              <a:rPr lang="en-US" sz="1050" dirty="0"/>
              <a:t>(from inside out: at the interface, the 2</a:t>
            </a:r>
            <a:r>
              <a:rPr lang="en-US" sz="1050" baseline="30000" dirty="0"/>
              <a:t>nd</a:t>
            </a:r>
            <a:r>
              <a:rPr lang="en-US" sz="1050" dirty="0"/>
              <a:t> layer, original)</a:t>
            </a:r>
          </a:p>
          <a:p>
            <a:pPr marL="0" indent="0">
              <a:buNone/>
            </a:pPr>
            <a:r>
              <a:rPr lang="en-US" sz="1600" dirty="0"/>
              <a:t>In the impingement area, the flow at the interface is increased, but decreased at the cell faces between first and second cell layer. Not much correction is needed where the boundary layer thickness is big.</a:t>
            </a:r>
            <a:endParaRPr lang="en-DE" sz="1600" dirty="0"/>
          </a:p>
        </p:txBody>
      </p:sp>
      <p:pic>
        <p:nvPicPr>
          <p:cNvPr id="9" name="Picture 8" descr="A blue and red gradient with a white circle&#10;&#10;Description automatically generated">
            <a:extLst>
              <a:ext uri="{FF2B5EF4-FFF2-40B4-BE49-F238E27FC236}">
                <a16:creationId xmlns:a16="http://schemas.microsoft.com/office/drawing/2014/main" id="{ADEF6DEC-677A-40C3-387B-65D24C7985C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2"/>
          <a:stretch/>
        </p:blipFill>
        <p:spPr>
          <a:xfrm>
            <a:off x="5494867" y="1980000"/>
            <a:ext cx="6336771" cy="1739377"/>
          </a:xfrm>
          <a:prstGeom prst="rect">
            <a:avLst/>
          </a:prstGeom>
        </p:spPr>
      </p:pic>
      <p:pic>
        <p:nvPicPr>
          <p:cNvPr id="16" name="Picture 15" descr="A blue and white background with a white circle&#10;&#10;Description automatically generated">
            <a:extLst>
              <a:ext uri="{FF2B5EF4-FFF2-40B4-BE49-F238E27FC236}">
                <a16:creationId xmlns:a16="http://schemas.microsoft.com/office/drawing/2014/main" id="{B541BC36-171E-00FD-1920-465B25229A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013" b="15843"/>
          <a:stretch/>
        </p:blipFill>
        <p:spPr>
          <a:xfrm>
            <a:off x="5494866" y="4886979"/>
            <a:ext cx="6336771" cy="1561527"/>
          </a:xfrm>
          <a:prstGeom prst="rect">
            <a:avLst/>
          </a:prstGeom>
        </p:spPr>
      </p:pic>
      <p:pic>
        <p:nvPicPr>
          <p:cNvPr id="18" name="Picture 17" descr="A blue and white background&#10;&#10;Description automatically generated">
            <a:extLst>
              <a:ext uri="{FF2B5EF4-FFF2-40B4-BE49-F238E27FC236}">
                <a16:creationId xmlns:a16="http://schemas.microsoft.com/office/drawing/2014/main" id="{EEDCC231-3442-11E2-A856-E1FE0D81287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679" b="15572"/>
          <a:stretch/>
        </p:blipFill>
        <p:spPr>
          <a:xfrm>
            <a:off x="5494865" y="3429000"/>
            <a:ext cx="6336771" cy="1494540"/>
          </a:xfrm>
          <a:prstGeom prst="rect">
            <a:avLst/>
          </a:prstGeom>
        </p:spPr>
      </p:pic>
    </p:spTree>
    <p:extLst>
      <p:ext uri="{BB962C8B-B14F-4D97-AF65-F5344CB8AC3E}">
        <p14:creationId xmlns:p14="http://schemas.microsoft.com/office/powerpoint/2010/main" val="267143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9BBD7-2925-F3BD-1C8D-675C54D3F612}"/>
              </a:ext>
            </a:extLst>
          </p:cNvPr>
          <p:cNvSpPr>
            <a:spLocks noGrp="1"/>
          </p:cNvSpPr>
          <p:nvPr>
            <p:ph type="title"/>
          </p:nvPr>
        </p:nvSpPr>
        <p:spPr/>
        <p:txBody>
          <a:bodyPr/>
          <a:lstStyle/>
          <a:p>
            <a:r>
              <a:rPr lang="en-US" dirty="0"/>
              <a:t>Wrap-up</a:t>
            </a:r>
            <a:endParaRPr lang="en-DE" dirty="0"/>
          </a:p>
        </p:txBody>
      </p:sp>
      <p:sp>
        <p:nvSpPr>
          <p:cNvPr id="4" name="Footer Placeholder 3">
            <a:extLst>
              <a:ext uri="{FF2B5EF4-FFF2-40B4-BE49-F238E27FC236}">
                <a16:creationId xmlns:a16="http://schemas.microsoft.com/office/drawing/2014/main" id="{EB9FA856-D2C6-413B-BE17-915AA330675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6" name="Content Placeholder 5">
            <a:extLst>
              <a:ext uri="{FF2B5EF4-FFF2-40B4-BE49-F238E27FC236}">
                <a16:creationId xmlns:a16="http://schemas.microsoft.com/office/drawing/2014/main" id="{B789E997-1456-64B8-EA29-9E4AECA7AC54}"/>
              </a:ext>
            </a:extLst>
          </p:cNvPr>
          <p:cNvSpPr>
            <a:spLocks noGrp="1"/>
          </p:cNvSpPr>
          <p:nvPr>
            <p:ph sz="quarter" idx="14"/>
          </p:nvPr>
        </p:nvSpPr>
        <p:spPr>
          <a:xfrm>
            <a:off x="3386667" y="1980000"/>
            <a:ext cx="7035800" cy="4500000"/>
          </a:xfrm>
        </p:spPr>
        <p:txBody>
          <a:bodyPr/>
          <a:lstStyle/>
          <a:p>
            <a:r>
              <a:rPr lang="en-US" dirty="0"/>
              <a:t>We provide an Arbitrary </a:t>
            </a:r>
            <a:r>
              <a:rPr lang="en-US" dirty="0" err="1"/>
              <a:t>Lagrangian</a:t>
            </a:r>
            <a:r>
              <a:rPr lang="en-US" dirty="0"/>
              <a:t>/Eulerian Interface Tracking (ALE-IT) framework for </a:t>
            </a:r>
            <a:r>
              <a:rPr lang="en-US" dirty="0" err="1"/>
              <a:t>OpenFOAM</a:t>
            </a:r>
            <a:endParaRPr lang="en-US" dirty="0"/>
          </a:p>
          <a:p>
            <a:r>
              <a:rPr lang="en-US" dirty="0"/>
              <a:t>We implemented our </a:t>
            </a:r>
            <a:r>
              <a:rPr lang="en-US" dirty="0" err="1"/>
              <a:t>Subgrid</a:t>
            </a:r>
            <a:r>
              <a:rPr lang="en-US" dirty="0"/>
              <a:t>-scale model library</a:t>
            </a:r>
          </a:p>
          <a:p>
            <a:pPr lvl="1"/>
            <a:r>
              <a:rPr lang="en-US" dirty="0"/>
              <a:t>Calculate very thin passive scalar boundary layers</a:t>
            </a:r>
          </a:p>
          <a:p>
            <a:pPr lvl="1"/>
            <a:r>
              <a:rPr lang="en-US" dirty="0"/>
              <a:t>Correct diffusive and convective fluxes at the boundary and the faces next to the interface</a:t>
            </a:r>
          </a:p>
          <a:p>
            <a:pPr lvl="2"/>
            <a:r>
              <a:rPr lang="en-US" dirty="0"/>
              <a:t>The fluxes at the interface are increased</a:t>
            </a:r>
          </a:p>
          <a:p>
            <a:pPr lvl="2"/>
            <a:r>
              <a:rPr lang="en-US" dirty="0"/>
              <a:t>The fluxes at the faces next to the interface are decreased</a:t>
            </a:r>
          </a:p>
          <a:p>
            <a:pPr lvl="1"/>
            <a:r>
              <a:rPr lang="en-US" dirty="0" err="1"/>
              <a:t>Visualisation</a:t>
            </a:r>
            <a:r>
              <a:rPr lang="en-US" dirty="0"/>
              <a:t> of </a:t>
            </a:r>
            <a:r>
              <a:rPr lang="en-US" dirty="0" err="1"/>
              <a:t>Subgrid</a:t>
            </a:r>
            <a:r>
              <a:rPr lang="en-US" dirty="0"/>
              <a:t>-scale model internal parameters enables understanding and further developments</a:t>
            </a:r>
          </a:p>
          <a:p>
            <a:r>
              <a:rPr lang="en-US" dirty="0"/>
              <a:t>Publicly available soon</a:t>
            </a:r>
            <a:endParaRPr lang="en-DE" dirty="0"/>
          </a:p>
        </p:txBody>
      </p:sp>
      <p:pic>
        <p:nvPicPr>
          <p:cNvPr id="9" name="Content Placeholder 8" descr="A blue and red gradient&#10;&#10;Description automatically generated">
            <a:extLst>
              <a:ext uri="{FF2B5EF4-FFF2-40B4-BE49-F238E27FC236}">
                <a16:creationId xmlns:a16="http://schemas.microsoft.com/office/drawing/2014/main" id="{C75B0D5B-6781-469E-9B0B-A69364DC6D31}"/>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rot="5400000">
            <a:off x="-848750" y="3535636"/>
            <a:ext cx="4518003" cy="1406730"/>
          </a:xfrm>
        </p:spPr>
      </p:pic>
    </p:spTree>
    <p:extLst>
      <p:ext uri="{BB962C8B-B14F-4D97-AF65-F5344CB8AC3E}">
        <p14:creationId xmlns:p14="http://schemas.microsoft.com/office/powerpoint/2010/main" val="2867995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3AF2F-48A4-88EE-0AE3-C5C04E269275}"/>
              </a:ext>
            </a:extLst>
          </p:cNvPr>
          <p:cNvSpPr>
            <a:spLocks noGrp="1"/>
          </p:cNvSpPr>
          <p:nvPr>
            <p:ph type="title"/>
          </p:nvPr>
        </p:nvSpPr>
        <p:spPr/>
        <p:txBody>
          <a:bodyPr/>
          <a:lstStyle/>
          <a:p>
            <a:r>
              <a:rPr lang="en-US" dirty="0"/>
              <a:t>Further reading</a:t>
            </a:r>
            <a:endParaRPr lang="en-DE" dirty="0"/>
          </a:p>
        </p:txBody>
      </p:sp>
      <p:sp>
        <p:nvSpPr>
          <p:cNvPr id="3" name="Content Placeholder 2">
            <a:extLst>
              <a:ext uri="{FF2B5EF4-FFF2-40B4-BE49-F238E27FC236}">
                <a16:creationId xmlns:a16="http://schemas.microsoft.com/office/drawing/2014/main" id="{793AE74C-3415-3841-1129-E558F46D8704}"/>
              </a:ext>
            </a:extLst>
          </p:cNvPr>
          <p:cNvSpPr>
            <a:spLocks noGrp="1"/>
          </p:cNvSpPr>
          <p:nvPr>
            <p:ph idx="1"/>
          </p:nvPr>
        </p:nvSpPr>
        <p:spPr/>
        <p:txBody>
          <a:bodyPr>
            <a:normAutofit fontScale="77500" lnSpcReduction="20000"/>
          </a:bodyPr>
          <a:lstStyle/>
          <a:p>
            <a:r>
              <a:rPr lang="en-US" dirty="0"/>
              <a:t>This presentation</a:t>
            </a:r>
            <a:br>
              <a:rPr lang="en-US" dirty="0"/>
            </a:br>
            <a:r>
              <a:rPr lang="en-US" dirty="0"/>
              <a:t>DOI: 10.48328/tudatalib-1266.3</a:t>
            </a:r>
          </a:p>
          <a:p>
            <a:r>
              <a:rPr lang="en-US" dirty="0"/>
              <a:t>Preprint</a:t>
            </a:r>
            <a:br>
              <a:rPr lang="en-US" dirty="0"/>
            </a:br>
            <a:r>
              <a:rPr lang="en-US" dirty="0"/>
              <a:t>(currently in preparation)</a:t>
            </a:r>
          </a:p>
          <a:p>
            <a:r>
              <a:rPr lang="en-US" dirty="0"/>
              <a:t>Code repository</a:t>
            </a:r>
            <a:br>
              <a:rPr lang="en-US" dirty="0"/>
            </a:br>
            <a:r>
              <a:rPr lang="en-US" dirty="0"/>
              <a:t>(currently private, going public soon)</a:t>
            </a:r>
            <a:br>
              <a:rPr lang="en-US" dirty="0"/>
            </a:br>
            <a:r>
              <a:rPr lang="en-US" dirty="0">
                <a:hlinkClick r:id="rId2"/>
              </a:rPr>
              <a:t>https://gitlab.com/interface-tracking/</a:t>
            </a:r>
            <a:endParaRPr lang="en-US" dirty="0"/>
          </a:p>
          <a:p>
            <a:endParaRPr lang="en-US" dirty="0"/>
          </a:p>
          <a:p>
            <a:r>
              <a:rPr lang="en-US" dirty="0"/>
              <a:t>Papers</a:t>
            </a:r>
          </a:p>
          <a:p>
            <a:pPr lvl="1"/>
            <a:r>
              <a:rPr lang="en-US" dirty="0"/>
              <a:t>Interface Tracking: Zeljko</a:t>
            </a:r>
          </a:p>
          <a:p>
            <a:pPr lvl="2"/>
            <a:r>
              <a:rPr lang="en-US" dirty="0" err="1">
                <a:effectLst/>
              </a:rPr>
              <a:t>Tuković</a:t>
            </a:r>
            <a:r>
              <a:rPr lang="en-US" dirty="0">
                <a:effectLst/>
              </a:rPr>
              <a:t>, Ž. &amp; </a:t>
            </a:r>
            <a:r>
              <a:rPr lang="en-US" dirty="0" err="1">
                <a:effectLst/>
              </a:rPr>
              <a:t>Jasak</a:t>
            </a:r>
            <a:r>
              <a:rPr lang="en-US" dirty="0">
                <a:effectLst/>
              </a:rPr>
              <a:t>, H. A moving mesh finite volume interface tracking method for surface tension dominated interfacial fluid flow. </a:t>
            </a:r>
            <a:r>
              <a:rPr lang="en-US" i="1" dirty="0">
                <a:effectLst/>
              </a:rPr>
              <a:t>Computers &amp; Fluids</a:t>
            </a:r>
            <a:r>
              <a:rPr lang="en-US" dirty="0">
                <a:effectLst/>
              </a:rPr>
              <a:t> </a:t>
            </a:r>
            <a:r>
              <a:rPr lang="en-US" b="1" dirty="0">
                <a:effectLst/>
              </a:rPr>
              <a:t>55</a:t>
            </a:r>
            <a:r>
              <a:rPr lang="en-US" dirty="0">
                <a:effectLst/>
              </a:rPr>
              <a:t>, 70–84 (2012).</a:t>
            </a:r>
            <a:endParaRPr lang="en-US" dirty="0"/>
          </a:p>
          <a:p>
            <a:pPr lvl="1"/>
            <a:r>
              <a:rPr lang="en-US" dirty="0" err="1"/>
              <a:t>Subgrid</a:t>
            </a:r>
            <a:r>
              <a:rPr lang="en-US" dirty="0"/>
              <a:t>-scale model</a:t>
            </a:r>
          </a:p>
          <a:p>
            <a:pPr lvl="2">
              <a:spcBef>
                <a:spcPts val="0"/>
              </a:spcBef>
            </a:pPr>
            <a:r>
              <a:rPr lang="en-US" dirty="0">
                <a:effectLst/>
              </a:rPr>
              <a:t>Pesci, C., Weiner, A., </a:t>
            </a:r>
            <a:r>
              <a:rPr lang="en-US" dirty="0" err="1">
                <a:effectLst/>
              </a:rPr>
              <a:t>Marschall</a:t>
            </a:r>
            <a:r>
              <a:rPr lang="en-US" dirty="0">
                <a:effectLst/>
              </a:rPr>
              <a:t>, H. &amp; Bothe, D. Computational analysis of single rising bubbles influenced by soluble surfactant. </a:t>
            </a:r>
            <a:r>
              <a:rPr lang="en-US" i="1" dirty="0">
                <a:effectLst/>
              </a:rPr>
              <a:t>J. Fluid Mech.</a:t>
            </a:r>
            <a:r>
              <a:rPr lang="en-US" dirty="0">
                <a:effectLst/>
              </a:rPr>
              <a:t> </a:t>
            </a:r>
            <a:r>
              <a:rPr lang="en-US" b="1" dirty="0">
                <a:effectLst/>
              </a:rPr>
              <a:t>856</a:t>
            </a:r>
            <a:r>
              <a:rPr lang="en-US" dirty="0">
                <a:effectLst/>
              </a:rPr>
              <a:t>, 709–763 (2018).</a:t>
            </a:r>
          </a:p>
          <a:p>
            <a:pPr lvl="2">
              <a:spcBef>
                <a:spcPts val="0"/>
              </a:spcBef>
            </a:pPr>
            <a:r>
              <a:rPr lang="en-US" dirty="0">
                <a:effectLst/>
              </a:rPr>
              <a:t>Weiner, A. &amp; Bothe, D. Advanced </a:t>
            </a:r>
            <a:r>
              <a:rPr lang="en-US" dirty="0" err="1">
                <a:effectLst/>
              </a:rPr>
              <a:t>subgrid</a:t>
            </a:r>
            <a:r>
              <a:rPr lang="en-US" dirty="0">
                <a:effectLst/>
              </a:rPr>
              <a:t>-scale modeling for convection-dominated species transport at fluid interfaces with application to mass transfer from rising bubbles. </a:t>
            </a:r>
            <a:r>
              <a:rPr lang="en-US" i="1" dirty="0">
                <a:effectLst/>
              </a:rPr>
              <a:t>Journal of Computational Physics</a:t>
            </a:r>
            <a:r>
              <a:rPr lang="en-US" dirty="0">
                <a:effectLst/>
              </a:rPr>
              <a:t> </a:t>
            </a:r>
            <a:r>
              <a:rPr lang="en-US" b="1" dirty="0">
                <a:effectLst/>
              </a:rPr>
              <a:t>347</a:t>
            </a:r>
            <a:r>
              <a:rPr lang="en-US" dirty="0">
                <a:effectLst/>
              </a:rPr>
              <a:t>, 261–289 (2017).</a:t>
            </a:r>
            <a:endParaRPr lang="en-US" dirty="0"/>
          </a:p>
          <a:p>
            <a:pPr lvl="1"/>
            <a:r>
              <a:rPr lang="en-US" dirty="0"/>
              <a:t>Surfactant verification cases</a:t>
            </a:r>
          </a:p>
          <a:p>
            <a:pPr lvl="2"/>
            <a:r>
              <a:rPr lang="en-US" dirty="0" err="1">
                <a:effectLst/>
              </a:rPr>
              <a:t>Antritter</a:t>
            </a:r>
            <a:r>
              <a:rPr lang="en-US" dirty="0">
                <a:effectLst/>
              </a:rPr>
              <a:t>, T. Numerical Simulation of Coupled Wetting and Transport Phenomena in Inkjet Printing. (</a:t>
            </a:r>
            <a:r>
              <a:rPr lang="en-US" dirty="0" err="1">
                <a:effectLst/>
              </a:rPr>
              <a:t>Technische</a:t>
            </a:r>
            <a:r>
              <a:rPr lang="en-US" dirty="0">
                <a:effectLst/>
              </a:rPr>
              <a:t> Universität Darmstadt, 2022). doi:</a:t>
            </a:r>
            <a:r>
              <a:rPr lang="en-US" dirty="0">
                <a:effectLst/>
                <a:hlinkClick r:id="rId3">
                  <a:extLst>
                    <a:ext uri="{A12FA001-AC4F-418D-AE19-62706E023703}">
                      <ahyp:hlinkClr xmlns:ahyp="http://schemas.microsoft.com/office/drawing/2018/hyperlinkcolor" val="tx"/>
                    </a:ext>
                  </a:extLst>
                </a:hlinkClick>
              </a:rPr>
              <a:t>10.26083/tuprints-00021326</a:t>
            </a:r>
            <a:r>
              <a:rPr lang="en-US" dirty="0">
                <a:effectLst/>
              </a:rPr>
              <a:t>.</a:t>
            </a:r>
          </a:p>
        </p:txBody>
      </p:sp>
      <p:sp>
        <p:nvSpPr>
          <p:cNvPr id="4" name="Footer Placeholder 3">
            <a:extLst>
              <a:ext uri="{FF2B5EF4-FFF2-40B4-BE49-F238E27FC236}">
                <a16:creationId xmlns:a16="http://schemas.microsoft.com/office/drawing/2014/main" id="{1E00E854-2073-340A-9AFA-26F8DB827A09}"/>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grpSp>
        <p:nvGrpSpPr>
          <p:cNvPr id="12" name="Group 11">
            <a:extLst>
              <a:ext uri="{FF2B5EF4-FFF2-40B4-BE49-F238E27FC236}">
                <a16:creationId xmlns:a16="http://schemas.microsoft.com/office/drawing/2014/main" id="{9B3CDF22-2D57-65FA-6855-DAD001E5D460}"/>
              </a:ext>
            </a:extLst>
          </p:cNvPr>
          <p:cNvGrpSpPr/>
          <p:nvPr/>
        </p:nvGrpSpPr>
        <p:grpSpPr>
          <a:xfrm>
            <a:off x="5593021" y="1728331"/>
            <a:ext cx="2085479" cy="2266727"/>
            <a:chOff x="204211" y="3983010"/>
            <a:chExt cx="2085479" cy="2266727"/>
          </a:xfrm>
        </p:grpSpPr>
        <p:sp>
          <p:nvSpPr>
            <p:cNvPr id="14" name="TextBox 13">
              <a:extLst>
                <a:ext uri="{FF2B5EF4-FFF2-40B4-BE49-F238E27FC236}">
                  <a16:creationId xmlns:a16="http://schemas.microsoft.com/office/drawing/2014/main" id="{84C3BF25-682C-BC76-8D59-EE691EFE4339}"/>
                </a:ext>
              </a:extLst>
            </p:cNvPr>
            <p:cNvSpPr txBox="1"/>
            <p:nvPr/>
          </p:nvSpPr>
          <p:spPr>
            <a:xfrm>
              <a:off x="204211" y="5880405"/>
              <a:ext cx="2085479" cy="369332"/>
            </a:xfrm>
            <a:prstGeom prst="rect">
              <a:avLst/>
            </a:prstGeom>
            <a:noFill/>
            <a:ln>
              <a:noFill/>
            </a:ln>
          </p:spPr>
          <p:txBody>
            <a:bodyPr wrap="square" rtlCol="0">
              <a:spAutoFit/>
            </a:bodyPr>
            <a:lstStyle/>
            <a:p>
              <a:pPr algn="ctr"/>
              <a:r>
                <a:rPr lang="en-US" dirty="0"/>
                <a:t>This presentation</a:t>
              </a:r>
              <a:endParaRPr lang="en-DE" dirty="0"/>
            </a:p>
          </p:txBody>
        </p:sp>
        <p:pic>
          <p:nvPicPr>
            <p:cNvPr id="15" name="Graphic 14">
              <a:extLst>
                <a:ext uri="{FF2B5EF4-FFF2-40B4-BE49-F238E27FC236}">
                  <a16:creationId xmlns:a16="http://schemas.microsoft.com/office/drawing/2014/main" id="{F5F5ACC9-9FF3-5ECD-01E6-2EDC2D3C1B5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298253" y="3983010"/>
              <a:ext cx="1897395" cy="1897395"/>
            </a:xfrm>
            <a:prstGeom prst="rect">
              <a:avLst/>
            </a:prstGeom>
          </p:spPr>
        </p:pic>
      </p:grpSp>
      <p:grpSp>
        <p:nvGrpSpPr>
          <p:cNvPr id="19" name="Group 18">
            <a:extLst>
              <a:ext uri="{FF2B5EF4-FFF2-40B4-BE49-F238E27FC236}">
                <a16:creationId xmlns:a16="http://schemas.microsoft.com/office/drawing/2014/main" id="{68BB7A01-14C1-2F0B-D973-AE87A0AE4592}"/>
              </a:ext>
            </a:extLst>
          </p:cNvPr>
          <p:cNvGrpSpPr/>
          <p:nvPr/>
        </p:nvGrpSpPr>
        <p:grpSpPr>
          <a:xfrm>
            <a:off x="8046719" y="614220"/>
            <a:ext cx="2828925" cy="3704004"/>
            <a:chOff x="8039099" y="596966"/>
            <a:chExt cx="2828925" cy="3704004"/>
          </a:xfrm>
        </p:grpSpPr>
        <p:pic>
          <p:nvPicPr>
            <p:cNvPr id="17" name="Graphic 16" descr="Present outline">
              <a:extLst>
                <a:ext uri="{FF2B5EF4-FFF2-40B4-BE49-F238E27FC236}">
                  <a16:creationId xmlns:a16="http://schemas.microsoft.com/office/drawing/2014/main" id="{1A7DD46C-9D0B-CD8B-B731-12D70029769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39099" y="596966"/>
              <a:ext cx="2828925" cy="3343209"/>
            </a:xfrm>
            <a:prstGeom prst="rect">
              <a:avLst/>
            </a:prstGeom>
          </p:spPr>
        </p:pic>
        <p:sp>
          <p:nvSpPr>
            <p:cNvPr id="9" name="TextBox 8">
              <a:extLst>
                <a:ext uri="{FF2B5EF4-FFF2-40B4-BE49-F238E27FC236}">
                  <a16:creationId xmlns:a16="http://schemas.microsoft.com/office/drawing/2014/main" id="{0DA8A746-1A78-6256-0998-E9B5B7A1B074}"/>
                </a:ext>
              </a:extLst>
            </p:cNvPr>
            <p:cNvSpPr txBox="1"/>
            <p:nvPr/>
          </p:nvSpPr>
          <p:spPr>
            <a:xfrm>
              <a:off x="8271186" y="3654639"/>
              <a:ext cx="2364750" cy="646331"/>
            </a:xfrm>
            <a:prstGeom prst="rect">
              <a:avLst/>
            </a:prstGeom>
            <a:noFill/>
          </p:spPr>
          <p:txBody>
            <a:bodyPr wrap="none" rtlCol="0">
              <a:spAutoFit/>
            </a:bodyPr>
            <a:lstStyle/>
            <a:p>
              <a:pPr algn="ctr"/>
              <a:r>
                <a:rPr lang="en-US" dirty="0"/>
                <a:t>Code repository is</a:t>
              </a:r>
              <a:br>
                <a:rPr lang="en-US" dirty="0"/>
              </a:br>
              <a:r>
                <a:rPr lang="en-US" dirty="0"/>
                <a:t>coming for Christmas</a:t>
              </a:r>
              <a:endParaRPr lang="en-DE" dirty="0"/>
            </a:p>
          </p:txBody>
        </p:sp>
        <p:pic>
          <p:nvPicPr>
            <p:cNvPr id="18" name="Graphic 17">
              <a:extLst>
                <a:ext uri="{FF2B5EF4-FFF2-40B4-BE49-F238E27FC236}">
                  <a16:creationId xmlns:a16="http://schemas.microsoft.com/office/drawing/2014/main" id="{39504488-B572-8182-D43E-79B43BE699F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504961" y="1711272"/>
              <a:ext cx="1897200" cy="1897200"/>
            </a:xfrm>
            <a:prstGeom prst="rect">
              <a:avLst/>
            </a:prstGeom>
          </p:spPr>
        </p:pic>
      </p:grpSp>
    </p:spTree>
    <p:extLst>
      <p:ext uri="{BB962C8B-B14F-4D97-AF65-F5344CB8AC3E}">
        <p14:creationId xmlns:p14="http://schemas.microsoft.com/office/powerpoint/2010/main" val="3142070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F5918-B379-B1FF-1476-287D633D4D1E}"/>
              </a:ext>
            </a:extLst>
          </p:cNvPr>
          <p:cNvSpPr>
            <a:spLocks noGrp="1"/>
          </p:cNvSpPr>
          <p:nvPr>
            <p:ph type="title"/>
          </p:nvPr>
        </p:nvSpPr>
        <p:spPr/>
        <p:txBody>
          <a:bodyPr/>
          <a:lstStyle/>
          <a:p>
            <a:r>
              <a:rPr lang="en-US" dirty="0"/>
              <a:t>Appendix</a:t>
            </a:r>
            <a:endParaRPr lang="en-DE" dirty="0"/>
          </a:p>
        </p:txBody>
      </p:sp>
      <p:sp>
        <p:nvSpPr>
          <p:cNvPr id="3" name="Text Placeholder 2">
            <a:extLst>
              <a:ext uri="{FF2B5EF4-FFF2-40B4-BE49-F238E27FC236}">
                <a16:creationId xmlns:a16="http://schemas.microsoft.com/office/drawing/2014/main" id="{4FE10AC2-4A38-16A9-482E-D1AF68945F6A}"/>
              </a:ext>
            </a:extLst>
          </p:cNvPr>
          <p:cNvSpPr>
            <a:spLocks noGrp="1"/>
          </p:cNvSpPr>
          <p:nvPr>
            <p:ph type="body" idx="1"/>
          </p:nvPr>
        </p:nvSpPr>
        <p:spPr/>
        <p:txBody>
          <a:bodyPr/>
          <a:lstStyle/>
          <a:p>
            <a:endParaRPr lang="en-DE"/>
          </a:p>
        </p:txBody>
      </p:sp>
      <p:sp>
        <p:nvSpPr>
          <p:cNvPr id="4" name="Footer Placeholder 3">
            <a:extLst>
              <a:ext uri="{FF2B5EF4-FFF2-40B4-BE49-F238E27FC236}">
                <a16:creationId xmlns:a16="http://schemas.microsoft.com/office/drawing/2014/main" id="{83921778-F7D4-5D2B-0716-09A5DD86A66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3532992294"/>
      </p:ext>
    </p:extLst>
  </p:cSld>
  <p:clrMapOvr>
    <a:masterClrMapping/>
  </p:clrMapOvr>
</p:sld>
</file>

<file path=ppt/theme/theme1.xml><?xml version="1.0" encoding="utf-8"?>
<a:theme xmlns:a="http://schemas.openxmlformats.org/drawingml/2006/main" name="Template">
  <a:themeElements>
    <a:clrScheme name="TUDa">
      <a:dk1>
        <a:sysClr val="windowText" lastClr="000000"/>
      </a:dk1>
      <a:lt1>
        <a:sysClr val="window" lastClr="FFFFFF"/>
      </a:lt1>
      <a:dk2>
        <a:srgbClr val="44546A"/>
      </a:dk2>
      <a:lt2>
        <a:srgbClr val="E7E6E6"/>
      </a:lt2>
      <a:accent1>
        <a:srgbClr val="E6001A"/>
      </a:accent1>
      <a:accent2>
        <a:srgbClr val="004E8A"/>
      </a:accent2>
      <a:accent3>
        <a:srgbClr val="009CDA"/>
      </a:accent3>
      <a:accent4>
        <a:srgbClr val="00689D"/>
      </a:accent4>
      <a:accent5>
        <a:srgbClr val="B5B5B5"/>
      </a:accent5>
      <a:accent6>
        <a:srgbClr val="535353"/>
      </a:accent6>
      <a:hlink>
        <a:srgbClr val="243572"/>
      </a:hlink>
      <a:folHlink>
        <a:srgbClr val="611C73"/>
      </a:folHlink>
    </a:clrScheme>
    <a:fontScheme name="TU Darmstadt 2023">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0</TotalTime>
  <Words>1165</Words>
  <Application>Microsoft Office PowerPoint</Application>
  <PresentationFormat>Widescreen</PresentationFormat>
  <Paragraphs>177</Paragraphs>
  <Slides>18</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Black</vt:lpstr>
      <vt:lpstr>Calibri</vt:lpstr>
      <vt:lpstr>Cambria Math</vt:lpstr>
      <vt:lpstr>Verdana</vt:lpstr>
      <vt:lpstr>Wingdings</vt:lpstr>
      <vt:lpstr>Template</vt:lpstr>
      <vt:lpstr>Unstructured Finite-Volume Arbitrary Lagrangian / Eulerian Interface Tracking computational framework for incompressible two-phase flows with surfactants</vt:lpstr>
      <vt:lpstr>Interface-Tracking divides the domain with a sharp interface</vt:lpstr>
      <vt:lpstr>We verify surfactant capabilities</vt:lpstr>
      <vt:lpstr>What is the SGS and why do we need it?</vt:lpstr>
      <vt:lpstr>For development we have simple test cases</vt:lpstr>
      <vt:lpstr>We added extensive evaluation possibilities, e.g.</vt:lpstr>
      <vt:lpstr>Wrap-up</vt:lpstr>
      <vt:lpstr>Further reading</vt:lpstr>
      <vt:lpstr>Appendix</vt:lpstr>
      <vt:lpstr>Flat plate</vt:lpstr>
      <vt:lpstr>Flat plate</vt:lpstr>
      <vt:lpstr>Axisymmetric bubble</vt:lpstr>
      <vt:lpstr>Axisymmetric bubble</vt:lpstr>
      <vt:lpstr>Rotating contaminated droplet</vt:lpstr>
      <vt:lpstr>Rotating contaminated droplet</vt:lpstr>
      <vt:lpstr>Expanding contaminated droplet</vt:lpstr>
      <vt:lpstr>Expanding contaminated droplet</vt:lpstr>
      <vt:lpstr>Surfactant induced Marangoni effect driven bubble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2023-05-22T13:03:01Z</dcterms:created>
  <dcterms:modified xsi:type="dcterms:W3CDTF">2023-11-16T15:17:51Z</dcterms:modified>
</cp:coreProperties>
</file>