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114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7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91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40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18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7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394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15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61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49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496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08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E979E-A1AD-4054-BC7C-B488C12FEECF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8771-820D-4CDA-9C5D-FBFCD4DF08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5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x.doi.org/10.1039/d0nr06650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Wettability-defined droplet imbibition in ceramic mesopores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Adnan Khalil, Felix Schäfer, Niels Postulka, Mathias Stanzel, Markus Biesalski and Annette Andrieu-Brunsen</a:t>
            </a:r>
          </a:p>
          <a:p>
            <a:r>
              <a:rPr lang="en-US" dirty="0">
                <a:hlinkClick r:id="rId2"/>
              </a:rPr>
              <a:t>https://dx.doi.org/10.1039/d0nr06650h</a:t>
            </a:r>
            <a:endParaRPr lang="en-US" dirty="0"/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C15AE-02FE-4519-BA35-089A330F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1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AF4DC32-1CE3-481D-A23D-6177DD08FB24}"/>
              </a:ext>
            </a:extLst>
          </p:cNvPr>
          <p:cNvGrpSpPr/>
          <p:nvPr/>
        </p:nvGrpSpPr>
        <p:grpSpPr>
          <a:xfrm>
            <a:off x="2728822" y="-155276"/>
            <a:ext cx="9463178" cy="7168551"/>
            <a:chOff x="-120769" y="-86264"/>
            <a:chExt cx="9463178" cy="7168551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B9570527-E629-449D-AA30-AA71A6F9E88F}"/>
                </a:ext>
              </a:extLst>
            </p:cNvPr>
            <p:cNvGrpSpPr/>
            <p:nvPr/>
          </p:nvGrpSpPr>
          <p:grpSpPr>
            <a:xfrm>
              <a:off x="-120769" y="-86264"/>
              <a:ext cx="9463178" cy="7168551"/>
              <a:chOff x="-120769" y="-86264"/>
              <a:chExt cx="9463178" cy="7168551"/>
            </a:xfrm>
          </p:grpSpPr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911E1B33-4BFC-4E0B-B6EC-1C50EAEF358E}"/>
                  </a:ext>
                </a:extLst>
              </p:cNvPr>
              <p:cNvSpPr/>
              <p:nvPr/>
            </p:nvSpPr>
            <p:spPr>
              <a:xfrm>
                <a:off x="-120769" y="-86264"/>
                <a:ext cx="9463178" cy="71685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5EDC49DE-F0B3-430B-9379-BE1053878111}"/>
                  </a:ext>
                </a:extLst>
              </p:cNvPr>
              <p:cNvGrpSpPr/>
              <p:nvPr/>
            </p:nvGrpSpPr>
            <p:grpSpPr>
              <a:xfrm>
                <a:off x="1" y="-67413"/>
                <a:ext cx="9145669" cy="6983892"/>
                <a:chOff x="79574" y="-15933"/>
                <a:chExt cx="9145669" cy="6983892"/>
              </a:xfrm>
            </p:grpSpPr>
            <p:pic>
              <p:nvPicPr>
                <p:cNvPr id="10" name="Grafik 9">
                  <a:extLst>
                    <a:ext uri="{FF2B5EF4-FFF2-40B4-BE49-F238E27FC236}">
                      <a16:creationId xmlns:a16="http://schemas.microsoft.com/office/drawing/2014/main" id="{6FE1836C-CA4B-47AD-BFD3-EBB8EF4819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6198" r="1373" b="6471"/>
                <a:stretch/>
              </p:blipFill>
              <p:spPr>
                <a:xfrm>
                  <a:off x="79575" y="1271464"/>
                  <a:ext cx="9145170" cy="2787961"/>
                </a:xfrm>
                <a:prstGeom prst="rect">
                  <a:avLst/>
                </a:prstGeom>
              </p:spPr>
            </p:pic>
            <p:grpSp>
              <p:nvGrpSpPr>
                <p:cNvPr id="11" name="Gruppieren 10">
                  <a:extLst>
                    <a:ext uri="{FF2B5EF4-FFF2-40B4-BE49-F238E27FC236}">
                      <a16:creationId xmlns:a16="http://schemas.microsoft.com/office/drawing/2014/main" id="{A933C022-582D-4C11-82B4-1BF0B5E7D24E}"/>
                    </a:ext>
                  </a:extLst>
                </p:cNvPr>
                <p:cNvGrpSpPr/>
                <p:nvPr/>
              </p:nvGrpSpPr>
              <p:grpSpPr>
                <a:xfrm>
                  <a:off x="79574" y="-15933"/>
                  <a:ext cx="9145669" cy="6983892"/>
                  <a:chOff x="79574" y="-15933"/>
                  <a:chExt cx="9145669" cy="6983892"/>
                </a:xfrm>
              </p:grpSpPr>
              <p:sp>
                <p:nvSpPr>
                  <p:cNvPr id="12" name="Textfeld 11">
                    <a:extLst>
                      <a:ext uri="{FF2B5EF4-FFF2-40B4-BE49-F238E27FC236}">
                        <a16:creationId xmlns:a16="http://schemas.microsoft.com/office/drawing/2014/main" id="{E92A6CB3-9D28-485C-ACE6-0C6DBA4A814E}"/>
                      </a:ext>
                    </a:extLst>
                  </p:cNvPr>
                  <p:cNvSpPr txBox="1"/>
                  <p:nvPr/>
                </p:nvSpPr>
                <p:spPr>
                  <a:xfrm>
                    <a:off x="349309" y="-15933"/>
                    <a:ext cx="465192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2800" dirty="0"/>
                      <a:t>a)</a:t>
                    </a:r>
                  </a:p>
                </p:txBody>
              </p:sp>
              <p:pic>
                <p:nvPicPr>
                  <p:cNvPr id="13" name="Grafik 12">
                    <a:extLst>
                      <a:ext uri="{FF2B5EF4-FFF2-40B4-BE49-F238E27FC236}">
                        <a16:creationId xmlns:a16="http://schemas.microsoft.com/office/drawing/2014/main" id="{2AB295D3-140F-4157-90B1-2DDEF5212C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r="3715"/>
                  <a:stretch/>
                </p:blipFill>
                <p:spPr>
                  <a:xfrm>
                    <a:off x="7263114" y="93756"/>
                    <a:ext cx="1950334" cy="1681269"/>
                  </a:xfrm>
                  <a:prstGeom prst="rect">
                    <a:avLst/>
                  </a:prstGeom>
                  <a:ln w="38100">
                    <a:solidFill>
                      <a:srgbClr val="FFC000"/>
                    </a:solidFill>
                  </a:ln>
                </p:spPr>
              </p:pic>
              <p:sp>
                <p:nvSpPr>
                  <p:cNvPr id="14" name="Rechteck 13">
                    <a:extLst>
                      <a:ext uri="{FF2B5EF4-FFF2-40B4-BE49-F238E27FC236}">
                        <a16:creationId xmlns:a16="http://schemas.microsoft.com/office/drawing/2014/main" id="{9049D94B-CA9A-4AD0-8405-CFCE0F4CEFF0}"/>
                      </a:ext>
                    </a:extLst>
                  </p:cNvPr>
                  <p:cNvSpPr/>
                  <p:nvPr/>
                </p:nvSpPr>
                <p:spPr>
                  <a:xfrm>
                    <a:off x="8063947" y="2353221"/>
                    <a:ext cx="324091" cy="45753"/>
                  </a:xfrm>
                  <a:prstGeom prst="rect">
                    <a:avLst/>
                  </a:prstGeom>
                  <a:noFill/>
                  <a:ln w="3810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" name="Gestreifter Pfeil nach rechts 13">
                    <a:extLst>
                      <a:ext uri="{FF2B5EF4-FFF2-40B4-BE49-F238E27FC236}">
                        <a16:creationId xmlns:a16="http://schemas.microsoft.com/office/drawing/2014/main" id="{72D6C62C-4D33-4019-A4E9-994AB4CE7B8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47991" y="1914147"/>
                    <a:ext cx="361422" cy="222484"/>
                  </a:xfrm>
                  <a:prstGeom prst="stripedRightArrow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" name="Textfeld 15">
                    <a:extLst>
                      <a:ext uri="{FF2B5EF4-FFF2-40B4-BE49-F238E27FC236}">
                        <a16:creationId xmlns:a16="http://schemas.microsoft.com/office/drawing/2014/main" id="{353D4E62-92E3-4845-A16E-9D91D5D45B81}"/>
                      </a:ext>
                    </a:extLst>
                  </p:cNvPr>
                  <p:cNvSpPr txBox="1"/>
                  <p:nvPr/>
                </p:nvSpPr>
                <p:spPr>
                  <a:xfrm>
                    <a:off x="8424204" y="1844675"/>
                    <a:ext cx="800540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400" b="1" dirty="0">
                        <a:solidFill>
                          <a:schemeClr val="accent4"/>
                        </a:solidFill>
                      </a:rPr>
                      <a:t>TEM-</a:t>
                    </a:r>
                  </a:p>
                  <a:p>
                    <a:r>
                      <a:rPr lang="de-DE" sz="1400" b="1" dirty="0" err="1">
                        <a:solidFill>
                          <a:schemeClr val="accent4"/>
                        </a:solidFill>
                      </a:rPr>
                      <a:t>Topview</a:t>
                    </a:r>
                    <a:endParaRPr lang="de-DE" sz="1400" b="1" dirty="0">
                      <a:solidFill>
                        <a:schemeClr val="accent4"/>
                      </a:solidFill>
                    </a:endParaRPr>
                  </a:p>
                </p:txBody>
              </p:sp>
              <p:cxnSp>
                <p:nvCxnSpPr>
                  <p:cNvPr id="17" name="Gerader Verbinder 16">
                    <a:extLst>
                      <a:ext uri="{FF2B5EF4-FFF2-40B4-BE49-F238E27FC236}">
                        <a16:creationId xmlns:a16="http://schemas.microsoft.com/office/drawing/2014/main" id="{4DED7C2B-7949-4C52-9A5C-AEC0A524950F}"/>
                      </a:ext>
                    </a:extLst>
                  </p:cNvPr>
                  <p:cNvCxnSpPr/>
                  <p:nvPr/>
                </p:nvCxnSpPr>
                <p:spPr>
                  <a:xfrm>
                    <a:off x="4334337" y="2371031"/>
                    <a:ext cx="0" cy="1130221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Gerader Verbinder 17">
                    <a:extLst>
                      <a:ext uri="{FF2B5EF4-FFF2-40B4-BE49-F238E27FC236}">
                        <a16:creationId xmlns:a16="http://schemas.microsoft.com/office/drawing/2014/main" id="{27363284-BD3D-45EE-8ABC-D5457C3548C7}"/>
                      </a:ext>
                    </a:extLst>
                  </p:cNvPr>
                  <p:cNvCxnSpPr/>
                  <p:nvPr/>
                </p:nvCxnSpPr>
                <p:spPr>
                  <a:xfrm>
                    <a:off x="7235713" y="2371032"/>
                    <a:ext cx="7668" cy="113022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" name="Gruppieren 18">
                    <a:extLst>
                      <a:ext uri="{FF2B5EF4-FFF2-40B4-BE49-F238E27FC236}">
                        <a16:creationId xmlns:a16="http://schemas.microsoft.com/office/drawing/2014/main" id="{1AB25FC2-44F5-42EE-A6CD-61019C392F8C}"/>
                      </a:ext>
                    </a:extLst>
                  </p:cNvPr>
                  <p:cNvGrpSpPr/>
                  <p:nvPr/>
                </p:nvGrpSpPr>
                <p:grpSpPr>
                  <a:xfrm>
                    <a:off x="79574" y="4060018"/>
                    <a:ext cx="9145669" cy="2907941"/>
                    <a:chOff x="114078" y="4060018"/>
                    <a:chExt cx="9145669" cy="2907941"/>
                  </a:xfrm>
                </p:grpSpPr>
                <p:pic>
                  <p:nvPicPr>
                    <p:cNvPr id="23" name="Grafik 22">
                      <a:extLst>
                        <a:ext uri="{FF2B5EF4-FFF2-40B4-BE49-F238E27FC236}">
                          <a16:creationId xmlns:a16="http://schemas.microsoft.com/office/drawing/2014/main" id="{DA492597-D3E5-4ED9-A218-178533E6B7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16618" y="4811070"/>
                      <a:ext cx="9143129" cy="215688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4" name="Textfeld 23">
                      <a:extLst>
                        <a:ext uri="{FF2B5EF4-FFF2-40B4-BE49-F238E27FC236}">
                          <a16:creationId xmlns:a16="http://schemas.microsoft.com/office/drawing/2014/main" id="{6998EC67-D72B-4BC7-AB7C-C46D392F0B0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6910" y="4060018"/>
                      <a:ext cx="482824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800" dirty="0"/>
                        <a:t>b)</a:t>
                      </a:r>
                    </a:p>
                  </p:txBody>
                </p:sp>
                <p:pic>
                  <p:nvPicPr>
                    <p:cNvPr id="25" name="Grafik 24">
                      <a:extLst>
                        <a:ext uri="{FF2B5EF4-FFF2-40B4-BE49-F238E27FC236}">
                          <a16:creationId xmlns:a16="http://schemas.microsoft.com/office/drawing/2014/main" id="{97A0596B-3584-4390-ADDA-079D7A61DB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sharpenSoften amount="50000"/>
                              </a14:imgEffect>
                              <a14:imgEffect>
                                <a14:brightnessContrast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51201" b="17563"/>
                    <a:stretch/>
                  </p:blipFill>
                  <p:spPr>
                    <a:xfrm>
                      <a:off x="114078" y="4515856"/>
                      <a:ext cx="1807073" cy="29423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" name="Grafik 25">
                      <a:extLst>
                        <a:ext uri="{FF2B5EF4-FFF2-40B4-BE49-F238E27FC236}">
                          <a16:creationId xmlns:a16="http://schemas.microsoft.com/office/drawing/2014/main" id="{E666093D-FAC9-46DD-8880-1B4809F475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49724" b="17193"/>
                    <a:stretch/>
                  </p:blipFill>
                  <p:spPr>
                    <a:xfrm>
                      <a:off x="1954771" y="4501470"/>
                      <a:ext cx="1788313" cy="30841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Grafik 26">
                      <a:extLst>
                        <a:ext uri="{FF2B5EF4-FFF2-40B4-BE49-F238E27FC236}">
                          <a16:creationId xmlns:a16="http://schemas.microsoft.com/office/drawing/2014/main" id="{A48900E0-AA51-47F8-9BBE-3B54499CDA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50832" b="16638"/>
                    <a:stretch/>
                  </p:blipFill>
                  <p:spPr>
                    <a:xfrm>
                      <a:off x="3761914" y="4504548"/>
                      <a:ext cx="1801689" cy="30551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8" name="Grafik 27">
                      <a:extLst>
                        <a:ext uri="{FF2B5EF4-FFF2-40B4-BE49-F238E27FC236}">
                          <a16:creationId xmlns:a16="http://schemas.microsoft.com/office/drawing/2014/main" id="{A82287A6-021E-4A90-9128-8A927DBE13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49723" b="16084"/>
                    <a:stretch/>
                  </p:blipFill>
                  <p:spPr>
                    <a:xfrm>
                      <a:off x="5585215" y="4478443"/>
                      <a:ext cx="1812080" cy="32298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9" name="Grafik 28">
                      <a:extLst>
                        <a:ext uri="{FF2B5EF4-FFF2-40B4-BE49-F238E27FC236}">
                          <a16:creationId xmlns:a16="http://schemas.microsoft.com/office/drawing/2014/main" id="{109BF928-F2CF-43B6-8318-04FAFBBAA5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0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1">
                              <a14:imgEffect>
                                <a14:brightnessContrast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54343" b="15530"/>
                    <a:stretch/>
                  </p:blipFill>
                  <p:spPr>
                    <a:xfrm>
                      <a:off x="7434267" y="4518989"/>
                      <a:ext cx="1824981" cy="2866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" name="Grafik 29">
                      <a:extLst>
                        <a:ext uri="{FF2B5EF4-FFF2-40B4-BE49-F238E27FC236}">
                          <a16:creationId xmlns:a16="http://schemas.microsoft.com/office/drawing/2014/main" id="{641351DA-6FF6-4608-8A5C-D86E588A18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2"/>
                    <a:stretch>
                      <a:fillRect/>
                    </a:stretch>
                  </p:blipFill>
                  <p:spPr>
                    <a:xfrm>
                      <a:off x="124239" y="4826319"/>
                      <a:ext cx="157786" cy="53816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" name="Grafik 30">
                      <a:extLst>
                        <a:ext uri="{FF2B5EF4-FFF2-40B4-BE49-F238E27FC236}">
                          <a16:creationId xmlns:a16="http://schemas.microsoft.com/office/drawing/2014/main" id="{20A78282-1CCC-4920-A437-33AA957B42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116618" y="4514613"/>
                      <a:ext cx="550789" cy="15835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2" name="Rechteck 31">
                      <a:extLst>
                        <a:ext uri="{FF2B5EF4-FFF2-40B4-BE49-F238E27FC236}">
                          <a16:creationId xmlns:a16="http://schemas.microsoft.com/office/drawing/2014/main" id="{53BDF11B-5481-4D5F-910C-85CF316D372B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245573" y="4551660"/>
                      <a:ext cx="591949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3" name="Rechteck 32">
                      <a:extLst>
                        <a:ext uri="{FF2B5EF4-FFF2-40B4-BE49-F238E27FC236}">
                          <a16:creationId xmlns:a16="http://schemas.microsoft.com/office/drawing/2014/main" id="{C349918E-EEC7-4232-B7A6-1C7E5902B01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062872" y="4551660"/>
                      <a:ext cx="591949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4" name="Rechteck 33">
                      <a:extLst>
                        <a:ext uri="{FF2B5EF4-FFF2-40B4-BE49-F238E27FC236}">
                          <a16:creationId xmlns:a16="http://schemas.microsoft.com/office/drawing/2014/main" id="{0F984D65-4A66-4965-9F97-F88C609C237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4897421" y="4551660"/>
                      <a:ext cx="591949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5" name="Rechteck 34">
                      <a:extLst>
                        <a:ext uri="{FF2B5EF4-FFF2-40B4-BE49-F238E27FC236}">
                          <a16:creationId xmlns:a16="http://schemas.microsoft.com/office/drawing/2014/main" id="{C5DC4F8C-FB15-426D-9AE7-8FEFFA209041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6723338" y="4551660"/>
                      <a:ext cx="591949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36" name="Rechteck 35">
                      <a:extLst>
                        <a:ext uri="{FF2B5EF4-FFF2-40B4-BE49-F238E27FC236}">
                          <a16:creationId xmlns:a16="http://schemas.microsoft.com/office/drawing/2014/main" id="{53BDAEA3-DFB1-456C-98E3-CB19D5173BB4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8557886" y="4551660"/>
                      <a:ext cx="591949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20" name="Textfeld 19">
                    <a:extLst>
                      <a:ext uri="{FF2B5EF4-FFF2-40B4-BE49-F238E27FC236}">
                        <a16:creationId xmlns:a16="http://schemas.microsoft.com/office/drawing/2014/main" id="{E6414707-28DE-46BC-8434-76E7FA7C68C2}"/>
                      </a:ext>
                    </a:extLst>
                  </p:cNvPr>
                  <p:cNvSpPr txBox="1"/>
                  <p:nvPr/>
                </p:nvSpPr>
                <p:spPr>
                  <a:xfrm>
                    <a:off x="4903773" y="1794679"/>
                    <a:ext cx="1865126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600" b="1" dirty="0" err="1">
                        <a:solidFill>
                          <a:srgbClr val="FF0000"/>
                        </a:solidFill>
                      </a:rPr>
                      <a:t>Wetting</a:t>
                    </a:r>
                    <a:r>
                      <a:rPr lang="de-DE" sz="1600" b="1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de-DE" sz="1600" b="1" dirty="0" err="1">
                        <a:solidFill>
                          <a:srgbClr val="FF0000"/>
                        </a:solidFill>
                      </a:rPr>
                      <a:t>dependent</a:t>
                    </a:r>
                    <a:br>
                      <a:rPr lang="de-DE" sz="1600" b="1" dirty="0">
                        <a:solidFill>
                          <a:srgbClr val="FF0000"/>
                        </a:solidFill>
                      </a:rPr>
                    </a:br>
                    <a:r>
                      <a:rPr lang="de-DE" sz="1600" b="1" dirty="0" err="1">
                        <a:solidFill>
                          <a:srgbClr val="FF0000"/>
                        </a:solidFill>
                      </a:rPr>
                      <a:t>imbibition</a:t>
                    </a:r>
                    <a:r>
                      <a:rPr lang="de-DE" sz="1600" b="1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de-DE" sz="1600" b="1" dirty="0" err="1">
                        <a:solidFill>
                          <a:srgbClr val="FF0000"/>
                        </a:solidFill>
                      </a:rPr>
                      <a:t>distance</a:t>
                    </a:r>
                    <a:r>
                      <a:rPr lang="de-DE" sz="1600" b="1" dirty="0">
                        <a:solidFill>
                          <a:srgbClr val="FF0000"/>
                        </a:solidFill>
                      </a:rPr>
                      <a:t> </a:t>
                    </a:r>
                  </a:p>
                </p:txBody>
              </p:sp>
              <p:cxnSp>
                <p:nvCxnSpPr>
                  <p:cNvPr id="21" name="Gerade Verbindung mit Pfeil 20">
                    <a:extLst>
                      <a:ext uri="{FF2B5EF4-FFF2-40B4-BE49-F238E27FC236}">
                        <a16:creationId xmlns:a16="http://schemas.microsoft.com/office/drawing/2014/main" id="{AB3E592D-1E90-4269-95DA-AB8ACDE898F5}"/>
                      </a:ext>
                    </a:extLst>
                  </p:cNvPr>
                  <p:cNvCxnSpPr/>
                  <p:nvPr/>
                </p:nvCxnSpPr>
                <p:spPr>
                  <a:xfrm>
                    <a:off x="6685613" y="2227421"/>
                    <a:ext cx="582292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 Verbindung mit Pfeil 21">
                    <a:extLst>
                      <a:ext uri="{FF2B5EF4-FFF2-40B4-BE49-F238E27FC236}">
                        <a16:creationId xmlns:a16="http://schemas.microsoft.com/office/drawing/2014/main" id="{8B88EB48-C498-48AE-9D4E-30FB2D4A4F4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354559" y="2240604"/>
                    <a:ext cx="582292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86F00AF-C5E1-4272-B112-8991821DB79E}"/>
                </a:ext>
              </a:extLst>
            </p:cNvPr>
            <p:cNvSpPr/>
            <p:nvPr/>
          </p:nvSpPr>
          <p:spPr>
            <a:xfrm>
              <a:off x="8037887" y="1458081"/>
              <a:ext cx="1105833" cy="2548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1BE8DCB-44C6-4060-83F1-DAEE323F7364}"/>
                </a:ext>
              </a:extLst>
            </p:cNvPr>
            <p:cNvSpPr/>
            <p:nvPr/>
          </p:nvSpPr>
          <p:spPr>
            <a:xfrm>
              <a:off x="8676380" y="1528908"/>
              <a:ext cx="444020" cy="112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51BB5E18-7B2E-480A-87E3-633B140BDFD8}"/>
                </a:ext>
              </a:extLst>
            </p:cNvPr>
            <p:cNvSpPr txBox="1"/>
            <p:nvPr/>
          </p:nvSpPr>
          <p:spPr>
            <a:xfrm>
              <a:off x="7964917" y="1379056"/>
              <a:ext cx="7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bg1"/>
                  </a:solidFill>
                </a:rPr>
                <a:t>50 </a:t>
              </a:r>
              <a:r>
                <a:rPr lang="de-DE" b="1" dirty="0" err="1">
                  <a:solidFill>
                    <a:schemeClr val="bg1"/>
                  </a:solidFill>
                </a:rPr>
                <a:t>nm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6461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C15AE-02FE-4519-BA35-089A330F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2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F2E5A0B-BAB1-4C1D-8A19-FE03EA00CF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937610"/>
              </p:ext>
            </p:extLst>
          </p:nvPr>
        </p:nvGraphicFramePr>
        <p:xfrm>
          <a:off x="3881665" y="1978025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1665" y="1978025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357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C15AE-02FE-4519-BA35-089A330F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3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E1C7AF3F-1DCF-4209-875C-693001C0BD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688508"/>
              </p:ext>
            </p:extLst>
          </p:nvPr>
        </p:nvGraphicFramePr>
        <p:xfrm>
          <a:off x="3933286" y="1345087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33286" y="1345087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416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C15AE-02FE-4519-BA35-089A330F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4</a:t>
            </a: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B6DD1614-8F7D-4289-BABE-032FAD287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097580"/>
              </p:ext>
            </p:extLst>
          </p:nvPr>
        </p:nvGraphicFramePr>
        <p:xfrm>
          <a:off x="3749370" y="1690688"/>
          <a:ext cx="4184650" cy="293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3" imgW="4184280" imgH="2935800" progId="Origin50.Graph">
                  <p:embed/>
                </p:oleObj>
              </mc:Choice>
              <mc:Fallback>
                <p:oleObj name="Graph" r:id="rId3" imgW="4184280" imgH="2935800" progId="Origin50.Graph">
                  <p:embed/>
                  <p:pic>
                    <p:nvPicPr>
                      <p:cNvPr id="15" name="Objekt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9370" y="1690688"/>
                        <a:ext cx="4184650" cy="293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815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C15AE-02FE-4519-BA35-089A330F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5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7FA8BB7-3239-46C5-AB44-3BDDC847B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572" y="1856659"/>
            <a:ext cx="6983949" cy="356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787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Breitbild</PresentationFormat>
  <Paragraphs>15</Paragraphs>
  <Slides>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Graph</vt:lpstr>
      <vt:lpstr>Wettability-defined droplet imbibition in ceramic mesopores</vt:lpstr>
      <vt:lpstr>Figure 1</vt:lpstr>
      <vt:lpstr>Figure 2</vt:lpstr>
      <vt:lpstr>Figure 3</vt:lpstr>
      <vt:lpstr>Figure 4</vt:lpstr>
      <vt:lpstr>Figure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Adnan Khalil</dc:creator>
  <cp:lastModifiedBy>Dieter Spiehl</cp:lastModifiedBy>
  <cp:revision>13</cp:revision>
  <dcterms:created xsi:type="dcterms:W3CDTF">2021-04-23T09:43:07Z</dcterms:created>
  <dcterms:modified xsi:type="dcterms:W3CDTF">2022-12-09T12:47:13Z</dcterms:modified>
</cp:coreProperties>
</file>