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tiff" ContentType="image/tiff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89740" autoAdjust="0"/>
  </p:normalViewPr>
  <p:slideViewPr>
    <p:cSldViewPr snapToGrid="0">
      <p:cViewPr>
        <p:scale>
          <a:sx n="66" d="100"/>
          <a:sy n="66" d="100"/>
        </p:scale>
        <p:origin x="744" y="45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image" Target="../media/image4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Formatvorlage des Untertitelmasters durch Klicken bearbeiten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BCDE53-11CB-41BD-81AC-037A35672D54}" type="datetimeFigureOut">
              <a:rPr lang="en-US" smtClean="0"/>
              <a:t>6/3/2022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B3EBB2-4998-4705-96D0-F59E8B53CED8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37169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BCDE53-11CB-41BD-81AC-037A35672D54}" type="datetimeFigureOut">
              <a:rPr lang="en-US" smtClean="0"/>
              <a:t>6/3/2022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B3EBB2-4998-4705-96D0-F59E8B53CED8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34469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BCDE53-11CB-41BD-81AC-037A35672D54}" type="datetimeFigureOut">
              <a:rPr lang="en-US" smtClean="0"/>
              <a:t>6/3/2022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B3EBB2-4998-4705-96D0-F59E8B53CED8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72573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BCDE53-11CB-41BD-81AC-037A35672D54}" type="datetimeFigureOut">
              <a:rPr lang="en-US" smtClean="0"/>
              <a:t>6/3/2022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B3EBB2-4998-4705-96D0-F59E8B53CED8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83690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BCDE53-11CB-41BD-81AC-037A35672D54}" type="datetimeFigureOut">
              <a:rPr lang="en-US" smtClean="0"/>
              <a:t>6/3/2022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B3EBB2-4998-4705-96D0-F59E8B53CED8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71457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BCDE53-11CB-41BD-81AC-037A35672D54}" type="datetimeFigureOut">
              <a:rPr lang="en-US" smtClean="0"/>
              <a:t>6/3/2022</a:t>
            </a:fld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B3EBB2-4998-4705-96D0-F59E8B53CED8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28291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BCDE53-11CB-41BD-81AC-037A35672D54}" type="datetimeFigureOut">
              <a:rPr lang="en-US" smtClean="0"/>
              <a:t>6/3/2022</a:t>
            </a:fld>
            <a:endParaRPr lang="en-US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B3EBB2-4998-4705-96D0-F59E8B53CED8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74643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BCDE53-11CB-41BD-81AC-037A35672D54}" type="datetimeFigureOut">
              <a:rPr lang="en-US" smtClean="0"/>
              <a:t>6/3/2022</a:t>
            </a:fld>
            <a:endParaRPr lang="en-US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B3EBB2-4998-4705-96D0-F59E8B53CED8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31427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BCDE53-11CB-41BD-81AC-037A35672D54}" type="datetimeFigureOut">
              <a:rPr lang="en-US" smtClean="0"/>
              <a:t>6/3/2022</a:t>
            </a:fld>
            <a:endParaRPr lang="en-US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B3EBB2-4998-4705-96D0-F59E8B53CED8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25055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BCDE53-11CB-41BD-81AC-037A35672D54}" type="datetimeFigureOut">
              <a:rPr lang="en-US" smtClean="0"/>
              <a:t>6/3/2022</a:t>
            </a:fld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B3EBB2-4998-4705-96D0-F59E8B53CED8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56726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BCDE53-11CB-41BD-81AC-037A35672D54}" type="datetimeFigureOut">
              <a:rPr lang="en-US" smtClean="0"/>
              <a:t>6/3/2022</a:t>
            </a:fld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B3EBB2-4998-4705-96D0-F59E8B53CED8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5560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BCDE53-11CB-41BD-81AC-037A35672D54}" type="datetimeFigureOut">
              <a:rPr lang="en-US" smtClean="0"/>
              <a:t>6/3/2022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B3EBB2-4998-4705-96D0-F59E8B53CED8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78367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s://doi.org/10.1002/smll.201906463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tiff"/></Relationships>
</file>

<file path=ppt/slides/_rels/slide3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13" Type="http://schemas.openxmlformats.org/officeDocument/2006/relationships/oleObject" Target="../embeddings/oleObject1.bin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12" Type="http://schemas.openxmlformats.org/officeDocument/2006/relationships/image" Target="../media/image13.jpeg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5.wmf"/><Relationship Id="rId1" Type="http://schemas.openxmlformats.org/officeDocument/2006/relationships/vmlDrawing" Target="../drawings/vmlDrawing1.vml"/><Relationship Id="rId6" Type="http://schemas.openxmlformats.org/officeDocument/2006/relationships/image" Target="../media/image9.tiff"/><Relationship Id="rId11" Type="http://schemas.openxmlformats.org/officeDocument/2006/relationships/image" Target="../media/image12.jpeg"/><Relationship Id="rId5" Type="http://schemas.openxmlformats.org/officeDocument/2006/relationships/image" Target="../media/image8.tiff"/><Relationship Id="rId15" Type="http://schemas.openxmlformats.org/officeDocument/2006/relationships/oleObject" Target="../embeddings/oleObject2.bin"/><Relationship Id="rId10" Type="http://schemas.microsoft.com/office/2007/relationships/hdphoto" Target="../media/hdphoto2.wdp"/><Relationship Id="rId4" Type="http://schemas.openxmlformats.org/officeDocument/2006/relationships/image" Target="../media/image7.tiff"/><Relationship Id="rId9" Type="http://schemas.openxmlformats.org/officeDocument/2006/relationships/image" Target="../media/image11.png"/><Relationship Id="rId14" Type="http://schemas.openxmlformats.org/officeDocument/2006/relationships/image" Target="../media/image4.w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7" Type="http://schemas.openxmlformats.org/officeDocument/2006/relationships/image" Target="../media/image19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EMF"/><Relationship Id="rId5" Type="http://schemas.openxmlformats.org/officeDocument/2006/relationships/image" Target="../media/image17.EMF"/><Relationship Id="rId4" Type="http://schemas.openxmlformats.org/officeDocument/2006/relationships/image" Target="../media/image16.tif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.bin"/><Relationship Id="rId3" Type="http://schemas.openxmlformats.org/officeDocument/2006/relationships/image" Target="../media/image21.png"/><Relationship Id="rId7" Type="http://schemas.openxmlformats.org/officeDocument/2006/relationships/image" Target="../media/image23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microsoft.com/office/2007/relationships/hdphoto" Target="../media/hdphoto4.wdp"/><Relationship Id="rId5" Type="http://schemas.openxmlformats.org/officeDocument/2006/relationships/image" Target="../media/image22.png"/><Relationship Id="rId4" Type="http://schemas.microsoft.com/office/2007/relationships/hdphoto" Target="../media/hdphoto3.wdp"/><Relationship Id="rId9" Type="http://schemas.openxmlformats.org/officeDocument/2006/relationships/image" Target="../media/image20.w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EMF"/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8.EMF"/><Relationship Id="rId5" Type="http://schemas.openxmlformats.org/officeDocument/2006/relationships/image" Target="../media/image27.EMF"/><Relationship Id="rId4" Type="http://schemas.openxmlformats.org/officeDocument/2006/relationships/image" Target="../media/image26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20EF6391-FCD1-424A-9540-A0D93E827B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Wetting-Controlled Localized Placement of Surface</a:t>
            </a:r>
            <a:br>
              <a:rPr lang="en-US" dirty="0"/>
            </a:br>
            <a:r>
              <a:rPr lang="en-US" dirty="0"/>
              <a:t>Functionalities within Nanopores</a:t>
            </a:r>
            <a:endParaRPr lang="de-DE" dirty="0"/>
          </a:p>
        </p:txBody>
      </p:sp>
      <p:sp>
        <p:nvSpPr>
          <p:cNvPr id="5" name="Inhaltsplatzhalter 4">
            <a:extLst>
              <a:ext uri="{FF2B5EF4-FFF2-40B4-BE49-F238E27FC236}">
                <a16:creationId xmlns:a16="http://schemas.microsoft.com/office/drawing/2014/main" id="{023BD34B-C1AE-41C0-AEAC-B5C2211138D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Maria Ochs, Reza Mohammadi, Nicolas Vogel, and Annette Andrieu-Brunsen</a:t>
            </a:r>
          </a:p>
          <a:p>
            <a:r>
              <a:rPr lang="de-DE" dirty="0">
                <a:hlinkClick r:id="rId2"/>
              </a:rPr>
              <a:t>https://doi.org/10.1002/smll.201906463</a:t>
            </a:r>
            <a:r>
              <a:rPr lang="de-DE" dirty="0"/>
              <a:t> </a:t>
            </a:r>
          </a:p>
          <a:p>
            <a:r>
              <a:rPr lang="de-DE" dirty="0"/>
              <a:t>Public Data</a:t>
            </a:r>
          </a:p>
        </p:txBody>
      </p:sp>
    </p:spTree>
    <p:extLst>
      <p:ext uri="{BB962C8B-B14F-4D97-AF65-F5344CB8AC3E}">
        <p14:creationId xmlns:p14="http://schemas.microsoft.com/office/powerpoint/2010/main" val="15010931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>
            <a:extLst>
              <a:ext uri="{FF2B5EF4-FFF2-40B4-BE49-F238E27FC236}">
                <a16:creationId xmlns:a16="http://schemas.microsoft.com/office/drawing/2014/main" id="{1B064416-A410-42B7-856B-7A3D281284FD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31" t="10366" r="12606" b="21512"/>
          <a:stretch/>
        </p:blipFill>
        <p:spPr>
          <a:xfrm>
            <a:off x="1684350" y="1117237"/>
            <a:ext cx="4116318" cy="1980001"/>
          </a:xfrm>
          <a:prstGeom prst="rect">
            <a:avLst/>
          </a:prstGeom>
        </p:spPr>
      </p:pic>
      <p:pic>
        <p:nvPicPr>
          <p:cNvPr id="5" name="Picture 10">
            <a:extLst>
              <a:ext uri="{FF2B5EF4-FFF2-40B4-BE49-F238E27FC236}">
                <a16:creationId xmlns:a16="http://schemas.microsoft.com/office/drawing/2014/main" id="{F612E658-B092-4929-9513-80036CB2E9F9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883"/>
          <a:stretch/>
        </p:blipFill>
        <p:spPr>
          <a:xfrm>
            <a:off x="1684350" y="3018248"/>
            <a:ext cx="2640000" cy="1804123"/>
          </a:xfrm>
          <a:prstGeom prst="rect">
            <a:avLst/>
          </a:prstGeom>
        </p:spPr>
      </p:pic>
      <p:pic>
        <p:nvPicPr>
          <p:cNvPr id="6" name="Picture 4">
            <a:extLst>
              <a:ext uri="{FF2B5EF4-FFF2-40B4-BE49-F238E27FC236}">
                <a16:creationId xmlns:a16="http://schemas.microsoft.com/office/drawing/2014/main" id="{0636235B-9D86-401C-9707-9B8A3FAE48B8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883"/>
          <a:stretch/>
        </p:blipFill>
        <p:spPr>
          <a:xfrm>
            <a:off x="4405885" y="3429000"/>
            <a:ext cx="2640001" cy="1804123"/>
          </a:xfrm>
          <a:prstGeom prst="rect">
            <a:avLst/>
          </a:prstGeom>
        </p:spPr>
      </p:pic>
      <p:sp>
        <p:nvSpPr>
          <p:cNvPr id="7" name="Textfeld 6">
            <a:extLst>
              <a:ext uri="{FF2B5EF4-FFF2-40B4-BE49-F238E27FC236}">
                <a16:creationId xmlns:a16="http://schemas.microsoft.com/office/drawing/2014/main" id="{8C876767-DED5-4552-964D-AFCB8DC1222B}"/>
              </a:ext>
            </a:extLst>
          </p:cNvPr>
          <p:cNvSpPr txBox="1"/>
          <p:nvPr/>
        </p:nvSpPr>
        <p:spPr>
          <a:xfrm>
            <a:off x="1684350" y="533456"/>
            <a:ext cx="131818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chemeClr val="bg1">
                    <a:lumMod val="50000"/>
                  </a:schemeClr>
                </a:solidFill>
              </a:rPr>
              <a:t>SI-ROMP</a:t>
            </a: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1C173F6D-12AD-4080-BB28-D6B50AF21DE9}"/>
              </a:ext>
            </a:extLst>
          </p:cNvPr>
          <p:cNvSpPr txBox="1"/>
          <p:nvPr/>
        </p:nvSpPr>
        <p:spPr>
          <a:xfrm>
            <a:off x="4476427" y="485295"/>
            <a:ext cx="264848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accent6"/>
                </a:solidFill>
              </a:rPr>
              <a:t>thiol self-assembly </a:t>
            </a: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4A3EF196-913D-4903-8EA8-724B52A81177}"/>
              </a:ext>
            </a:extLst>
          </p:cNvPr>
          <p:cNvSpPr txBox="1"/>
          <p:nvPr/>
        </p:nvSpPr>
        <p:spPr>
          <a:xfrm>
            <a:off x="5145847" y="2168615"/>
            <a:ext cx="1991250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>
                <a:solidFill>
                  <a:srgbClr val="000085"/>
                </a:solidFill>
              </a:rPr>
              <a:t>initiator </a:t>
            </a:r>
          </a:p>
          <a:p>
            <a:pPr algn="ctr"/>
            <a:r>
              <a:rPr lang="en-US" sz="2400" b="1" dirty="0">
                <a:solidFill>
                  <a:srgbClr val="000085"/>
                </a:solidFill>
              </a:rPr>
              <a:t>self-assembly </a:t>
            </a:r>
          </a:p>
          <a:p>
            <a:pPr algn="ctr"/>
            <a:r>
              <a:rPr lang="en-US" sz="2400" b="1" dirty="0">
                <a:solidFill>
                  <a:srgbClr val="000085"/>
                </a:solidFill>
              </a:rPr>
              <a:t>and SI-ATRP</a:t>
            </a:r>
          </a:p>
          <a:p>
            <a:pPr algn="ctr"/>
            <a:endParaRPr lang="en-US" sz="2400" b="1" dirty="0">
              <a:solidFill>
                <a:srgbClr val="000085"/>
              </a:solidFill>
            </a:endParaRPr>
          </a:p>
        </p:txBody>
      </p:sp>
      <p:cxnSp>
        <p:nvCxnSpPr>
          <p:cNvPr id="10" name="Gerade Verbindung mit Pfeil 9">
            <a:extLst>
              <a:ext uri="{FF2B5EF4-FFF2-40B4-BE49-F238E27FC236}">
                <a16:creationId xmlns:a16="http://schemas.microsoft.com/office/drawing/2014/main" id="{CB3B2A4B-BB6B-420E-BFBF-84AECAECB416}"/>
              </a:ext>
            </a:extLst>
          </p:cNvPr>
          <p:cNvCxnSpPr>
            <a:cxnSpLocks/>
          </p:cNvCxnSpPr>
          <p:nvPr/>
        </p:nvCxnSpPr>
        <p:spPr>
          <a:xfrm>
            <a:off x="4084320" y="2461260"/>
            <a:ext cx="1051849" cy="380857"/>
          </a:xfrm>
          <a:prstGeom prst="straightConnector1">
            <a:avLst/>
          </a:prstGeom>
          <a:ln w="57150" cap="rnd">
            <a:solidFill>
              <a:srgbClr val="000085"/>
            </a:solidFill>
            <a:round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Gerade Verbindung mit Pfeil 10">
            <a:extLst>
              <a:ext uri="{FF2B5EF4-FFF2-40B4-BE49-F238E27FC236}">
                <a16:creationId xmlns:a16="http://schemas.microsoft.com/office/drawing/2014/main" id="{12D50263-B99D-4340-94BF-CE84CB5A4827}"/>
              </a:ext>
            </a:extLst>
          </p:cNvPr>
          <p:cNvCxnSpPr>
            <a:cxnSpLocks/>
          </p:cNvCxnSpPr>
          <p:nvPr/>
        </p:nvCxnSpPr>
        <p:spPr>
          <a:xfrm flipV="1">
            <a:off x="5372100" y="882008"/>
            <a:ext cx="201386" cy="634372"/>
          </a:xfrm>
          <a:prstGeom prst="straightConnector1">
            <a:avLst/>
          </a:prstGeom>
          <a:ln w="57150" cap="rnd">
            <a:solidFill>
              <a:schemeClr val="accent6"/>
            </a:solidFill>
            <a:round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Verbinder: gekrümmt 19">
            <a:extLst>
              <a:ext uri="{FF2B5EF4-FFF2-40B4-BE49-F238E27FC236}">
                <a16:creationId xmlns:a16="http://schemas.microsoft.com/office/drawing/2014/main" id="{AF276605-9368-44DF-A7A3-827EC66F69B7}"/>
              </a:ext>
            </a:extLst>
          </p:cNvPr>
          <p:cNvCxnSpPr>
            <a:cxnSpLocks/>
          </p:cNvCxnSpPr>
          <p:nvPr/>
        </p:nvCxnSpPr>
        <p:spPr>
          <a:xfrm rot="5400000" flipH="1" flipV="1">
            <a:off x="1656396" y="1443034"/>
            <a:ext cx="1122053" cy="2"/>
          </a:xfrm>
          <a:prstGeom prst="curvedConnector3">
            <a:avLst>
              <a:gd name="adj1" fmla="val 50000"/>
            </a:avLst>
          </a:prstGeom>
          <a:ln w="57150" cap="rnd">
            <a:solidFill>
              <a:schemeClr val="bg1">
                <a:lumMod val="50000"/>
              </a:schemeClr>
            </a:solidFill>
            <a:round/>
            <a:tailEnd type="stealth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Gerader Verbinder 12">
            <a:extLst>
              <a:ext uri="{FF2B5EF4-FFF2-40B4-BE49-F238E27FC236}">
                <a16:creationId xmlns:a16="http://schemas.microsoft.com/office/drawing/2014/main" id="{388C1D5F-EDE7-44F1-9AB1-4D81CEEC0E15}"/>
              </a:ext>
            </a:extLst>
          </p:cNvPr>
          <p:cNvCxnSpPr>
            <a:cxnSpLocks/>
          </p:cNvCxnSpPr>
          <p:nvPr/>
        </p:nvCxnSpPr>
        <p:spPr>
          <a:xfrm>
            <a:off x="3859349" y="4571999"/>
            <a:ext cx="224971" cy="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Gerader Verbinder 13">
            <a:extLst>
              <a:ext uri="{FF2B5EF4-FFF2-40B4-BE49-F238E27FC236}">
                <a16:creationId xmlns:a16="http://schemas.microsoft.com/office/drawing/2014/main" id="{AE5AD729-15D3-4697-A2AF-933887C05268}"/>
              </a:ext>
            </a:extLst>
          </p:cNvPr>
          <p:cNvCxnSpPr/>
          <p:nvPr/>
        </p:nvCxnSpPr>
        <p:spPr>
          <a:xfrm>
            <a:off x="6440712" y="4978399"/>
            <a:ext cx="587029" cy="0"/>
          </a:xfrm>
          <a:prstGeom prst="line">
            <a:avLst/>
          </a:prstGeom>
          <a:ln w="762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feld 14">
            <a:extLst>
              <a:ext uri="{FF2B5EF4-FFF2-40B4-BE49-F238E27FC236}">
                <a16:creationId xmlns:a16="http://schemas.microsoft.com/office/drawing/2014/main" id="{50B6D8EB-6095-4CBB-8A7D-D4AAB37E2C98}"/>
              </a:ext>
            </a:extLst>
          </p:cNvPr>
          <p:cNvSpPr txBox="1"/>
          <p:nvPr/>
        </p:nvSpPr>
        <p:spPr>
          <a:xfrm>
            <a:off x="3527054" y="4531487"/>
            <a:ext cx="8947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200 nm</a:t>
            </a:r>
          </a:p>
        </p:txBody>
      </p:sp>
      <p:sp>
        <p:nvSpPr>
          <p:cNvPr id="16" name="Textfeld 15">
            <a:extLst>
              <a:ext uri="{FF2B5EF4-FFF2-40B4-BE49-F238E27FC236}">
                <a16:creationId xmlns:a16="http://schemas.microsoft.com/office/drawing/2014/main" id="{032C6893-7AF0-4B63-AAF5-911B0D67F39F}"/>
              </a:ext>
            </a:extLst>
          </p:cNvPr>
          <p:cNvSpPr txBox="1"/>
          <p:nvPr/>
        </p:nvSpPr>
        <p:spPr>
          <a:xfrm>
            <a:off x="6461854" y="4942115"/>
            <a:ext cx="6655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1 µm</a:t>
            </a: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D5909333-CCA3-4CC5-80E8-B70BF32477C9}"/>
              </a:ext>
            </a:extLst>
          </p:cNvPr>
          <p:cNvSpPr txBox="1"/>
          <p:nvPr/>
        </p:nvSpPr>
        <p:spPr>
          <a:xfrm>
            <a:off x="254643" y="219919"/>
            <a:ext cx="9366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Figure 1</a:t>
            </a:r>
          </a:p>
        </p:txBody>
      </p:sp>
    </p:spTree>
    <p:extLst>
      <p:ext uri="{BB962C8B-B14F-4D97-AF65-F5344CB8AC3E}">
        <p14:creationId xmlns:p14="http://schemas.microsoft.com/office/powerpoint/2010/main" val="8039558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>
            <a:extLst>
              <a:ext uri="{FF2B5EF4-FFF2-40B4-BE49-F238E27FC236}">
                <a16:creationId xmlns:a16="http://schemas.microsoft.com/office/drawing/2014/main" id="{71C18D15-18C7-483A-A678-46F588F919BD}"/>
              </a:ext>
            </a:extLst>
          </p:cNvPr>
          <p:cNvSpPr/>
          <p:nvPr/>
        </p:nvSpPr>
        <p:spPr>
          <a:xfrm>
            <a:off x="283502" y="6809245"/>
            <a:ext cx="6568037" cy="155807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F1C64784-88B6-4863-AFAC-52C57258E01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53"/>
          <a:stretch/>
        </p:blipFill>
        <p:spPr>
          <a:xfrm>
            <a:off x="1254354" y="-3604"/>
            <a:ext cx="4579591" cy="1800000"/>
          </a:xfrm>
          <a:prstGeom prst="rect">
            <a:avLst/>
          </a:prstGeom>
        </p:spPr>
      </p:pic>
      <p:sp>
        <p:nvSpPr>
          <p:cNvPr id="6" name="Textfeld 5"/>
          <p:cNvSpPr txBox="1"/>
          <p:nvPr/>
        </p:nvSpPr>
        <p:spPr>
          <a:xfrm>
            <a:off x="968101" y="6758154"/>
            <a:ext cx="8803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20°-30°</a:t>
            </a:r>
          </a:p>
        </p:txBody>
      </p:sp>
      <p:sp>
        <p:nvSpPr>
          <p:cNvPr id="7" name="Textfeld 6"/>
          <p:cNvSpPr txBox="1"/>
          <p:nvPr/>
        </p:nvSpPr>
        <p:spPr>
          <a:xfrm>
            <a:off x="4468549" y="6734441"/>
            <a:ext cx="11144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110°-130°</a:t>
            </a:r>
          </a:p>
        </p:txBody>
      </p:sp>
      <p:cxnSp>
        <p:nvCxnSpPr>
          <p:cNvPr id="8" name="Gerade Verbindung mit Pfeil 7"/>
          <p:cNvCxnSpPr>
            <a:cxnSpLocks/>
          </p:cNvCxnSpPr>
          <p:nvPr/>
        </p:nvCxnSpPr>
        <p:spPr>
          <a:xfrm flipV="1">
            <a:off x="3356205" y="6483456"/>
            <a:ext cx="961789" cy="7241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Grafik 8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338" r="17480" b="13091"/>
          <a:stretch/>
        </p:blipFill>
        <p:spPr>
          <a:xfrm>
            <a:off x="1033246" y="4240721"/>
            <a:ext cx="1668299" cy="1662287"/>
          </a:xfrm>
          <a:prstGeom prst="rect">
            <a:avLst/>
          </a:prstGeom>
        </p:spPr>
      </p:pic>
      <p:sp>
        <p:nvSpPr>
          <p:cNvPr id="10" name="Textfeld 9"/>
          <p:cNvSpPr txBox="1"/>
          <p:nvPr/>
        </p:nvSpPr>
        <p:spPr>
          <a:xfrm>
            <a:off x="3370545" y="6164920"/>
            <a:ext cx="7755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ROMP</a:t>
            </a:r>
          </a:p>
        </p:txBody>
      </p:sp>
      <p:pic>
        <p:nvPicPr>
          <p:cNvPr id="11" name="Inhaltsplatzhalter 4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409" r="17409" b="13092"/>
          <a:stretch/>
        </p:blipFill>
        <p:spPr>
          <a:xfrm>
            <a:off x="4543541" y="4239158"/>
            <a:ext cx="1657234" cy="1663200"/>
          </a:xfrm>
          <a:prstGeom prst="rect">
            <a:avLst/>
          </a:prstGeom>
        </p:spPr>
      </p:pic>
      <p:cxnSp>
        <p:nvCxnSpPr>
          <p:cNvPr id="12" name="Gerader Verbinder 11"/>
          <p:cNvCxnSpPr/>
          <p:nvPr/>
        </p:nvCxnSpPr>
        <p:spPr>
          <a:xfrm>
            <a:off x="2135014" y="5644138"/>
            <a:ext cx="548640" cy="1905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feld 12"/>
          <p:cNvSpPr txBox="1"/>
          <p:nvPr/>
        </p:nvSpPr>
        <p:spPr>
          <a:xfrm>
            <a:off x="2085759" y="5578573"/>
            <a:ext cx="885204" cy="369332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2 µm</a:t>
            </a:r>
          </a:p>
        </p:txBody>
      </p:sp>
      <p:sp>
        <p:nvSpPr>
          <p:cNvPr id="14" name="Textfeld 13"/>
          <p:cNvSpPr txBox="1"/>
          <p:nvPr/>
        </p:nvSpPr>
        <p:spPr>
          <a:xfrm>
            <a:off x="5589447" y="5578573"/>
            <a:ext cx="6655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2 µm</a:t>
            </a:r>
          </a:p>
        </p:txBody>
      </p:sp>
      <p:pic>
        <p:nvPicPr>
          <p:cNvPr id="15" name="Grafik 14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83" t="795" r="13437" b="12964"/>
          <a:stretch/>
        </p:blipFill>
        <p:spPr>
          <a:xfrm>
            <a:off x="2789771" y="4239593"/>
            <a:ext cx="1660805" cy="1663200"/>
          </a:xfrm>
          <a:prstGeom prst="rect">
            <a:avLst/>
          </a:prstGeom>
        </p:spPr>
      </p:pic>
      <p:sp>
        <p:nvSpPr>
          <p:cNvPr id="16" name="Textfeld 15"/>
          <p:cNvSpPr txBox="1"/>
          <p:nvPr/>
        </p:nvSpPr>
        <p:spPr>
          <a:xfrm>
            <a:off x="3853507" y="5576787"/>
            <a:ext cx="6655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2 µm</a:t>
            </a:r>
          </a:p>
        </p:txBody>
      </p:sp>
      <p:cxnSp>
        <p:nvCxnSpPr>
          <p:cNvPr id="17" name="Gerader Verbinder 16"/>
          <p:cNvCxnSpPr/>
          <p:nvPr/>
        </p:nvCxnSpPr>
        <p:spPr>
          <a:xfrm flipV="1">
            <a:off x="3890569" y="5646043"/>
            <a:ext cx="522655" cy="2309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feld 17"/>
          <p:cNvSpPr txBox="1"/>
          <p:nvPr/>
        </p:nvSpPr>
        <p:spPr>
          <a:xfrm>
            <a:off x="251550" y="-74017"/>
            <a:ext cx="3658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a)</a:t>
            </a:r>
          </a:p>
        </p:txBody>
      </p:sp>
      <p:sp>
        <p:nvSpPr>
          <p:cNvPr id="19" name="Textfeld 18"/>
          <p:cNvSpPr txBox="1"/>
          <p:nvPr/>
        </p:nvSpPr>
        <p:spPr>
          <a:xfrm>
            <a:off x="245796" y="1542278"/>
            <a:ext cx="3770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b)</a:t>
            </a:r>
          </a:p>
        </p:txBody>
      </p:sp>
      <p:sp>
        <p:nvSpPr>
          <p:cNvPr id="20" name="Textfeld 19"/>
          <p:cNvSpPr txBox="1"/>
          <p:nvPr/>
        </p:nvSpPr>
        <p:spPr>
          <a:xfrm>
            <a:off x="258591" y="4129166"/>
            <a:ext cx="3529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c)</a:t>
            </a:r>
          </a:p>
        </p:txBody>
      </p:sp>
      <p:sp>
        <p:nvSpPr>
          <p:cNvPr id="21" name="Textfeld 20"/>
          <p:cNvSpPr txBox="1"/>
          <p:nvPr/>
        </p:nvSpPr>
        <p:spPr>
          <a:xfrm>
            <a:off x="255795" y="5898132"/>
            <a:ext cx="3770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d)</a:t>
            </a:r>
          </a:p>
        </p:txBody>
      </p:sp>
      <p:sp>
        <p:nvSpPr>
          <p:cNvPr id="22" name="Textfeld 21"/>
          <p:cNvSpPr txBox="1"/>
          <p:nvPr/>
        </p:nvSpPr>
        <p:spPr>
          <a:xfrm>
            <a:off x="1231344" y="1712888"/>
            <a:ext cx="3834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(I)</a:t>
            </a:r>
          </a:p>
        </p:txBody>
      </p:sp>
      <p:sp>
        <p:nvSpPr>
          <p:cNvPr id="23" name="Textfeld 22"/>
          <p:cNvSpPr txBox="1"/>
          <p:nvPr/>
        </p:nvSpPr>
        <p:spPr>
          <a:xfrm>
            <a:off x="4359269" y="1725069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(II)</a:t>
            </a:r>
          </a:p>
        </p:txBody>
      </p:sp>
      <p:sp>
        <p:nvSpPr>
          <p:cNvPr id="24" name="Textfeld 23"/>
          <p:cNvSpPr txBox="1"/>
          <p:nvPr/>
        </p:nvSpPr>
        <p:spPr>
          <a:xfrm>
            <a:off x="2732052" y="4173122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II</a:t>
            </a:r>
          </a:p>
        </p:txBody>
      </p:sp>
      <p:sp>
        <p:nvSpPr>
          <p:cNvPr id="25" name="Textfeld 24"/>
          <p:cNvSpPr txBox="1"/>
          <p:nvPr/>
        </p:nvSpPr>
        <p:spPr>
          <a:xfrm>
            <a:off x="4489300" y="4158634"/>
            <a:ext cx="3577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III</a:t>
            </a:r>
          </a:p>
        </p:txBody>
      </p:sp>
      <p:sp>
        <p:nvSpPr>
          <p:cNvPr id="26" name="Textfeld 25"/>
          <p:cNvSpPr txBox="1"/>
          <p:nvPr/>
        </p:nvSpPr>
        <p:spPr>
          <a:xfrm>
            <a:off x="968101" y="4187710"/>
            <a:ext cx="2423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I</a:t>
            </a:r>
          </a:p>
        </p:txBody>
      </p:sp>
      <p:pic>
        <p:nvPicPr>
          <p:cNvPr id="27" name="Grafik 26"/>
          <p:cNvPicPr>
            <a:picLocks noChangeAspect="1"/>
          </p:cNvPicPr>
          <p:nvPr/>
        </p:nvPicPr>
        <p:blipFill rotWithShape="1"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sharpenSoften amount="12000"/>
                    </a14:imgEffect>
                    <a14:imgEffect>
                      <a14:brightnessContrast bright="31000" contrast="3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3432" t="59201" r="43106" b="30884"/>
          <a:stretch/>
        </p:blipFill>
        <p:spPr>
          <a:xfrm>
            <a:off x="594915" y="6174189"/>
            <a:ext cx="1675806" cy="375362"/>
          </a:xfrm>
          <a:prstGeom prst="rect">
            <a:avLst/>
          </a:prstGeom>
        </p:spPr>
      </p:pic>
      <p:pic>
        <p:nvPicPr>
          <p:cNvPr id="28" name="Grafik 27"/>
          <p:cNvPicPr>
            <a:picLocks noChangeAspect="1"/>
          </p:cNvPicPr>
          <p:nvPr/>
        </p:nvPicPr>
        <p:blipFill rotWithShape="1">
          <a:blip r:embed="rId9" cstate="print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rightnessContrast bright="33000" contras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0500" t="47613" r="74000" b="26437"/>
          <a:stretch/>
        </p:blipFill>
        <p:spPr>
          <a:xfrm>
            <a:off x="4543797" y="5974440"/>
            <a:ext cx="902232" cy="802500"/>
          </a:xfrm>
          <a:prstGeom prst="rect">
            <a:avLst/>
          </a:prstGeom>
        </p:spPr>
      </p:pic>
      <p:sp>
        <p:nvSpPr>
          <p:cNvPr id="29" name="Textfeld 28"/>
          <p:cNvSpPr txBox="1"/>
          <p:nvPr/>
        </p:nvSpPr>
        <p:spPr>
          <a:xfrm>
            <a:off x="4166666" y="3317253"/>
            <a:ext cx="5757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C=O</a:t>
            </a:r>
          </a:p>
        </p:txBody>
      </p:sp>
      <p:sp>
        <p:nvSpPr>
          <p:cNvPr id="30" name="Textfeld 29"/>
          <p:cNvSpPr txBox="1"/>
          <p:nvPr/>
        </p:nvSpPr>
        <p:spPr>
          <a:xfrm>
            <a:off x="4721440" y="2742709"/>
            <a:ext cx="5469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C=C</a:t>
            </a:r>
          </a:p>
        </p:txBody>
      </p:sp>
      <p:sp>
        <p:nvSpPr>
          <p:cNvPr id="31" name="Textfeld 30"/>
          <p:cNvSpPr txBox="1"/>
          <p:nvPr/>
        </p:nvSpPr>
        <p:spPr>
          <a:xfrm>
            <a:off x="1483257" y="2573011"/>
            <a:ext cx="5469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C=C</a:t>
            </a:r>
          </a:p>
        </p:txBody>
      </p:sp>
      <p:sp>
        <p:nvSpPr>
          <p:cNvPr id="32" name="Textfeld 31"/>
          <p:cNvSpPr txBox="1"/>
          <p:nvPr/>
        </p:nvSpPr>
        <p:spPr>
          <a:xfrm>
            <a:off x="922575" y="3084737"/>
            <a:ext cx="5757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C=O</a:t>
            </a:r>
          </a:p>
        </p:txBody>
      </p:sp>
      <p:sp>
        <p:nvSpPr>
          <p:cNvPr id="33" name="Textfeld 32"/>
          <p:cNvSpPr txBox="1"/>
          <p:nvPr/>
        </p:nvSpPr>
        <p:spPr>
          <a:xfrm>
            <a:off x="272445" y="6966532"/>
            <a:ext cx="3706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e)</a:t>
            </a:r>
          </a:p>
        </p:txBody>
      </p:sp>
      <p:cxnSp>
        <p:nvCxnSpPr>
          <p:cNvPr id="34" name="Gerader Verbinder 33">
            <a:extLst>
              <a:ext uri="{FF2B5EF4-FFF2-40B4-BE49-F238E27FC236}">
                <a16:creationId xmlns:a16="http://schemas.microsoft.com/office/drawing/2014/main" id="{638FD247-D4E0-4EC0-86DF-FB947D05AA30}"/>
              </a:ext>
            </a:extLst>
          </p:cNvPr>
          <p:cNvCxnSpPr>
            <a:cxnSpLocks/>
          </p:cNvCxnSpPr>
          <p:nvPr/>
        </p:nvCxnSpPr>
        <p:spPr>
          <a:xfrm flipV="1">
            <a:off x="5828072" y="85516"/>
            <a:ext cx="1" cy="1611666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feld 34">
            <a:extLst>
              <a:ext uri="{FF2B5EF4-FFF2-40B4-BE49-F238E27FC236}">
                <a16:creationId xmlns:a16="http://schemas.microsoft.com/office/drawing/2014/main" id="{EE546D25-7DBE-4A1A-AF75-2A2DB880992C}"/>
              </a:ext>
            </a:extLst>
          </p:cNvPr>
          <p:cNvSpPr txBox="1"/>
          <p:nvPr/>
        </p:nvSpPr>
        <p:spPr>
          <a:xfrm>
            <a:off x="5846463" y="1494805"/>
            <a:ext cx="65915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accent1"/>
                </a:solidFill>
              </a:rPr>
              <a:t>560 nm</a:t>
            </a:r>
          </a:p>
        </p:txBody>
      </p:sp>
      <p:cxnSp>
        <p:nvCxnSpPr>
          <p:cNvPr id="36" name="Gerader Verbinder 35">
            <a:extLst>
              <a:ext uri="{FF2B5EF4-FFF2-40B4-BE49-F238E27FC236}">
                <a16:creationId xmlns:a16="http://schemas.microsoft.com/office/drawing/2014/main" id="{7315EA52-E670-4BCE-9F27-90894A479D1E}"/>
              </a:ext>
            </a:extLst>
          </p:cNvPr>
          <p:cNvCxnSpPr>
            <a:cxnSpLocks/>
          </p:cNvCxnSpPr>
          <p:nvPr/>
        </p:nvCxnSpPr>
        <p:spPr>
          <a:xfrm>
            <a:off x="5875959" y="85516"/>
            <a:ext cx="1" cy="115322"/>
          </a:xfrm>
          <a:prstGeom prst="line">
            <a:avLst/>
          </a:prstGeom>
          <a:ln w="1905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feld 36">
            <a:extLst>
              <a:ext uri="{FF2B5EF4-FFF2-40B4-BE49-F238E27FC236}">
                <a16:creationId xmlns:a16="http://schemas.microsoft.com/office/drawing/2014/main" id="{7845B29B-A50E-4154-95C9-33B3AB0E56AD}"/>
              </a:ext>
            </a:extLst>
          </p:cNvPr>
          <p:cNvSpPr txBox="1"/>
          <p:nvPr/>
        </p:nvSpPr>
        <p:spPr>
          <a:xfrm>
            <a:off x="5833945" y="0"/>
            <a:ext cx="58060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accent4"/>
                </a:solidFill>
              </a:rPr>
              <a:t>20 nm</a:t>
            </a:r>
          </a:p>
        </p:txBody>
      </p:sp>
      <p:pic>
        <p:nvPicPr>
          <p:cNvPr id="38" name="Grafik 37">
            <a:extLst>
              <a:ext uri="{FF2B5EF4-FFF2-40B4-BE49-F238E27FC236}">
                <a16:creationId xmlns:a16="http://schemas.microsoft.com/office/drawing/2014/main" id="{994D0D34-01A9-485D-9AE6-217F42BD81EC}"/>
              </a:ext>
            </a:extLst>
          </p:cNvPr>
          <p:cNvPicPr>
            <a:picLocks noChangeAspect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36" t="14588" r="53800" b="7747"/>
          <a:stretch/>
        </p:blipFill>
        <p:spPr>
          <a:xfrm>
            <a:off x="5833945" y="5945421"/>
            <a:ext cx="862586" cy="863824"/>
          </a:xfrm>
          <a:prstGeom prst="rect">
            <a:avLst/>
          </a:prstGeom>
        </p:spPr>
      </p:pic>
      <p:pic>
        <p:nvPicPr>
          <p:cNvPr id="39" name="Grafik 38">
            <a:extLst>
              <a:ext uri="{FF2B5EF4-FFF2-40B4-BE49-F238E27FC236}">
                <a16:creationId xmlns:a16="http://schemas.microsoft.com/office/drawing/2014/main" id="{A6E75FC5-2C2F-4CF0-943B-3A858C168C4C}"/>
              </a:ext>
            </a:extLst>
          </p:cNvPr>
          <p:cNvPicPr>
            <a:picLocks noChangeAspect="1"/>
          </p:cNvPicPr>
          <p:nvPr/>
        </p:nvPicPr>
        <p:blipFill rotWithShape="1"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517" t="13279" r="3810" b="8902"/>
          <a:stretch/>
        </p:blipFill>
        <p:spPr>
          <a:xfrm>
            <a:off x="2374182" y="5961441"/>
            <a:ext cx="878562" cy="861655"/>
          </a:xfrm>
          <a:prstGeom prst="rect">
            <a:avLst/>
          </a:prstGeom>
        </p:spPr>
      </p:pic>
      <p:cxnSp>
        <p:nvCxnSpPr>
          <p:cNvPr id="40" name="Gerader Verbinder 39">
            <a:extLst>
              <a:ext uri="{FF2B5EF4-FFF2-40B4-BE49-F238E27FC236}">
                <a16:creationId xmlns:a16="http://schemas.microsoft.com/office/drawing/2014/main" id="{5982A7C7-8DE1-40BA-A9D3-D2024D4F5D57}"/>
              </a:ext>
            </a:extLst>
          </p:cNvPr>
          <p:cNvCxnSpPr/>
          <p:nvPr/>
        </p:nvCxnSpPr>
        <p:spPr>
          <a:xfrm>
            <a:off x="5809055" y="5656229"/>
            <a:ext cx="319232" cy="1905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41" name="Tabelle 24">
            <a:extLst>
              <a:ext uri="{FF2B5EF4-FFF2-40B4-BE49-F238E27FC236}">
                <a16:creationId xmlns:a16="http://schemas.microsoft.com/office/drawing/2014/main" id="{22FF8EB8-435E-425A-A1A2-F8C519FC040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60516773"/>
              </p:ext>
            </p:extLst>
          </p:nvPr>
        </p:nvGraphicFramePr>
        <p:xfrm>
          <a:off x="761021" y="7178577"/>
          <a:ext cx="5598215" cy="1387509"/>
        </p:xfrm>
        <a:graphic>
          <a:graphicData uri="http://schemas.openxmlformats.org/drawingml/2006/table">
            <a:tbl>
              <a:tblPr firstCol="1" bandRow="1">
                <a:tableStyleId>{5940675A-B579-460E-94D1-54222C63F5DA}</a:tableStyleId>
              </a:tblPr>
              <a:tblGrid>
                <a:gridCol w="1368945">
                  <a:extLst>
                    <a:ext uri="{9D8B030D-6E8A-4147-A177-3AD203B41FA5}">
                      <a16:colId xmlns:a16="http://schemas.microsoft.com/office/drawing/2014/main" val="3743434122"/>
                    </a:ext>
                  </a:extLst>
                </a:gridCol>
                <a:gridCol w="877697">
                  <a:extLst>
                    <a:ext uri="{9D8B030D-6E8A-4147-A177-3AD203B41FA5}">
                      <a16:colId xmlns:a16="http://schemas.microsoft.com/office/drawing/2014/main" val="99898578"/>
                    </a:ext>
                  </a:extLst>
                </a:gridCol>
                <a:gridCol w="818475">
                  <a:extLst>
                    <a:ext uri="{9D8B030D-6E8A-4147-A177-3AD203B41FA5}">
                      <a16:colId xmlns:a16="http://schemas.microsoft.com/office/drawing/2014/main" val="1477780459"/>
                    </a:ext>
                  </a:extLst>
                </a:gridCol>
                <a:gridCol w="848085">
                  <a:extLst>
                    <a:ext uri="{9D8B030D-6E8A-4147-A177-3AD203B41FA5}">
                      <a16:colId xmlns:a16="http://schemas.microsoft.com/office/drawing/2014/main" val="2969272051"/>
                    </a:ext>
                  </a:extLst>
                </a:gridCol>
                <a:gridCol w="859245">
                  <a:extLst>
                    <a:ext uri="{9D8B030D-6E8A-4147-A177-3AD203B41FA5}">
                      <a16:colId xmlns:a16="http://schemas.microsoft.com/office/drawing/2014/main" val="212502196"/>
                    </a:ext>
                  </a:extLst>
                </a:gridCol>
                <a:gridCol w="825768">
                  <a:extLst>
                    <a:ext uri="{9D8B030D-6E8A-4147-A177-3AD203B41FA5}">
                      <a16:colId xmlns:a16="http://schemas.microsoft.com/office/drawing/2014/main" val="4174047886"/>
                    </a:ext>
                  </a:extLst>
                </a:gridCol>
              </a:tblGrid>
              <a:tr h="381669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aseline="0" dirty="0"/>
                        <a:t>c</a:t>
                      </a:r>
                      <a:r>
                        <a:rPr lang="en-US" sz="1800" dirty="0"/>
                        <a:t>atalyst / mg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30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050803037"/>
                  </a:ext>
                </a:extLst>
              </a:tr>
              <a:tr h="254446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/>
                        <a:t>time</a:t>
                      </a:r>
                      <a:r>
                        <a:rPr lang="en-US" sz="1800" baseline="0" dirty="0"/>
                        <a:t> </a:t>
                      </a:r>
                      <a:r>
                        <a:rPr lang="en-US" sz="1800" dirty="0"/>
                        <a:t>/ h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381221273"/>
                  </a:ext>
                </a:extLst>
              </a:tr>
              <a:tr h="222573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/>
                        <a:t>F:Si</a:t>
                      </a:r>
                    </a:p>
                    <a:p>
                      <a:pPr algn="ctr"/>
                      <a:endParaRPr lang="en-US" sz="18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1.5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3.6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3.9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0.8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1.3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989713079"/>
                  </a:ext>
                </a:extLst>
              </a:tr>
            </a:tbl>
          </a:graphicData>
        </a:graphic>
      </p:graphicFrame>
      <p:sp>
        <p:nvSpPr>
          <p:cNvPr id="42" name="Rechteck 41">
            <a:extLst>
              <a:ext uri="{FF2B5EF4-FFF2-40B4-BE49-F238E27FC236}">
                <a16:creationId xmlns:a16="http://schemas.microsoft.com/office/drawing/2014/main" id="{F2202EB8-7E52-42C8-9EA6-683FA516D23C}"/>
              </a:ext>
            </a:extLst>
          </p:cNvPr>
          <p:cNvSpPr/>
          <p:nvPr/>
        </p:nvSpPr>
        <p:spPr>
          <a:xfrm>
            <a:off x="1803919" y="8267087"/>
            <a:ext cx="4154591" cy="35009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Textfeld 42"/>
          <p:cNvSpPr txBox="1"/>
          <p:nvPr/>
        </p:nvSpPr>
        <p:spPr>
          <a:xfrm>
            <a:off x="7790688" y="276999"/>
            <a:ext cx="30303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Scroll down for the full picture</a:t>
            </a:r>
          </a:p>
        </p:txBody>
      </p:sp>
      <p:graphicFrame>
        <p:nvGraphicFramePr>
          <p:cNvPr id="44" name="Objekt 4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55944835"/>
              </p:ext>
            </p:extLst>
          </p:nvPr>
        </p:nvGraphicFramePr>
        <p:xfrm>
          <a:off x="3257550" y="1463675"/>
          <a:ext cx="4117975" cy="2860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0" name="Graph" r:id="rId13" imgW="4175640" imgH="2900160" progId="Origin50.Graph">
                  <p:embed/>
                </p:oleObj>
              </mc:Choice>
              <mc:Fallback>
                <p:oleObj name="Graph" r:id="rId13" imgW="4175640" imgH="290016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3257550" y="1463675"/>
                        <a:ext cx="4117975" cy="28606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5" name="Objekt 4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29347131"/>
              </p:ext>
            </p:extLst>
          </p:nvPr>
        </p:nvGraphicFramePr>
        <p:xfrm>
          <a:off x="17463" y="1455738"/>
          <a:ext cx="4119562" cy="28622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1" name="Graph" r:id="rId15" imgW="4175640" imgH="2900160" progId="Origin50.Graph">
                  <p:embed/>
                </p:oleObj>
              </mc:Choice>
              <mc:Fallback>
                <p:oleObj name="Graph" r:id="rId15" imgW="4175640" imgH="290016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6"/>
                      <a:stretch>
                        <a:fillRect/>
                      </a:stretch>
                    </p:blipFill>
                    <p:spPr>
                      <a:xfrm>
                        <a:off x="17463" y="1455738"/>
                        <a:ext cx="4119562" cy="28622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6" name="Textfeld 45">
            <a:extLst>
              <a:ext uri="{FF2B5EF4-FFF2-40B4-BE49-F238E27FC236}">
                <a16:creationId xmlns:a16="http://schemas.microsoft.com/office/drawing/2014/main" id="{7B2A560C-3EC8-4B30-AFA0-DC624CA99B3B}"/>
              </a:ext>
            </a:extLst>
          </p:cNvPr>
          <p:cNvSpPr txBox="1"/>
          <p:nvPr/>
        </p:nvSpPr>
        <p:spPr>
          <a:xfrm>
            <a:off x="96579" y="276999"/>
            <a:ext cx="9366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Figure 2</a:t>
            </a:r>
          </a:p>
        </p:txBody>
      </p:sp>
    </p:spTree>
    <p:extLst>
      <p:ext uri="{BB962C8B-B14F-4D97-AF65-F5344CB8AC3E}">
        <p14:creationId xmlns:p14="http://schemas.microsoft.com/office/powerpoint/2010/main" val="14534491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>
            <a:extLst>
              <a:ext uri="{FF2B5EF4-FFF2-40B4-BE49-F238E27FC236}">
                <a16:creationId xmlns:a16="http://schemas.microsoft.com/office/drawing/2014/main" id="{0C155C63-6129-425A-A6D0-8E12D1E890DF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79" t="9144" r="12668" b="3967"/>
          <a:stretch/>
        </p:blipFill>
        <p:spPr>
          <a:xfrm>
            <a:off x="6226198" y="1996413"/>
            <a:ext cx="3238150" cy="2484000"/>
          </a:xfrm>
          <a:prstGeom prst="rect">
            <a:avLst/>
          </a:prstGeom>
        </p:spPr>
      </p:pic>
      <p:pic>
        <p:nvPicPr>
          <p:cNvPr id="3" name="Grafik 2">
            <a:extLst>
              <a:ext uri="{FF2B5EF4-FFF2-40B4-BE49-F238E27FC236}">
                <a16:creationId xmlns:a16="http://schemas.microsoft.com/office/drawing/2014/main" id="{D7F86016-C8FD-43E9-9427-94A49F568155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454"/>
          <a:stretch/>
        </p:blipFill>
        <p:spPr>
          <a:xfrm>
            <a:off x="315048" y="4483517"/>
            <a:ext cx="3236273" cy="2256556"/>
          </a:xfrm>
          <a:prstGeom prst="rect">
            <a:avLst/>
          </a:prstGeom>
        </p:spPr>
      </p:pic>
      <p:pic>
        <p:nvPicPr>
          <p:cNvPr id="4" name="Grafik 3">
            <a:extLst>
              <a:ext uri="{FF2B5EF4-FFF2-40B4-BE49-F238E27FC236}">
                <a16:creationId xmlns:a16="http://schemas.microsoft.com/office/drawing/2014/main" id="{F1C092A8-133D-4ADD-BB68-15D21C63158C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1231"/>
          <a:stretch/>
        </p:blipFill>
        <p:spPr>
          <a:xfrm>
            <a:off x="2876481" y="2964894"/>
            <a:ext cx="2523850" cy="395633"/>
          </a:xfrm>
          <a:prstGeom prst="rect">
            <a:avLst/>
          </a:prstGeom>
        </p:spPr>
      </p:pic>
      <p:cxnSp>
        <p:nvCxnSpPr>
          <p:cNvPr id="5" name="Gerader Verbinder 4">
            <a:extLst>
              <a:ext uri="{FF2B5EF4-FFF2-40B4-BE49-F238E27FC236}">
                <a16:creationId xmlns:a16="http://schemas.microsoft.com/office/drawing/2014/main" id="{F9CAA7E6-5C58-426C-8CFC-EF6E6B2D7B95}"/>
              </a:ext>
            </a:extLst>
          </p:cNvPr>
          <p:cNvCxnSpPr/>
          <p:nvPr/>
        </p:nvCxnSpPr>
        <p:spPr>
          <a:xfrm>
            <a:off x="2843401" y="3229040"/>
            <a:ext cx="399829" cy="0"/>
          </a:xfrm>
          <a:prstGeom prst="line">
            <a:avLst/>
          </a:prstGeom>
          <a:ln w="76200" cap="rnd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feld 5">
            <a:extLst>
              <a:ext uri="{FF2B5EF4-FFF2-40B4-BE49-F238E27FC236}">
                <a16:creationId xmlns:a16="http://schemas.microsoft.com/office/drawing/2014/main" id="{48481B3E-3068-4AEC-BA5A-0F1A49A109E0}"/>
              </a:ext>
            </a:extLst>
          </p:cNvPr>
          <p:cNvSpPr txBox="1"/>
          <p:nvPr/>
        </p:nvSpPr>
        <p:spPr>
          <a:xfrm>
            <a:off x="280197" y="1904461"/>
            <a:ext cx="3658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a)</a:t>
            </a: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7E485990-EEAF-4EA6-9376-F12E93538B9B}"/>
              </a:ext>
            </a:extLst>
          </p:cNvPr>
          <p:cNvSpPr txBox="1"/>
          <p:nvPr/>
        </p:nvSpPr>
        <p:spPr>
          <a:xfrm>
            <a:off x="6056204" y="1936701"/>
            <a:ext cx="3770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b)</a:t>
            </a: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7454561E-0CAD-4936-B0B2-6BC15152ED91}"/>
              </a:ext>
            </a:extLst>
          </p:cNvPr>
          <p:cNvSpPr txBox="1"/>
          <p:nvPr/>
        </p:nvSpPr>
        <p:spPr>
          <a:xfrm>
            <a:off x="3287290" y="3044374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70AD47"/>
                </a:solidFill>
              </a:rPr>
              <a:t>=</a:t>
            </a: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B3CA96D0-8CDE-4CB3-B422-AAA9CB5754A0}"/>
              </a:ext>
            </a:extLst>
          </p:cNvPr>
          <p:cNvSpPr txBox="1"/>
          <p:nvPr/>
        </p:nvSpPr>
        <p:spPr>
          <a:xfrm>
            <a:off x="2204856" y="5182631"/>
            <a:ext cx="7312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Au 4d</a:t>
            </a: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1B3D2A8D-8D28-4B59-875F-F83DA51A64A9}"/>
              </a:ext>
            </a:extLst>
          </p:cNvPr>
          <p:cNvSpPr txBox="1"/>
          <p:nvPr/>
        </p:nvSpPr>
        <p:spPr>
          <a:xfrm>
            <a:off x="2560463" y="4673794"/>
            <a:ext cx="6799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Au 4f</a:t>
            </a:r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2CC5D4B6-F5DB-48E3-A8B8-1215B4FE88E9}"/>
              </a:ext>
            </a:extLst>
          </p:cNvPr>
          <p:cNvSpPr txBox="1"/>
          <p:nvPr/>
        </p:nvSpPr>
        <p:spPr>
          <a:xfrm>
            <a:off x="1761805" y="5426887"/>
            <a:ext cx="7312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Au 4p</a:t>
            </a:r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F928B73F-A49A-4E74-B47D-F120F4B5D7E9}"/>
              </a:ext>
            </a:extLst>
          </p:cNvPr>
          <p:cNvSpPr txBox="1"/>
          <p:nvPr/>
        </p:nvSpPr>
        <p:spPr>
          <a:xfrm>
            <a:off x="272637" y="4436615"/>
            <a:ext cx="3529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c)</a:t>
            </a:r>
          </a:p>
        </p:txBody>
      </p:sp>
      <p:sp>
        <p:nvSpPr>
          <p:cNvPr id="13" name="Rechteck 12">
            <a:extLst>
              <a:ext uri="{FF2B5EF4-FFF2-40B4-BE49-F238E27FC236}">
                <a16:creationId xmlns:a16="http://schemas.microsoft.com/office/drawing/2014/main" id="{7D6B4C81-38A1-4B62-A773-6699467EC743}"/>
              </a:ext>
            </a:extLst>
          </p:cNvPr>
          <p:cNvSpPr/>
          <p:nvPr/>
        </p:nvSpPr>
        <p:spPr>
          <a:xfrm flipH="1">
            <a:off x="2903115" y="5551963"/>
            <a:ext cx="134472" cy="36933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69EB233D-8922-4BD9-AB1A-BA425430C003}"/>
              </a:ext>
            </a:extLst>
          </p:cNvPr>
          <p:cNvSpPr txBox="1"/>
          <p:nvPr/>
        </p:nvSpPr>
        <p:spPr>
          <a:xfrm>
            <a:off x="2520531" y="5640568"/>
            <a:ext cx="5677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 1s</a:t>
            </a:r>
          </a:p>
        </p:txBody>
      </p:sp>
      <p:sp>
        <p:nvSpPr>
          <p:cNvPr id="15" name="Rechteck 14">
            <a:extLst>
              <a:ext uri="{FF2B5EF4-FFF2-40B4-BE49-F238E27FC236}">
                <a16:creationId xmlns:a16="http://schemas.microsoft.com/office/drawing/2014/main" id="{51E58DDA-F7D7-4DAD-B7DC-3BBB4500CBB0}"/>
              </a:ext>
            </a:extLst>
          </p:cNvPr>
          <p:cNvSpPr/>
          <p:nvPr/>
        </p:nvSpPr>
        <p:spPr>
          <a:xfrm>
            <a:off x="9927354" y="4708774"/>
            <a:ext cx="166521" cy="1238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B1430213-5C92-463B-B9E0-590176286FF9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454"/>
          <a:stretch/>
        </p:blipFill>
        <p:spPr>
          <a:xfrm>
            <a:off x="3346166" y="4483518"/>
            <a:ext cx="3236273" cy="2256555"/>
          </a:xfrm>
          <a:prstGeom prst="rect">
            <a:avLst/>
          </a:prstGeom>
        </p:spPr>
      </p:pic>
      <p:sp>
        <p:nvSpPr>
          <p:cNvPr id="17" name="Textfeld 16">
            <a:extLst>
              <a:ext uri="{FF2B5EF4-FFF2-40B4-BE49-F238E27FC236}">
                <a16:creationId xmlns:a16="http://schemas.microsoft.com/office/drawing/2014/main" id="{561A9CD3-D532-4EC8-9FFE-FF7D3A99C3EB}"/>
              </a:ext>
            </a:extLst>
          </p:cNvPr>
          <p:cNvSpPr txBox="1"/>
          <p:nvPr/>
        </p:nvSpPr>
        <p:spPr>
          <a:xfrm>
            <a:off x="3892724" y="4621281"/>
            <a:ext cx="5822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 2p</a:t>
            </a:r>
          </a:p>
        </p:txBody>
      </p:sp>
      <p:pic>
        <p:nvPicPr>
          <p:cNvPr id="18" name="Grafik 17">
            <a:extLst>
              <a:ext uri="{FF2B5EF4-FFF2-40B4-BE49-F238E27FC236}">
                <a16:creationId xmlns:a16="http://schemas.microsoft.com/office/drawing/2014/main" id="{AEE2F50A-7723-4805-8B96-E0AF635AD444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454"/>
          <a:stretch/>
        </p:blipFill>
        <p:spPr>
          <a:xfrm>
            <a:off x="6433230" y="4486623"/>
            <a:ext cx="3236273" cy="2256555"/>
          </a:xfrm>
          <a:prstGeom prst="rect">
            <a:avLst/>
          </a:prstGeom>
        </p:spPr>
      </p:pic>
      <p:sp>
        <p:nvSpPr>
          <p:cNvPr id="19" name="Textfeld 18">
            <a:extLst>
              <a:ext uri="{FF2B5EF4-FFF2-40B4-BE49-F238E27FC236}">
                <a16:creationId xmlns:a16="http://schemas.microsoft.com/office/drawing/2014/main" id="{144B208D-AAB1-413A-8F19-AB880252612C}"/>
              </a:ext>
            </a:extLst>
          </p:cNvPr>
          <p:cNvSpPr txBox="1"/>
          <p:nvPr/>
        </p:nvSpPr>
        <p:spPr>
          <a:xfrm>
            <a:off x="6968154" y="4642785"/>
            <a:ext cx="5934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 1s</a:t>
            </a:r>
          </a:p>
        </p:txBody>
      </p:sp>
      <p:sp>
        <p:nvSpPr>
          <p:cNvPr id="20" name="Rechteck 19">
            <a:extLst>
              <a:ext uri="{FF2B5EF4-FFF2-40B4-BE49-F238E27FC236}">
                <a16:creationId xmlns:a16="http://schemas.microsoft.com/office/drawing/2014/main" id="{D951F40E-3A42-4104-8E97-A785D55C3FE4}"/>
              </a:ext>
            </a:extLst>
          </p:cNvPr>
          <p:cNvSpPr/>
          <p:nvPr/>
        </p:nvSpPr>
        <p:spPr>
          <a:xfrm>
            <a:off x="4669971" y="4990613"/>
            <a:ext cx="214984" cy="36933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hteck 20">
            <a:extLst>
              <a:ext uri="{FF2B5EF4-FFF2-40B4-BE49-F238E27FC236}">
                <a16:creationId xmlns:a16="http://schemas.microsoft.com/office/drawing/2014/main" id="{904782F9-CED8-414F-BE54-85B5828E4D02}"/>
              </a:ext>
            </a:extLst>
          </p:cNvPr>
          <p:cNvSpPr/>
          <p:nvPr/>
        </p:nvSpPr>
        <p:spPr>
          <a:xfrm>
            <a:off x="8414657" y="4708774"/>
            <a:ext cx="217714" cy="12382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2" name="Grafik 21">
            <a:extLst>
              <a:ext uri="{FF2B5EF4-FFF2-40B4-BE49-F238E27FC236}">
                <a16:creationId xmlns:a16="http://schemas.microsoft.com/office/drawing/2014/main" id="{D1DCF14C-C0C6-4340-B34C-E5F7B2E7E465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072" y="2067421"/>
            <a:ext cx="2406521" cy="2214000"/>
          </a:xfrm>
          <a:prstGeom prst="rect">
            <a:avLst/>
          </a:prstGeom>
        </p:spPr>
      </p:pic>
      <p:cxnSp>
        <p:nvCxnSpPr>
          <p:cNvPr id="23" name="Gerader Verbinder 22">
            <a:extLst>
              <a:ext uri="{FF2B5EF4-FFF2-40B4-BE49-F238E27FC236}">
                <a16:creationId xmlns:a16="http://schemas.microsoft.com/office/drawing/2014/main" id="{1BFCDD48-CE27-4849-A11B-33D655362EC5}"/>
              </a:ext>
            </a:extLst>
          </p:cNvPr>
          <p:cNvCxnSpPr/>
          <p:nvPr/>
        </p:nvCxnSpPr>
        <p:spPr>
          <a:xfrm>
            <a:off x="2851562" y="3637415"/>
            <a:ext cx="399829" cy="0"/>
          </a:xfrm>
          <a:prstGeom prst="line">
            <a:avLst/>
          </a:prstGeom>
          <a:ln w="76200" cap="rnd">
            <a:solidFill>
              <a:srgbClr val="008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4" name="Grafik 23">
            <a:extLst>
              <a:ext uri="{FF2B5EF4-FFF2-40B4-BE49-F238E27FC236}">
                <a16:creationId xmlns:a16="http://schemas.microsoft.com/office/drawing/2014/main" id="{064DF769-75D4-4A8B-88E7-DB16432DC126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0788"/>
          <a:stretch/>
        </p:blipFill>
        <p:spPr>
          <a:xfrm>
            <a:off x="3550453" y="3473767"/>
            <a:ext cx="2523850" cy="263976"/>
          </a:xfrm>
          <a:prstGeom prst="rect">
            <a:avLst/>
          </a:prstGeom>
        </p:spPr>
      </p:pic>
      <p:sp>
        <p:nvSpPr>
          <p:cNvPr id="25" name="Textfeld 24">
            <a:extLst>
              <a:ext uri="{FF2B5EF4-FFF2-40B4-BE49-F238E27FC236}">
                <a16:creationId xmlns:a16="http://schemas.microsoft.com/office/drawing/2014/main" id="{3DA12227-5FD0-446E-B420-E58F17BD28C9}"/>
              </a:ext>
            </a:extLst>
          </p:cNvPr>
          <p:cNvSpPr txBox="1"/>
          <p:nvPr/>
        </p:nvSpPr>
        <p:spPr>
          <a:xfrm>
            <a:off x="3287290" y="3447131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70AD47"/>
                </a:solidFill>
              </a:rPr>
              <a:t>=</a:t>
            </a:r>
          </a:p>
        </p:txBody>
      </p:sp>
      <p:sp>
        <p:nvSpPr>
          <p:cNvPr id="26" name="Textfeld 25">
            <a:extLst>
              <a:ext uri="{FF2B5EF4-FFF2-40B4-BE49-F238E27FC236}">
                <a16:creationId xmlns:a16="http://schemas.microsoft.com/office/drawing/2014/main" id="{C27A2645-62B9-40FC-BD68-90BA8DA0F106}"/>
              </a:ext>
            </a:extLst>
          </p:cNvPr>
          <p:cNvSpPr txBox="1"/>
          <p:nvPr/>
        </p:nvSpPr>
        <p:spPr>
          <a:xfrm>
            <a:off x="254643" y="219919"/>
            <a:ext cx="9366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Figure 3</a:t>
            </a:r>
          </a:p>
        </p:txBody>
      </p:sp>
    </p:spTree>
    <p:extLst>
      <p:ext uri="{BB962C8B-B14F-4D97-AF65-F5344CB8AC3E}">
        <p14:creationId xmlns:p14="http://schemas.microsoft.com/office/powerpoint/2010/main" val="3255150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/>
          <p:cNvPicPr>
            <a:picLocks noChangeAspect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11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7626" r="17626" b="13668"/>
          <a:stretch/>
        </p:blipFill>
        <p:spPr>
          <a:xfrm>
            <a:off x="1263744" y="3818999"/>
            <a:ext cx="1606456" cy="1606456"/>
          </a:xfrm>
          <a:prstGeom prst="rect">
            <a:avLst/>
          </a:prstGeom>
        </p:spPr>
      </p:pic>
      <p:pic>
        <p:nvPicPr>
          <p:cNvPr id="4" name="Inhaltsplatzhalter 5"/>
          <p:cNvPicPr>
            <a:picLocks noChangeAspect="1"/>
          </p:cNvPicPr>
          <p:nvPr/>
        </p:nvPicPr>
        <p:blipFill rotWithShape="1"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-14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7720" r="17720" b="13920"/>
          <a:stretch/>
        </p:blipFill>
        <p:spPr>
          <a:xfrm>
            <a:off x="2921706" y="3801648"/>
            <a:ext cx="1606456" cy="1606456"/>
          </a:xfrm>
          <a:prstGeom prst="rect">
            <a:avLst/>
          </a:prstGeom>
        </p:spPr>
      </p:pic>
      <p:sp>
        <p:nvSpPr>
          <p:cNvPr id="5" name="Textfeld 4"/>
          <p:cNvSpPr txBox="1"/>
          <p:nvPr/>
        </p:nvSpPr>
        <p:spPr>
          <a:xfrm>
            <a:off x="2225904" y="5066441"/>
            <a:ext cx="853452" cy="3731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1 µm</a:t>
            </a:r>
          </a:p>
        </p:txBody>
      </p:sp>
      <p:cxnSp>
        <p:nvCxnSpPr>
          <p:cNvPr id="6" name="Gerader Verbinder 5"/>
          <p:cNvCxnSpPr>
            <a:cxnSpLocks/>
          </p:cNvCxnSpPr>
          <p:nvPr/>
        </p:nvCxnSpPr>
        <p:spPr>
          <a:xfrm>
            <a:off x="2202970" y="5066441"/>
            <a:ext cx="641462" cy="942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feld 6"/>
          <p:cNvSpPr txBox="1"/>
          <p:nvPr/>
        </p:nvSpPr>
        <p:spPr>
          <a:xfrm>
            <a:off x="3932835" y="5043956"/>
            <a:ext cx="8189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2 µm</a:t>
            </a:r>
          </a:p>
        </p:txBody>
      </p:sp>
      <p:cxnSp>
        <p:nvCxnSpPr>
          <p:cNvPr id="8" name="Gerader Verbinder 7"/>
          <p:cNvCxnSpPr>
            <a:cxnSpLocks/>
          </p:cNvCxnSpPr>
          <p:nvPr/>
        </p:nvCxnSpPr>
        <p:spPr>
          <a:xfrm>
            <a:off x="3998290" y="5049091"/>
            <a:ext cx="492573" cy="254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feld 8"/>
          <p:cNvSpPr txBox="1"/>
          <p:nvPr/>
        </p:nvSpPr>
        <p:spPr>
          <a:xfrm>
            <a:off x="1211857" y="1502966"/>
            <a:ext cx="3658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a)</a:t>
            </a:r>
          </a:p>
        </p:txBody>
      </p:sp>
      <p:sp>
        <p:nvSpPr>
          <p:cNvPr id="10" name="Textfeld 9"/>
          <p:cNvSpPr txBox="1"/>
          <p:nvPr/>
        </p:nvSpPr>
        <p:spPr>
          <a:xfrm>
            <a:off x="4374730" y="3182740"/>
            <a:ext cx="3770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d)</a:t>
            </a:r>
          </a:p>
        </p:txBody>
      </p:sp>
      <p:sp>
        <p:nvSpPr>
          <p:cNvPr id="11" name="Textfeld 10"/>
          <p:cNvSpPr txBox="1"/>
          <p:nvPr/>
        </p:nvSpPr>
        <p:spPr>
          <a:xfrm>
            <a:off x="1171771" y="3431421"/>
            <a:ext cx="3770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b)</a:t>
            </a:r>
          </a:p>
        </p:txBody>
      </p:sp>
      <p:sp>
        <p:nvSpPr>
          <p:cNvPr id="12" name="Rechteck 11">
            <a:extLst>
              <a:ext uri="{FF2B5EF4-FFF2-40B4-BE49-F238E27FC236}">
                <a16:creationId xmlns:a16="http://schemas.microsoft.com/office/drawing/2014/main" id="{D5B1FCD8-F1CC-4977-B6C7-9BD80E0E9132}"/>
              </a:ext>
            </a:extLst>
          </p:cNvPr>
          <p:cNvSpPr/>
          <p:nvPr/>
        </p:nvSpPr>
        <p:spPr>
          <a:xfrm>
            <a:off x="5566913" y="4901303"/>
            <a:ext cx="335280" cy="223385"/>
          </a:xfrm>
          <a:prstGeom prst="rect">
            <a:avLst/>
          </a:prstGeom>
          <a:solidFill>
            <a:srgbClr val="000099">
              <a:alpha val="2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972377FF-A384-41D0-8012-3B8866A6B7A8}"/>
              </a:ext>
            </a:extLst>
          </p:cNvPr>
          <p:cNvSpPr txBox="1"/>
          <p:nvPr/>
        </p:nvSpPr>
        <p:spPr>
          <a:xfrm>
            <a:off x="5325289" y="4036456"/>
            <a:ext cx="142712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solidFill>
                  <a:srgbClr val="000099"/>
                </a:solidFill>
              </a:rPr>
              <a:t>C=O</a:t>
            </a:r>
          </a:p>
          <a:p>
            <a:pPr algn="ctr"/>
            <a:r>
              <a:rPr lang="en-US" dirty="0">
                <a:solidFill>
                  <a:srgbClr val="000099"/>
                </a:solidFill>
              </a:rPr>
              <a:t>methacrylate</a:t>
            </a:r>
          </a:p>
        </p:txBody>
      </p:sp>
      <p:sp>
        <p:nvSpPr>
          <p:cNvPr id="14" name="Rechteck 13">
            <a:extLst>
              <a:ext uri="{FF2B5EF4-FFF2-40B4-BE49-F238E27FC236}">
                <a16:creationId xmlns:a16="http://schemas.microsoft.com/office/drawing/2014/main" id="{ED3DE204-F8EF-4656-A034-CA241D0D59F5}"/>
              </a:ext>
            </a:extLst>
          </p:cNvPr>
          <p:cNvSpPr/>
          <p:nvPr/>
        </p:nvSpPr>
        <p:spPr>
          <a:xfrm>
            <a:off x="2202970" y="4563317"/>
            <a:ext cx="260871" cy="302382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hteck 14">
            <a:extLst>
              <a:ext uri="{FF2B5EF4-FFF2-40B4-BE49-F238E27FC236}">
                <a16:creationId xmlns:a16="http://schemas.microsoft.com/office/drawing/2014/main" id="{BED4282F-A892-497A-BA82-15DDC4CF6582}"/>
              </a:ext>
            </a:extLst>
          </p:cNvPr>
          <p:cNvSpPr/>
          <p:nvPr/>
        </p:nvSpPr>
        <p:spPr>
          <a:xfrm>
            <a:off x="2072534" y="4191629"/>
            <a:ext cx="260871" cy="302382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hteck 15">
            <a:extLst>
              <a:ext uri="{FF2B5EF4-FFF2-40B4-BE49-F238E27FC236}">
                <a16:creationId xmlns:a16="http://schemas.microsoft.com/office/drawing/2014/main" id="{C76DD286-8597-404E-A023-F0DD17159E8E}"/>
              </a:ext>
            </a:extLst>
          </p:cNvPr>
          <p:cNvSpPr/>
          <p:nvPr/>
        </p:nvSpPr>
        <p:spPr>
          <a:xfrm>
            <a:off x="1358221" y="4425575"/>
            <a:ext cx="260871" cy="302382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hteck 16">
            <a:extLst>
              <a:ext uri="{FF2B5EF4-FFF2-40B4-BE49-F238E27FC236}">
                <a16:creationId xmlns:a16="http://schemas.microsoft.com/office/drawing/2014/main" id="{588B8E04-F0A8-4C53-9E6F-A5ECAD545A9B}"/>
              </a:ext>
            </a:extLst>
          </p:cNvPr>
          <p:cNvSpPr/>
          <p:nvPr/>
        </p:nvSpPr>
        <p:spPr>
          <a:xfrm>
            <a:off x="1917536" y="4901292"/>
            <a:ext cx="260871" cy="302382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hteck 17">
            <a:extLst>
              <a:ext uri="{FF2B5EF4-FFF2-40B4-BE49-F238E27FC236}">
                <a16:creationId xmlns:a16="http://schemas.microsoft.com/office/drawing/2014/main" id="{D2D5AB15-590D-4F40-8D28-56DC4E3D08C0}"/>
              </a:ext>
            </a:extLst>
          </p:cNvPr>
          <p:cNvSpPr/>
          <p:nvPr/>
        </p:nvSpPr>
        <p:spPr>
          <a:xfrm>
            <a:off x="3588911" y="3897350"/>
            <a:ext cx="197225" cy="154979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hteck 18">
            <a:extLst>
              <a:ext uri="{FF2B5EF4-FFF2-40B4-BE49-F238E27FC236}">
                <a16:creationId xmlns:a16="http://schemas.microsoft.com/office/drawing/2014/main" id="{C725021D-AFBE-44D3-A068-E9DBEDFD3E0B}"/>
              </a:ext>
            </a:extLst>
          </p:cNvPr>
          <p:cNvSpPr/>
          <p:nvPr/>
        </p:nvSpPr>
        <p:spPr>
          <a:xfrm>
            <a:off x="3588911" y="4304032"/>
            <a:ext cx="197225" cy="154979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hteck 19">
            <a:extLst>
              <a:ext uri="{FF2B5EF4-FFF2-40B4-BE49-F238E27FC236}">
                <a16:creationId xmlns:a16="http://schemas.microsoft.com/office/drawing/2014/main" id="{4F194EAE-70EB-4DC4-BA61-B222A0891070}"/>
              </a:ext>
            </a:extLst>
          </p:cNvPr>
          <p:cNvSpPr/>
          <p:nvPr/>
        </p:nvSpPr>
        <p:spPr>
          <a:xfrm>
            <a:off x="3632608" y="5124444"/>
            <a:ext cx="197225" cy="154979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hteck 20">
            <a:extLst>
              <a:ext uri="{FF2B5EF4-FFF2-40B4-BE49-F238E27FC236}">
                <a16:creationId xmlns:a16="http://schemas.microsoft.com/office/drawing/2014/main" id="{93372F50-C1BE-4B68-B3E0-4D0647EBDDFF}"/>
              </a:ext>
            </a:extLst>
          </p:cNvPr>
          <p:cNvSpPr/>
          <p:nvPr/>
        </p:nvSpPr>
        <p:spPr>
          <a:xfrm>
            <a:off x="4095777" y="4461888"/>
            <a:ext cx="197225" cy="154979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hteck 21">
            <a:extLst>
              <a:ext uri="{FF2B5EF4-FFF2-40B4-BE49-F238E27FC236}">
                <a16:creationId xmlns:a16="http://schemas.microsoft.com/office/drawing/2014/main" id="{DFCE0E2F-A121-404F-B279-735497B6DF01}"/>
              </a:ext>
            </a:extLst>
          </p:cNvPr>
          <p:cNvSpPr/>
          <p:nvPr/>
        </p:nvSpPr>
        <p:spPr>
          <a:xfrm>
            <a:off x="4145963" y="4721826"/>
            <a:ext cx="197225" cy="154979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3" name="Gerade Verbindung mit Pfeil 22">
            <a:extLst>
              <a:ext uri="{FF2B5EF4-FFF2-40B4-BE49-F238E27FC236}">
                <a16:creationId xmlns:a16="http://schemas.microsoft.com/office/drawing/2014/main" id="{9002F744-BF9A-40A1-83A7-2C4E9AADA8EC}"/>
              </a:ext>
            </a:extLst>
          </p:cNvPr>
          <p:cNvCxnSpPr>
            <a:cxnSpLocks/>
            <a:endCxn id="12" idx="0"/>
          </p:cNvCxnSpPr>
          <p:nvPr/>
        </p:nvCxnSpPr>
        <p:spPr>
          <a:xfrm>
            <a:off x="5734553" y="4600661"/>
            <a:ext cx="0" cy="300642"/>
          </a:xfrm>
          <a:prstGeom prst="straightConnector1">
            <a:avLst/>
          </a:prstGeom>
          <a:ln w="38100">
            <a:solidFill>
              <a:srgbClr val="00009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4" name="Grafik 23">
            <a:extLst>
              <a:ext uri="{FF2B5EF4-FFF2-40B4-BE49-F238E27FC236}">
                <a16:creationId xmlns:a16="http://schemas.microsoft.com/office/drawing/2014/main" id="{5B57B2C5-5E4A-455E-A74A-5B662F5BC65B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1577" y="1508761"/>
            <a:ext cx="4871126" cy="2030144"/>
          </a:xfrm>
          <a:prstGeom prst="rect">
            <a:avLst/>
          </a:prstGeom>
        </p:spPr>
      </p:pic>
      <p:sp>
        <p:nvSpPr>
          <p:cNvPr id="25" name="Textfeld 24">
            <a:extLst>
              <a:ext uri="{FF2B5EF4-FFF2-40B4-BE49-F238E27FC236}">
                <a16:creationId xmlns:a16="http://schemas.microsoft.com/office/drawing/2014/main" id="{516A7018-7116-44C7-9D60-27B5D621C802}"/>
              </a:ext>
            </a:extLst>
          </p:cNvPr>
          <p:cNvSpPr txBox="1"/>
          <p:nvPr/>
        </p:nvSpPr>
        <p:spPr>
          <a:xfrm>
            <a:off x="2834909" y="3460560"/>
            <a:ext cx="3529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c)</a:t>
            </a:r>
          </a:p>
        </p:txBody>
      </p:sp>
      <p:graphicFrame>
        <p:nvGraphicFramePr>
          <p:cNvPr id="26" name="Objekt 2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05205522"/>
              </p:ext>
            </p:extLst>
          </p:nvPr>
        </p:nvGraphicFramePr>
        <p:xfrm>
          <a:off x="4257900" y="3043406"/>
          <a:ext cx="3676200" cy="255377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1" name="Graph" r:id="rId8" imgW="4175640" imgH="2900160" progId="Origin50.Graph">
                  <p:embed/>
                </p:oleObj>
              </mc:Choice>
              <mc:Fallback>
                <p:oleObj name="Graph" r:id="rId8" imgW="4175640" imgH="290016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4257900" y="3043406"/>
                        <a:ext cx="3676200" cy="255377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7" name="Textfeld 26">
            <a:extLst>
              <a:ext uri="{FF2B5EF4-FFF2-40B4-BE49-F238E27FC236}">
                <a16:creationId xmlns:a16="http://schemas.microsoft.com/office/drawing/2014/main" id="{90D4FF8B-0251-4B0A-B015-11489220EC52}"/>
              </a:ext>
            </a:extLst>
          </p:cNvPr>
          <p:cNvSpPr txBox="1"/>
          <p:nvPr/>
        </p:nvSpPr>
        <p:spPr>
          <a:xfrm>
            <a:off x="254643" y="219919"/>
            <a:ext cx="9366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Figure 4</a:t>
            </a:r>
          </a:p>
        </p:txBody>
      </p:sp>
    </p:spTree>
    <p:extLst>
      <p:ext uri="{BB962C8B-B14F-4D97-AF65-F5344CB8AC3E}">
        <p14:creationId xmlns:p14="http://schemas.microsoft.com/office/powerpoint/2010/main" val="347791785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>
            <a:extLst>
              <a:ext uri="{FF2B5EF4-FFF2-40B4-BE49-F238E27FC236}">
                <a16:creationId xmlns:a16="http://schemas.microsoft.com/office/drawing/2014/main" id="{3234D1E4-B247-47B1-AA79-D1371A2EA0D7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015"/>
          <a:stretch/>
        </p:blipFill>
        <p:spPr>
          <a:xfrm>
            <a:off x="9145695" y="420563"/>
            <a:ext cx="2905454" cy="2267631"/>
          </a:xfrm>
          <a:prstGeom prst="rect">
            <a:avLst/>
          </a:prstGeom>
        </p:spPr>
      </p:pic>
      <p:pic>
        <p:nvPicPr>
          <p:cNvPr id="3" name="Grafik 2">
            <a:extLst>
              <a:ext uri="{FF2B5EF4-FFF2-40B4-BE49-F238E27FC236}">
                <a16:creationId xmlns:a16="http://schemas.microsoft.com/office/drawing/2014/main" id="{4B8EC1BF-AB66-422E-9003-A24733877B66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426"/>
          <a:stretch/>
        </p:blipFill>
        <p:spPr>
          <a:xfrm>
            <a:off x="9145695" y="2636400"/>
            <a:ext cx="2905454" cy="2257268"/>
          </a:xfrm>
          <a:prstGeom prst="rect">
            <a:avLst/>
          </a:prstGeom>
        </p:spPr>
      </p:pic>
      <p:pic>
        <p:nvPicPr>
          <p:cNvPr id="4" name="Grafik 3">
            <a:extLst>
              <a:ext uri="{FF2B5EF4-FFF2-40B4-BE49-F238E27FC236}">
                <a16:creationId xmlns:a16="http://schemas.microsoft.com/office/drawing/2014/main" id="{46F2BF02-ACEE-4601-875A-84131CFEAFE4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13" t="9744"/>
          <a:stretch/>
        </p:blipFill>
        <p:spPr>
          <a:xfrm>
            <a:off x="1021943" y="414457"/>
            <a:ext cx="5485077" cy="4517695"/>
          </a:xfrm>
          <a:prstGeom prst="rect">
            <a:avLst/>
          </a:prstGeom>
        </p:spPr>
      </p:pic>
      <p:pic>
        <p:nvPicPr>
          <p:cNvPr id="5" name="Grafik 4">
            <a:extLst>
              <a:ext uri="{FF2B5EF4-FFF2-40B4-BE49-F238E27FC236}">
                <a16:creationId xmlns:a16="http://schemas.microsoft.com/office/drawing/2014/main" id="{7775ADE3-AFDD-487C-B827-72E05411D91E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010"/>
          <a:stretch/>
        </p:blipFill>
        <p:spPr>
          <a:xfrm>
            <a:off x="6289980" y="390638"/>
            <a:ext cx="2905454" cy="2292934"/>
          </a:xfrm>
          <a:prstGeom prst="rect">
            <a:avLst/>
          </a:prstGeom>
        </p:spPr>
      </p:pic>
      <p:sp>
        <p:nvSpPr>
          <p:cNvPr id="6" name="Textfeld 5">
            <a:extLst>
              <a:ext uri="{FF2B5EF4-FFF2-40B4-BE49-F238E27FC236}">
                <a16:creationId xmlns:a16="http://schemas.microsoft.com/office/drawing/2014/main" id="{C9E43BD8-FE52-45B6-82D0-1BD81577035A}"/>
              </a:ext>
            </a:extLst>
          </p:cNvPr>
          <p:cNvSpPr txBox="1"/>
          <p:nvPr/>
        </p:nvSpPr>
        <p:spPr>
          <a:xfrm>
            <a:off x="3214330" y="959003"/>
            <a:ext cx="5501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 1s</a:t>
            </a: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3185FF58-B75B-4BE2-86E3-C0B00DD399D0}"/>
              </a:ext>
            </a:extLst>
          </p:cNvPr>
          <p:cNvSpPr txBox="1"/>
          <p:nvPr/>
        </p:nvSpPr>
        <p:spPr>
          <a:xfrm>
            <a:off x="3779768" y="2225456"/>
            <a:ext cx="5966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O 1s</a:t>
            </a: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C3A4DB18-06B9-4AF0-9B64-011B9BBE57BA}"/>
              </a:ext>
            </a:extLst>
          </p:cNvPr>
          <p:cNvSpPr txBox="1"/>
          <p:nvPr/>
        </p:nvSpPr>
        <p:spPr>
          <a:xfrm>
            <a:off x="4741183" y="2071620"/>
            <a:ext cx="5677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 1s</a:t>
            </a: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1338CE20-B215-4A37-B4FE-C45437D8CE39}"/>
              </a:ext>
            </a:extLst>
          </p:cNvPr>
          <p:cNvSpPr txBox="1"/>
          <p:nvPr/>
        </p:nvSpPr>
        <p:spPr>
          <a:xfrm>
            <a:off x="4319084" y="2887221"/>
            <a:ext cx="7312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Au 4d</a:t>
            </a: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B493947B-2E25-46D3-946B-8C8D3A5632E1}"/>
              </a:ext>
            </a:extLst>
          </p:cNvPr>
          <p:cNvSpPr txBox="1"/>
          <p:nvPr/>
        </p:nvSpPr>
        <p:spPr>
          <a:xfrm>
            <a:off x="5446219" y="3071887"/>
            <a:ext cx="6799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Au 4f</a:t>
            </a:r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56B5FE17-B9FE-4C7E-B21A-58EC73730BB2}"/>
              </a:ext>
            </a:extLst>
          </p:cNvPr>
          <p:cNvSpPr txBox="1"/>
          <p:nvPr/>
        </p:nvSpPr>
        <p:spPr>
          <a:xfrm>
            <a:off x="2543192" y="2071620"/>
            <a:ext cx="6591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 KLL</a:t>
            </a:r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64BE179B-3D8B-40C3-966F-2D564C805346}"/>
              </a:ext>
            </a:extLst>
          </p:cNvPr>
          <p:cNvSpPr txBox="1"/>
          <p:nvPr/>
        </p:nvSpPr>
        <p:spPr>
          <a:xfrm>
            <a:off x="5240927" y="3429000"/>
            <a:ext cx="6030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Si 2s</a:t>
            </a:r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2FE0FE49-EBDC-43D8-AB40-BF4B76423F20}"/>
              </a:ext>
            </a:extLst>
          </p:cNvPr>
          <p:cNvSpPr txBox="1"/>
          <p:nvPr/>
        </p:nvSpPr>
        <p:spPr>
          <a:xfrm>
            <a:off x="1021943" y="512852"/>
            <a:ext cx="3658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a)</a:t>
            </a:r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8B47F625-E506-408B-A96F-D86B03435283}"/>
              </a:ext>
            </a:extLst>
          </p:cNvPr>
          <p:cNvSpPr txBox="1"/>
          <p:nvPr/>
        </p:nvSpPr>
        <p:spPr>
          <a:xfrm>
            <a:off x="6086042" y="513601"/>
            <a:ext cx="3770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b)</a:t>
            </a:r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C34B5352-526A-4925-AD64-E758228C8223}"/>
              </a:ext>
            </a:extLst>
          </p:cNvPr>
          <p:cNvSpPr txBox="1"/>
          <p:nvPr/>
        </p:nvSpPr>
        <p:spPr>
          <a:xfrm>
            <a:off x="9578935" y="2764490"/>
            <a:ext cx="6351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Si 2p</a:t>
            </a:r>
          </a:p>
        </p:txBody>
      </p:sp>
      <p:sp>
        <p:nvSpPr>
          <p:cNvPr id="16" name="Textfeld 15">
            <a:extLst>
              <a:ext uri="{FF2B5EF4-FFF2-40B4-BE49-F238E27FC236}">
                <a16:creationId xmlns:a16="http://schemas.microsoft.com/office/drawing/2014/main" id="{67EC6726-D1CD-433D-8144-58B0A0F4A8DE}"/>
              </a:ext>
            </a:extLst>
          </p:cNvPr>
          <p:cNvSpPr txBox="1"/>
          <p:nvPr/>
        </p:nvSpPr>
        <p:spPr>
          <a:xfrm>
            <a:off x="9578935" y="589671"/>
            <a:ext cx="5677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 1s</a:t>
            </a:r>
          </a:p>
        </p:txBody>
      </p:sp>
      <p:sp>
        <p:nvSpPr>
          <p:cNvPr id="17" name="Textfeld 16">
            <a:extLst>
              <a:ext uri="{FF2B5EF4-FFF2-40B4-BE49-F238E27FC236}">
                <a16:creationId xmlns:a16="http://schemas.microsoft.com/office/drawing/2014/main" id="{4F193FB3-7D68-4318-8D43-6A2745145E25}"/>
              </a:ext>
            </a:extLst>
          </p:cNvPr>
          <p:cNvSpPr txBox="1"/>
          <p:nvPr/>
        </p:nvSpPr>
        <p:spPr>
          <a:xfrm>
            <a:off x="6740853" y="589671"/>
            <a:ext cx="5501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 1s</a:t>
            </a:r>
          </a:p>
        </p:txBody>
      </p:sp>
      <p:pic>
        <p:nvPicPr>
          <p:cNvPr id="18" name="Grafik 17">
            <a:extLst>
              <a:ext uri="{FF2B5EF4-FFF2-40B4-BE49-F238E27FC236}">
                <a16:creationId xmlns:a16="http://schemas.microsoft.com/office/drawing/2014/main" id="{F215946E-48AB-4F27-8099-28A863E90D1A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425"/>
          <a:stretch/>
        </p:blipFill>
        <p:spPr>
          <a:xfrm>
            <a:off x="6259129" y="2624052"/>
            <a:ext cx="2905454" cy="2257269"/>
          </a:xfrm>
          <a:prstGeom prst="rect">
            <a:avLst/>
          </a:prstGeom>
        </p:spPr>
      </p:pic>
      <p:sp>
        <p:nvSpPr>
          <p:cNvPr id="19" name="Textfeld 18">
            <a:extLst>
              <a:ext uri="{FF2B5EF4-FFF2-40B4-BE49-F238E27FC236}">
                <a16:creationId xmlns:a16="http://schemas.microsoft.com/office/drawing/2014/main" id="{37E29F54-45C0-4367-90BB-2A09ABE73F5C}"/>
              </a:ext>
            </a:extLst>
          </p:cNvPr>
          <p:cNvSpPr txBox="1"/>
          <p:nvPr/>
        </p:nvSpPr>
        <p:spPr>
          <a:xfrm>
            <a:off x="6735356" y="2764490"/>
            <a:ext cx="6815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Br 3d</a:t>
            </a:r>
          </a:p>
        </p:txBody>
      </p:sp>
      <p:sp>
        <p:nvSpPr>
          <p:cNvPr id="20" name="Textfeld 19">
            <a:extLst>
              <a:ext uri="{FF2B5EF4-FFF2-40B4-BE49-F238E27FC236}">
                <a16:creationId xmlns:a16="http://schemas.microsoft.com/office/drawing/2014/main" id="{FB5F4B22-187B-4A67-B337-301094BD1DA9}"/>
              </a:ext>
            </a:extLst>
          </p:cNvPr>
          <p:cNvSpPr txBox="1"/>
          <p:nvPr/>
        </p:nvSpPr>
        <p:spPr>
          <a:xfrm>
            <a:off x="254643" y="219919"/>
            <a:ext cx="9366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Figure 5</a:t>
            </a:r>
          </a:p>
        </p:txBody>
      </p:sp>
    </p:spTree>
    <p:extLst>
      <p:ext uri="{BB962C8B-B14F-4D97-AF65-F5344CB8AC3E}">
        <p14:creationId xmlns:p14="http://schemas.microsoft.com/office/powerpoint/2010/main" val="218801334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197</Words>
  <Application>Microsoft Office PowerPoint</Application>
  <PresentationFormat>Breitbild</PresentationFormat>
  <Paragraphs>89</Paragraphs>
  <Slides>6</Slides>
  <Notes>0</Notes>
  <HiddenSlides>0</HiddenSlides>
  <MMClips>0</MMClips>
  <ScaleCrop>false</ScaleCrop>
  <HeadingPairs>
    <vt:vector size="8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Eingebettete OLE-Server</vt:lpstr>
      </vt:variant>
      <vt:variant>
        <vt:i4>1</vt:i4>
      </vt:variant>
      <vt:variant>
        <vt:lpstr>Folientitel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Office</vt:lpstr>
      <vt:lpstr>Graph</vt:lpstr>
      <vt:lpstr>Wetting-Controlled Localized Placement of Surface Functionalities within Nanopores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Maria Ochs</dc:creator>
  <cp:lastModifiedBy>Dieter Spiehl</cp:lastModifiedBy>
  <cp:revision>19</cp:revision>
  <dcterms:created xsi:type="dcterms:W3CDTF">2019-11-22T10:41:43Z</dcterms:created>
  <dcterms:modified xsi:type="dcterms:W3CDTF">2022-06-03T09:13:33Z</dcterms:modified>
</cp:coreProperties>
</file>