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4" r:id="rId4"/>
    <p:sldId id="260" r:id="rId5"/>
    <p:sldId id="266" r:id="rId6"/>
    <p:sldId id="267" r:id="rId7"/>
    <p:sldId id="268" r:id="rId8"/>
    <p:sldId id="271" r:id="rId9"/>
    <p:sldId id="270" r:id="rId10"/>
    <p:sldId id="258" r:id="rId11"/>
    <p:sldId id="273" r:id="rId12"/>
    <p:sldId id="274" r:id="rId13"/>
    <p:sldId id="275" r:id="rId14"/>
    <p:sldId id="276" r:id="rId15"/>
    <p:sldId id="285" r:id="rId16"/>
    <p:sldId id="277" r:id="rId17"/>
    <p:sldId id="281" r:id="rId18"/>
    <p:sldId id="283" r:id="rId19"/>
    <p:sldId id="284" r:id="rId20"/>
    <p:sldId id="261" r:id="rId21"/>
    <p:sldId id="279" r:id="rId22"/>
    <p:sldId id="278" r:id="rId23"/>
    <p:sldId id="272" r:id="rId24"/>
    <p:sldId id="282" r:id="rId2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Despot" initials="LD" lastIdx="7" clrIdx="0">
    <p:extLst>
      <p:ext uri="{19B8F6BF-5375-455C-9EA6-DF929625EA0E}">
        <p15:presenceInfo xmlns:p15="http://schemas.microsoft.com/office/powerpoint/2012/main" userId="Laura Desp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59" autoAdjust="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AEED7-7322-4EB8-8108-7781C34A6F30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46CA8-64A1-45D4-9466-7D5598CC7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392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71634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644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213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71391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3910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7072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2001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621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088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5738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906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524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112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6654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8715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46CA8-64A1-45D4-9466-7D5598CC7DA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010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B6F0C7-192D-4E23-B0A0-7365BBCDC4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9907850-09AD-4A08-A077-7DA6417E42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42CC82-DCF7-45FE-A481-E00B87048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AB4CFA-5E98-45EB-98B6-8511E97AF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507763-BDC4-4E93-B577-F6587BFA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384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A13162-FD88-4451-BC20-21CF9D2EB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32FD89-FA31-4A7F-9E31-558304461E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F64CB7-6BEC-4222-96CC-357E58AAB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4C85D0-DF33-4788-8C31-51EB449BC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DFCBEF-8948-488E-B635-17492394F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45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D1BCDD7-3226-42BB-AC01-554B8592B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B53AB65-AD7B-4325-A293-FEDEF3A68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03816D-1739-4F2D-BE29-06C825079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299821-3230-45A0-9BDF-2DE54646B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661209-BF44-4043-B051-25CFCA04D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10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AE759F-4491-478D-9F6F-9D95983D1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62AB6A-CBD6-4621-A4A9-743B9DCB1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F5515A-1D0A-4E96-A29A-65E54AF21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95976C-90F6-4952-A4C3-3759CFE8E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D3A042-26BB-4F0B-B187-ADFD17C46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62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CBDCDA-8CD1-4882-8C2A-1ABB19ED2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E82A98-6806-4340-9F66-7E998478C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DAABDF-E1CA-4A95-A12C-A7B099D15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2C0782-A48B-428B-BBBF-882E03C07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A8830B-2598-495F-9A78-4C1C5007C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121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9769E-3E28-4366-987F-BDB378772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D3E37A-D6BC-4B38-A3F9-27FAE253A0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BE3EA14-80EF-47DF-9D9A-996614F288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4355810-C4AA-43F6-9F9D-90BC2BA98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D588EF5-E50C-4799-9713-0B86EDE5E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87D8411-1157-4C4F-A192-60A0424C8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73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226BC9-7EE9-413F-9924-64F195185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962013F-36E3-4BE3-A3F0-F6AC3A6A2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BEA2C7E-DED0-4E04-89AE-018259052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B7538-914D-4CAB-B123-D315051226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2FBFEA2-52D0-4A18-BCE7-67F29F875F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13B8FEF-8D6C-4406-9CCD-2B6CFB86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1A8C385-E95E-4A9D-92C0-7853685FD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55DA66A-3D9F-41FF-97F1-A793BB941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940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8A46B-B72B-408E-BB39-EA99E5D6A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FC19C7C-15C9-4DDC-B4EB-2C6C8DFAD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86C75DB-FD79-4EB1-8720-A109C038F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734042-D92B-46BC-935E-32A159510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51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C5D47D-EE21-4B61-BFF7-A6898178A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A60BF7B-45DD-47DD-8A3A-C727E618F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EDFB16-F44B-48C7-BDDA-4FEF2BE3A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78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2C384-A66C-4B7C-B297-496790EA2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3FCB40-03FF-416B-B507-641D720B6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6D922D-D788-4A42-987B-B12530395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53FD28A-B5CC-45D9-9006-A74910A97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0EEB3F4-D831-47E4-9EA9-BCFC186BF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863C6B1-0BD5-413D-9350-1C8238BFD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363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5C832-3720-4871-8D30-07D1ABDAD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6F0E1D3-03B0-4435-AE0B-48C3A6D471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0FEBF91-3F38-41B8-8AC3-DE96415A42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0AE9B90-6D9F-4E7A-ADD3-E0BF2D6F8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4F33683-95C8-43E3-BAF4-CDEE7F018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341938-7AD2-4720-9C46-C6FE4C22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96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43093F6-5963-4DE2-AC5E-67AB4D5E1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CA3F1FA-3E39-447E-8B66-336A1FEA8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9EA01F-D556-407E-9F8B-6C848080C6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8C632-324B-441A-BB1F-382C04083348}" type="datetimeFigureOut">
              <a:rPr lang="de-DE" smtClean="0"/>
              <a:t>23.08.2023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1A8D5F4-7017-461C-B348-682FF67C0D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42D9F8-BFE7-4D67-8072-18636D9B3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876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2/admi.202202456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TIF"/><Relationship Id="rId4" Type="http://schemas.openxmlformats.org/officeDocument/2006/relationships/image" Target="../media/image18.T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24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5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6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3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2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2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36.wmf"/><Relationship Id="rId4" Type="http://schemas.openxmlformats.org/officeDocument/2006/relationships/oleObject" Target="../embeddings/oleObject2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106BF61-4123-420E-BF7D-0227105D0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the polymer amount and pH on proton transport in mesopores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BC6BEF8-72BC-495D-A256-4746520B0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Laura Despot, Annette Andrieu-Brunsen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hlinkClick r:id="rId2"/>
              </a:rPr>
              <a:t>https://doi.org/10.1002/admi.202202456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r>
              <a:rPr lang="en-US" dirty="0"/>
              <a:t>Public Data</a:t>
            </a:r>
          </a:p>
        </p:txBody>
      </p:sp>
    </p:spTree>
    <p:extLst>
      <p:ext uri="{BB962C8B-B14F-4D97-AF65-F5344CB8AC3E}">
        <p14:creationId xmlns:p14="http://schemas.microsoft.com/office/powerpoint/2010/main" val="3993209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30DB7B-B0D6-4349-AAE5-B499D7DDD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Information</a:t>
            </a:r>
          </a:p>
        </p:txBody>
      </p:sp>
    </p:spTree>
    <p:extLst>
      <p:ext uri="{BB962C8B-B14F-4D97-AF65-F5344CB8AC3E}">
        <p14:creationId xmlns:p14="http://schemas.microsoft.com/office/powerpoint/2010/main" val="1961451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1578E-80C0-496F-9C67-54C752FB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Table S1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49C855F-A963-4579-B3CE-3BC7ED258B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8587" y="1163637"/>
            <a:ext cx="3476625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585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1578E-80C0-496F-9C67-54C752FB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S1</a:t>
            </a:r>
          </a:p>
        </p:txBody>
      </p:sp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641FD325-3B61-4057-A43E-DF5D3B4C92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1701959"/>
              </p:ext>
            </p:extLst>
          </p:nvPr>
        </p:nvGraphicFramePr>
        <p:xfrm>
          <a:off x="3279069" y="1264295"/>
          <a:ext cx="4343479" cy="3324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" name="Graph" r:id="rId4" imgW="9802440" imgH="7502760" progId="Origin95.Graph">
                  <p:embed/>
                </p:oleObj>
              </mc:Choice>
              <mc:Fallback>
                <p:oleObj name="Graph" r:id="rId4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79069" y="1264295"/>
                        <a:ext cx="4343479" cy="3324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1296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1578E-80C0-496F-9C67-54C752FB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S2</a:t>
            </a: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D9815D86-FED7-401B-A498-05FBC1EA40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2148603"/>
              </p:ext>
            </p:extLst>
          </p:nvPr>
        </p:nvGraphicFramePr>
        <p:xfrm>
          <a:off x="3109913" y="1070014"/>
          <a:ext cx="5018087" cy="3877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5" name="Graph" r:id="rId4" imgW="10058040" imgH="7772400" progId="Origin50.Graph">
                  <p:embed/>
                </p:oleObj>
              </mc:Choice>
              <mc:Fallback>
                <p:oleObj name="Graph" r:id="rId4" imgW="10058040" imgH="77724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09913" y="1070014"/>
                        <a:ext cx="5018087" cy="38774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9524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1578E-80C0-496F-9C67-54C752FB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S3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F6FBE30-5B2C-4FBC-830D-DE53AFA4C8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731" r="42350" b="5387"/>
          <a:stretch/>
        </p:blipFill>
        <p:spPr bwMode="auto">
          <a:xfrm>
            <a:off x="396874" y="1614488"/>
            <a:ext cx="6025759" cy="30854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AB42C0C7-528A-4BC4-9FF0-5A85BE02A1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694181"/>
              </p:ext>
            </p:extLst>
          </p:nvPr>
        </p:nvGraphicFramePr>
        <p:xfrm>
          <a:off x="6619913" y="1491616"/>
          <a:ext cx="4536606" cy="320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8" name="Graph" r:id="rId5" imgW="10692360" imgH="7560720" progId="Origin50.Graph">
                  <p:embed/>
                </p:oleObj>
              </mc:Choice>
              <mc:Fallback>
                <p:oleObj name="Graph" r:id="rId5" imgW="10692360" imgH="75607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19913" y="1491616"/>
                        <a:ext cx="4536606" cy="320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DCF3D028-6B46-4C8F-B21B-B8B18CD78D75}"/>
              </a:ext>
            </a:extLst>
          </p:cNvPr>
          <p:cNvSpPr txBox="1"/>
          <p:nvPr/>
        </p:nvSpPr>
        <p:spPr>
          <a:xfrm>
            <a:off x="6422632" y="175354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3254553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>
            <a:extLst>
              <a:ext uri="{FF2B5EF4-FFF2-40B4-BE49-F238E27FC236}">
                <a16:creationId xmlns:a16="http://schemas.microsoft.com/office/drawing/2014/main" id="{43A4EFEB-619F-4C8E-AF53-2A4F86BB2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Figure S4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E601B64-FDCC-4A9C-865D-7C20B68032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657" y="279343"/>
            <a:ext cx="2374075" cy="199709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9AC5F439-130D-4F5D-8449-C1D29924EF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900" y="278977"/>
            <a:ext cx="2367879" cy="198955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FAC6A8E-48A6-404C-B669-9C6368ACE2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86526" y="2571619"/>
            <a:ext cx="2880665" cy="216049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F18F151-F753-45B5-943B-C6A253F6C7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474" y="2657091"/>
            <a:ext cx="2652736" cy="198955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8CD5E6C-CE13-4EF9-9727-427E98BE02E4}"/>
              </a:ext>
            </a:extLst>
          </p:cNvPr>
          <p:cNvSpPr txBox="1"/>
          <p:nvPr/>
        </p:nvSpPr>
        <p:spPr>
          <a:xfrm>
            <a:off x="3403622" y="215951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6F8C896-8992-4D8D-921D-9C30E210E2FF}"/>
              </a:ext>
            </a:extLst>
          </p:cNvPr>
          <p:cNvSpPr txBox="1"/>
          <p:nvPr/>
        </p:nvSpPr>
        <p:spPr>
          <a:xfrm>
            <a:off x="6645807" y="21595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F01DAA2-7721-4560-B351-91FBF64FC674}"/>
              </a:ext>
            </a:extLst>
          </p:cNvPr>
          <p:cNvSpPr txBox="1"/>
          <p:nvPr/>
        </p:nvSpPr>
        <p:spPr>
          <a:xfrm>
            <a:off x="3203567" y="2472425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9E747C5-3D43-469E-A395-E20F7EBE42FA}"/>
              </a:ext>
            </a:extLst>
          </p:cNvPr>
          <p:cNvSpPr txBox="1"/>
          <p:nvPr/>
        </p:nvSpPr>
        <p:spPr>
          <a:xfrm>
            <a:off x="6506929" y="257161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702011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1578E-80C0-496F-9C67-54C752FB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S5</a:t>
            </a: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5A7F341F-AFF8-4309-A3E0-9C102DF018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726855"/>
              </p:ext>
            </p:extLst>
          </p:nvPr>
        </p:nvGraphicFramePr>
        <p:xfrm>
          <a:off x="3491655" y="746319"/>
          <a:ext cx="2821987" cy="21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9" name="Graph" r:id="rId4" imgW="9802440" imgH="7502760" progId="Origin95.Graph">
                  <p:embed/>
                </p:oleObj>
              </mc:Choice>
              <mc:Fallback>
                <p:oleObj name="Graph" r:id="rId4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91655" y="746319"/>
                        <a:ext cx="2821987" cy="21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5E419A5F-478E-49C4-9C11-C8C6B848A7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121242"/>
              </p:ext>
            </p:extLst>
          </p:nvPr>
        </p:nvGraphicFramePr>
        <p:xfrm>
          <a:off x="6108700" y="814831"/>
          <a:ext cx="2821987" cy="21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0" name="Graph" r:id="rId6" imgW="9802440" imgH="7502760" progId="Origin95.Graph">
                  <p:embed/>
                </p:oleObj>
              </mc:Choice>
              <mc:Fallback>
                <p:oleObj name="Graph" r:id="rId6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08700" y="814831"/>
                        <a:ext cx="2821987" cy="21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67665AEA-D9B8-404D-9241-C14313013A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078771"/>
              </p:ext>
            </p:extLst>
          </p:nvPr>
        </p:nvGraphicFramePr>
        <p:xfrm>
          <a:off x="2162735" y="2787472"/>
          <a:ext cx="2821987" cy="21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1" name="Graph" r:id="rId8" imgW="9802440" imgH="7502760" progId="Origin95.Graph">
                  <p:embed/>
                </p:oleObj>
              </mc:Choice>
              <mc:Fallback>
                <p:oleObj name="Graph" r:id="rId8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162735" y="2787472"/>
                        <a:ext cx="2821987" cy="21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F0EC8B7F-F3B9-4827-BDF6-D1D72F9615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44405"/>
              </p:ext>
            </p:extLst>
          </p:nvPr>
        </p:nvGraphicFramePr>
        <p:xfrm>
          <a:off x="4902649" y="2787472"/>
          <a:ext cx="2821986" cy="21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2" name="Graph" r:id="rId10" imgW="9802440" imgH="7502760" progId="Origin95.Graph">
                  <p:embed/>
                </p:oleObj>
              </mc:Choice>
              <mc:Fallback>
                <p:oleObj name="Graph" r:id="rId10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902649" y="2787472"/>
                        <a:ext cx="2821986" cy="21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6CA944A1-E309-4588-A23A-A8B6A9971C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7419153"/>
              </p:ext>
            </p:extLst>
          </p:nvPr>
        </p:nvGraphicFramePr>
        <p:xfrm>
          <a:off x="7556104" y="2787472"/>
          <a:ext cx="2821986" cy="21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3" name="Graph" r:id="rId12" imgW="9802440" imgH="7502760" progId="Origin95.Graph">
                  <p:embed/>
                </p:oleObj>
              </mc:Choice>
              <mc:Fallback>
                <p:oleObj name="Graph" r:id="rId12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556104" y="2787472"/>
                        <a:ext cx="2821986" cy="21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7323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58588D71-936C-42D1-AA70-3DFB6B301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Figure S6</a:t>
            </a:r>
          </a:p>
        </p:txBody>
      </p: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1CBFCD9F-EA65-41FB-80D9-86B034D163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547299"/>
              </p:ext>
            </p:extLst>
          </p:nvPr>
        </p:nvGraphicFramePr>
        <p:xfrm>
          <a:off x="2028337" y="719931"/>
          <a:ext cx="7078663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7" name="Graph" r:id="rId3" imgW="9802440" imgH="7502760" progId="Origin95.Graph">
                  <p:embed/>
                </p:oleObj>
              </mc:Choice>
              <mc:Fallback>
                <p:oleObj name="Graph" r:id="rId3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28337" y="719931"/>
                        <a:ext cx="7078663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0296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58588D71-936C-42D1-AA70-3DFB6B301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Figure S7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8FC94C3-9DF0-4E12-B940-E01E287B4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905" y="1325398"/>
            <a:ext cx="9922190" cy="420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893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58588D71-936C-42D1-AA70-3DFB6B301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Figure S7 Data</a:t>
            </a:r>
          </a:p>
        </p:txBody>
      </p:sp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6517F65B-996B-4295-93E2-175B59A1FD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200425"/>
              </p:ext>
            </p:extLst>
          </p:nvPr>
        </p:nvGraphicFramePr>
        <p:xfrm>
          <a:off x="700697" y="1146953"/>
          <a:ext cx="5491073" cy="4202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Graph" r:id="rId3" imgW="9802440" imgH="7502760" progId="Origin95.Graph">
                  <p:embed/>
                </p:oleObj>
              </mc:Choice>
              <mc:Fallback>
                <p:oleObj name="Graph" r:id="rId3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0697" y="1146953"/>
                        <a:ext cx="5491073" cy="42029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830B39AD-CE05-435C-B71D-74D3C1BAA1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2316413"/>
              </p:ext>
            </p:extLst>
          </p:nvPr>
        </p:nvGraphicFramePr>
        <p:xfrm>
          <a:off x="6224750" y="1085406"/>
          <a:ext cx="5664435" cy="4335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Graph" r:id="rId5" imgW="9802440" imgH="7502760" progId="Origin95.Graph">
                  <p:embed/>
                </p:oleObj>
              </mc:Choice>
              <mc:Fallback>
                <p:oleObj name="Graph" r:id="rId5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24750" y="1085406"/>
                        <a:ext cx="5664435" cy="4335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4592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1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5322CA9-0FA4-4D26-8B70-375734F922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346" y="1806298"/>
            <a:ext cx="8763754" cy="425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047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1578E-80C0-496F-9C67-54C752FB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S8</a:t>
            </a: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D27648A1-81E1-47EE-A71F-F0ACC3A47F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1664621"/>
              </p:ext>
            </p:extLst>
          </p:nvPr>
        </p:nvGraphicFramePr>
        <p:xfrm>
          <a:off x="5981247" y="1591582"/>
          <a:ext cx="5584473" cy="4274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6" name="Graph" r:id="rId4" imgW="9802440" imgH="7502760" progId="Origin50.Graph">
                  <p:embed/>
                </p:oleObj>
              </mc:Choice>
              <mc:Fallback>
                <p:oleObj name="Graph" r:id="rId4" imgW="9802440" imgH="75027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81247" y="1591582"/>
                        <a:ext cx="5584473" cy="4274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8AD59694-504F-4F03-A5F7-D51D392F87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2899217"/>
              </p:ext>
            </p:extLst>
          </p:nvPr>
        </p:nvGraphicFramePr>
        <p:xfrm>
          <a:off x="838200" y="1789792"/>
          <a:ext cx="5325517" cy="4076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7" name="Graph" r:id="rId6" imgW="9802440" imgH="7502760" progId="Origin50.Graph">
                  <p:embed/>
                </p:oleObj>
              </mc:Choice>
              <mc:Fallback>
                <p:oleObj name="Graph" r:id="rId6" imgW="9802440" imgH="75027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38200" y="1789792"/>
                        <a:ext cx="5325517" cy="40762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51070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1578E-80C0-496F-9C67-54C752FB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S9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06480C-C6F7-44F2-80EB-40507DC25DD4}"/>
              </a:ext>
            </a:extLst>
          </p:cNvPr>
          <p:cNvSpPr txBox="1"/>
          <p:nvPr/>
        </p:nvSpPr>
        <p:spPr>
          <a:xfrm>
            <a:off x="4947566" y="7316398"/>
            <a:ext cx="483003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CV: </a:t>
            </a:r>
          </a:p>
          <a:p>
            <a:r>
              <a:rPr lang="de-DE" dirty="0"/>
              <a:t>2021-02-28-LD-414</a:t>
            </a:r>
          </a:p>
          <a:p>
            <a:r>
              <a:rPr lang="de-DE" dirty="0" err="1"/>
              <a:t>Measurements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: </a:t>
            </a:r>
            <a:r>
              <a:rPr lang="de-DE" dirty="0">
                <a:solidFill>
                  <a:schemeClr val="tx1"/>
                </a:solidFill>
              </a:rPr>
              <a:t>2021-02-01-LD-381</a:t>
            </a:r>
          </a:p>
        </p:txBody>
      </p:sp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C3A8ABEB-0547-49E2-A769-E8B5D4FF65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999304"/>
              </p:ext>
            </p:extLst>
          </p:nvPr>
        </p:nvGraphicFramePr>
        <p:xfrm>
          <a:off x="754457" y="3926929"/>
          <a:ext cx="4193109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8" name="Graph" r:id="rId4" imgW="10058040" imgH="7772400" progId="Origin50.Graph">
                  <p:embed/>
                </p:oleObj>
              </mc:Choice>
              <mc:Fallback>
                <p:oleObj name="Graph" r:id="rId4" imgW="10058040" imgH="77724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4457" y="3926929"/>
                        <a:ext cx="4193109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89F26B7B-9CAC-4D17-B292-4EF84EAD8F37}"/>
              </a:ext>
            </a:extLst>
          </p:cNvPr>
          <p:cNvSpPr txBox="1"/>
          <p:nvPr/>
        </p:nvSpPr>
        <p:spPr>
          <a:xfrm>
            <a:off x="-253357" y="7316398"/>
            <a:ext cx="4830038" cy="2862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CV: </a:t>
            </a:r>
          </a:p>
          <a:p>
            <a:r>
              <a:rPr lang="de-DE" dirty="0"/>
              <a:t>2021-03-23-LD-433</a:t>
            </a:r>
          </a:p>
          <a:p>
            <a:r>
              <a:rPr lang="de-DE" dirty="0"/>
              <a:t>2021-05-05-LD-459</a:t>
            </a:r>
          </a:p>
          <a:p>
            <a:r>
              <a:rPr lang="de-DE" dirty="0"/>
              <a:t>2021-07-29-LD-558-01+02</a:t>
            </a:r>
          </a:p>
          <a:p>
            <a:r>
              <a:rPr lang="de-DE" dirty="0"/>
              <a:t>2021-08-11-LD-568-LD-568-3+2</a:t>
            </a:r>
          </a:p>
          <a:p>
            <a:r>
              <a:rPr lang="de-DE" dirty="0" err="1"/>
              <a:t>Measurements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:</a:t>
            </a:r>
          </a:p>
          <a:p>
            <a:r>
              <a:rPr lang="de-DE" dirty="0"/>
              <a:t>2021-03-22-LD-431</a:t>
            </a:r>
          </a:p>
          <a:p>
            <a:r>
              <a:rPr lang="de-DE" dirty="0"/>
              <a:t>2021-05-05-LD-459</a:t>
            </a:r>
          </a:p>
          <a:p>
            <a:r>
              <a:rPr lang="de-DE" dirty="0"/>
              <a:t>2021-07-29-LD-558-3+4</a:t>
            </a:r>
          </a:p>
          <a:p>
            <a:r>
              <a:rPr lang="de-DE" dirty="0">
                <a:solidFill>
                  <a:schemeClr val="tx1"/>
                </a:solidFill>
              </a:rPr>
              <a:t>2021-08-09-LD-565-3+2</a:t>
            </a:r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53EE2719-8492-4CAD-A647-3B9183C803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631502"/>
              </p:ext>
            </p:extLst>
          </p:nvPr>
        </p:nvGraphicFramePr>
        <p:xfrm>
          <a:off x="4576682" y="1066117"/>
          <a:ext cx="4193109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9" name="Graph" r:id="rId6" imgW="10058040" imgH="7772400" progId="Origin50.Graph">
                  <p:embed/>
                </p:oleObj>
              </mc:Choice>
              <mc:Fallback>
                <p:oleObj name="Graph" r:id="rId6" imgW="10058040" imgH="77724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76682" y="1066117"/>
                        <a:ext cx="4193109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>
            <a:extLst>
              <a:ext uri="{FF2B5EF4-FFF2-40B4-BE49-F238E27FC236}">
                <a16:creationId xmlns:a16="http://schemas.microsoft.com/office/drawing/2014/main" id="{437DC0D5-9277-4DAB-ADB1-C47ED56C6F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353586"/>
              </p:ext>
            </p:extLst>
          </p:nvPr>
        </p:nvGraphicFramePr>
        <p:xfrm>
          <a:off x="754458" y="1089148"/>
          <a:ext cx="4193109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60" name="Graph" r:id="rId8" imgW="10058040" imgH="7772400" progId="Origin50.Graph">
                  <p:embed/>
                </p:oleObj>
              </mc:Choice>
              <mc:Fallback>
                <p:oleObj name="Graph" r:id="rId8" imgW="10058040" imgH="77724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54458" y="1089148"/>
                        <a:ext cx="4193109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5470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1578E-80C0-496F-9C67-54C752FB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S10</a:t>
            </a:r>
          </a:p>
        </p:txBody>
      </p: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48EB54EB-DE2C-4A90-9453-857057283D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5317703"/>
              </p:ext>
            </p:extLst>
          </p:nvPr>
        </p:nvGraphicFramePr>
        <p:xfrm>
          <a:off x="2993129" y="674260"/>
          <a:ext cx="6468799" cy="4574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8" name="Graph" r:id="rId4" imgW="10692360" imgH="7560720" progId="Origin50.Graph">
                  <p:embed/>
                </p:oleObj>
              </mc:Choice>
              <mc:Fallback>
                <p:oleObj name="Graph" r:id="rId4" imgW="10692360" imgH="7560720" progId="Origin50.Graph">
                  <p:embed/>
                  <p:pic>
                    <p:nvPicPr>
                      <p:cNvPr id="4" name="Objekt 3">
                        <a:extLst>
                          <a:ext uri="{FF2B5EF4-FFF2-40B4-BE49-F238E27FC236}">
                            <a16:creationId xmlns:a16="http://schemas.microsoft.com/office/drawing/2014/main" id="{1C66BBE8-327C-426A-9690-29365A5292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93129" y="674260"/>
                        <a:ext cx="6468799" cy="45748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7744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1578E-80C0-496F-9C67-54C752FB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S11</a:t>
            </a:r>
          </a:p>
        </p:txBody>
      </p:sp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B92BECB2-1A7F-4CD4-86AC-E3D0FFC2E3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294896"/>
              </p:ext>
            </p:extLst>
          </p:nvPr>
        </p:nvGraphicFramePr>
        <p:xfrm>
          <a:off x="3257247" y="1341000"/>
          <a:ext cx="5455841" cy="417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2" name="Graph" r:id="rId4" imgW="9802440" imgH="7502760" progId="Origin50.Graph">
                  <p:embed/>
                </p:oleObj>
              </mc:Choice>
              <mc:Fallback>
                <p:oleObj name="Graph" r:id="rId4" imgW="9802440" imgH="75027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57247" y="1341000"/>
                        <a:ext cx="5455841" cy="417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16686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1578E-80C0-496F-9C67-54C752FB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S12</a:t>
            </a: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1CA01C85-C84E-4959-8293-D44D7C1822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515275"/>
              </p:ext>
            </p:extLst>
          </p:nvPr>
        </p:nvGraphicFramePr>
        <p:xfrm>
          <a:off x="2077531" y="1761453"/>
          <a:ext cx="4232980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4" name="Graph" r:id="rId4" imgW="9802440" imgH="7502760" progId="Origin95.Graph">
                  <p:embed/>
                </p:oleObj>
              </mc:Choice>
              <mc:Fallback>
                <p:oleObj name="Graph" r:id="rId4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77531" y="1761453"/>
                        <a:ext cx="4232980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4A68E1DF-116C-40A5-A51F-7151B5CEDB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379664"/>
              </p:ext>
            </p:extLst>
          </p:nvPr>
        </p:nvGraphicFramePr>
        <p:xfrm>
          <a:off x="5881489" y="1761453"/>
          <a:ext cx="4232980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5" name="Graph" r:id="rId6" imgW="9802440" imgH="7502760" progId="Origin95.Graph">
                  <p:embed/>
                </p:oleObj>
              </mc:Choice>
              <mc:Fallback>
                <p:oleObj name="Graph" r:id="rId6" imgW="9802440" imgH="75027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81489" y="1761453"/>
                        <a:ext cx="4232980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9860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1 Data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823D190-C322-42A2-93FB-2278AA73A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565" y="1690688"/>
            <a:ext cx="3824700" cy="286852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97BF4CE8-3628-4F6A-8E41-CD9B11DE88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4" y="1433513"/>
            <a:ext cx="4226162" cy="355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263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2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FC1DCEC-9DDA-49AB-97A7-2BD2BAEEA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507" y="1690688"/>
            <a:ext cx="9816737" cy="381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14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2 Data</a:t>
            </a:r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363B6A3E-16B8-49A8-A669-18B949BA1E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3588793"/>
              </p:ext>
            </p:extLst>
          </p:nvPr>
        </p:nvGraphicFramePr>
        <p:xfrm>
          <a:off x="6096000" y="961246"/>
          <a:ext cx="7078663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2" name="Graph" r:id="rId3" imgW="9802440" imgH="7502760" progId="Origin50.Graph">
                  <p:embed/>
                </p:oleObj>
              </mc:Choice>
              <mc:Fallback>
                <p:oleObj name="Graph" r:id="rId3" imgW="9802440" imgH="75027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0" y="961246"/>
                        <a:ext cx="7078663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25BA92C8-7E5E-4F5B-ABEF-EBDE48A420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0822808"/>
              </p:ext>
            </p:extLst>
          </p:nvPr>
        </p:nvGraphicFramePr>
        <p:xfrm>
          <a:off x="0" y="1074738"/>
          <a:ext cx="7011987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3" name="Graph" r:id="rId5" imgW="10058040" imgH="7772400" progId="Origin50.Graph">
                  <p:embed/>
                </p:oleObj>
              </mc:Choice>
              <mc:Fallback>
                <p:oleObj name="Graph" r:id="rId5" imgW="10058040" imgH="77724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074738"/>
                        <a:ext cx="7011987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5280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3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BDE7639-FCC8-4A95-BE6F-9DF8652F9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643" y="1279765"/>
            <a:ext cx="7523064" cy="546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859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3 Data</a:t>
            </a: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E9128FA6-CA04-4586-9701-9A28451B2F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0184144"/>
              </p:ext>
            </p:extLst>
          </p:nvPr>
        </p:nvGraphicFramePr>
        <p:xfrm>
          <a:off x="3068185" y="1391310"/>
          <a:ext cx="5683930" cy="4391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" name="Graph" r:id="rId4" imgW="10058040" imgH="7772400" progId="Origin50.Graph">
                  <p:embed/>
                </p:oleObj>
              </mc:Choice>
              <mc:Fallback>
                <p:oleObj name="Graph" r:id="rId4" imgW="10058040" imgH="77724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68185" y="1391310"/>
                        <a:ext cx="5683930" cy="43919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0072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4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E8DDB92-CB2A-4348-AFF2-7F2574E3EE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581" y="1894633"/>
            <a:ext cx="6074810" cy="388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222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4 Data</a:t>
            </a: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774D8DE8-F505-4C49-800E-F34E75F596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8836801"/>
              </p:ext>
            </p:extLst>
          </p:nvPr>
        </p:nvGraphicFramePr>
        <p:xfrm>
          <a:off x="838200" y="1690688"/>
          <a:ext cx="5344479" cy="4090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1" name="Graph" r:id="rId4" imgW="9802440" imgH="7502760" progId="Origin50.Graph">
                  <p:embed/>
                </p:oleObj>
              </mc:Choice>
              <mc:Fallback>
                <p:oleObj name="Graph" r:id="rId4" imgW="9802440" imgH="75027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1690688"/>
                        <a:ext cx="5344479" cy="40907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4575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Microsoft Office PowerPoint</Application>
  <PresentationFormat>Breitbild</PresentationFormat>
  <Paragraphs>61</Paragraphs>
  <Slides>24</Slides>
  <Notes>16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Office</vt:lpstr>
      <vt:lpstr>Graph</vt:lpstr>
      <vt:lpstr>Effects of the polymer amount and pH on proton transport in mesopores</vt:lpstr>
      <vt:lpstr>Figure 1</vt:lpstr>
      <vt:lpstr>Figure 1 Data</vt:lpstr>
      <vt:lpstr>Figure 2</vt:lpstr>
      <vt:lpstr>Figure 2 Data</vt:lpstr>
      <vt:lpstr>Figure 3</vt:lpstr>
      <vt:lpstr>Figure 3 Data</vt:lpstr>
      <vt:lpstr>Figure 4</vt:lpstr>
      <vt:lpstr>Figure 4 Data</vt:lpstr>
      <vt:lpstr>Supporting Information</vt:lpstr>
      <vt:lpstr>Table S1</vt:lpstr>
      <vt:lpstr>Figure S1</vt:lpstr>
      <vt:lpstr>Figure S2</vt:lpstr>
      <vt:lpstr>Figure S3</vt:lpstr>
      <vt:lpstr>Figure S4</vt:lpstr>
      <vt:lpstr>Figure S5</vt:lpstr>
      <vt:lpstr>Figure S6</vt:lpstr>
      <vt:lpstr>Figure S7</vt:lpstr>
      <vt:lpstr>Figure S7 Data</vt:lpstr>
      <vt:lpstr>Figure S8</vt:lpstr>
      <vt:lpstr>Figure S9</vt:lpstr>
      <vt:lpstr>Figure S10</vt:lpstr>
      <vt:lpstr>Figure S11</vt:lpstr>
      <vt:lpstr>Figure S12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Paper Titel</dc:title>
  <dc:creator>Dieter Spiehl</dc:creator>
  <cp:lastModifiedBy>smartmem-07</cp:lastModifiedBy>
  <cp:revision>103</cp:revision>
  <dcterms:created xsi:type="dcterms:W3CDTF">2022-06-03T08:34:02Z</dcterms:created>
  <dcterms:modified xsi:type="dcterms:W3CDTF">2023-08-23T09:37:27Z</dcterms:modified>
</cp:coreProperties>
</file>