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0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12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B6F0C7-192D-4E23-B0A0-7365BBCDC4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9907850-09AD-4A08-A077-7DA6417E42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42CC82-DCF7-45FE-A481-E00B87048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AB4CFA-5E98-45EB-98B6-8511E97AF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507763-BDC4-4E93-B577-F6587BFA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384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A13162-FD88-4451-BC20-21CF9D2EB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32FD89-FA31-4A7F-9E31-558304461E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F64CB7-6BEC-4222-96CC-357E58AAB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4C85D0-DF33-4788-8C31-51EB449BC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DFCBEF-8948-488E-B635-17492394F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454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D1BCDD7-3226-42BB-AC01-554B8592B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B53AB65-AD7B-4325-A293-FEDEF3A68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03816D-1739-4F2D-BE29-06C825079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299821-3230-45A0-9BDF-2DE54646B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661209-BF44-4043-B051-25CFCA04D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10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AE759F-4491-478D-9F6F-9D95983D1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62AB6A-CBD6-4621-A4A9-743B9DCB1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F5515A-1D0A-4E96-A29A-65E54AF21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95976C-90F6-4952-A4C3-3759CFE8E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D3A042-26BB-4F0B-B187-ADFD17C46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62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CBDCDA-8CD1-4882-8C2A-1ABB19ED2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E82A98-6806-4340-9F66-7E998478C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DAABDF-E1CA-4A95-A12C-A7B099D15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2C0782-A48B-428B-BBBF-882E03C07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A8830B-2598-495F-9A78-4C1C5007C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121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9769E-3E28-4366-987F-BDB378772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D3E37A-D6BC-4B38-A3F9-27FAE253A0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BE3EA14-80EF-47DF-9D9A-996614F288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4355810-C4AA-43F6-9F9D-90BC2BA98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D588EF5-E50C-4799-9713-0B86EDE5E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87D8411-1157-4C4F-A192-60A0424C8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573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226BC9-7EE9-413F-9924-64F195185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962013F-36E3-4BE3-A3F0-F6AC3A6A2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BEA2C7E-DED0-4E04-89AE-018259052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9B7538-914D-4CAB-B123-D315051226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2FBFEA2-52D0-4A18-BCE7-67F29F875F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13B8FEF-8D6C-4406-9CCD-2B6CFB86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1A8C385-E95E-4A9D-92C0-7853685FD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55DA66A-3D9F-41FF-97F1-A793BB941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940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18A46B-B72B-408E-BB39-EA99E5D6A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FC19C7C-15C9-4DDC-B4EB-2C6C8DFAD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86C75DB-FD79-4EB1-8720-A109C038F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B734042-D92B-46BC-935E-32A159510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51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C5D47D-EE21-4B61-BFF7-A6898178A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A60BF7B-45DD-47DD-8A3A-C727E618F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EDFB16-F44B-48C7-BDDA-4FEF2BE3A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78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42C384-A66C-4B7C-B297-496790EA2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3FCB40-03FF-416B-B507-641D720B6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6D922D-D788-4A42-987B-B12530395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53FD28A-B5CC-45D9-9006-A74910A97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0EEB3F4-D831-47E4-9EA9-BCFC186BF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863C6B1-0BD5-413D-9350-1C8238BFD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363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5C832-3720-4871-8D30-07D1ABDAD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6F0E1D3-03B0-4435-AE0B-48C3A6D471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0FEBF91-3F38-41B8-8AC3-DE96415A42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0AE9B90-6D9F-4E7A-ADD3-E0BF2D6F8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C632-324B-441A-BB1F-382C04083348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4F33683-95C8-43E3-BAF4-CDEE7F018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341938-7AD2-4720-9C46-C6FE4C22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496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43093F6-5963-4DE2-AC5E-67AB4D5E1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CA3F1FA-3E39-447E-8B66-336A1FEA8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9EA01F-D556-407E-9F8B-6C848080C6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8C632-324B-441A-BB1F-382C04083348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1A8D5F4-7017-461C-B348-682FF67C0D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42D9F8-BFE7-4D67-8072-18636D9B3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A9B39-1FE3-4C7F-B4D3-228B93D6C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876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x.doi.org/10.1021/acs.langmuir.0c0024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4.pn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106BF61-4123-420E-BF7D-0227105D0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Functional Metalloblock Copolymers for the Preparation and In Situ Functionalization of Porous Silica Films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BC6BEF8-72BC-495D-A256-4746520B0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Nicole Herzog, Hanna </a:t>
            </a:r>
            <a:r>
              <a:rPr lang="en-US" dirty="0" err="1"/>
              <a:t>Hübner</a:t>
            </a:r>
            <a:r>
              <a:rPr lang="en-US" dirty="0"/>
              <a:t>, Christian </a:t>
            </a:r>
            <a:r>
              <a:rPr lang="en-US" dirty="0" err="1"/>
              <a:t>Rüttiger</a:t>
            </a:r>
            <a:r>
              <a:rPr lang="en-US" dirty="0"/>
              <a:t>, Markus </a:t>
            </a:r>
            <a:r>
              <a:rPr lang="en-US" dirty="0" err="1"/>
              <a:t>Gallei</a:t>
            </a:r>
            <a:r>
              <a:rPr lang="en-US" dirty="0"/>
              <a:t>,* and Annette Andrieu-Brunsen</a:t>
            </a:r>
          </a:p>
          <a:p>
            <a:r>
              <a:rPr lang="en-US" dirty="0">
                <a:hlinkClick r:id="rId2"/>
              </a:rPr>
              <a:t>https://dx.doi.org/10.1021/acs.langmuir.0c00245</a:t>
            </a:r>
            <a:endParaRPr lang="en-US" dirty="0"/>
          </a:p>
          <a:p>
            <a:r>
              <a:rPr lang="en-US" dirty="0"/>
              <a:t>Public Data</a:t>
            </a:r>
          </a:p>
        </p:txBody>
      </p:sp>
    </p:spTree>
    <p:extLst>
      <p:ext uri="{BB962C8B-B14F-4D97-AF65-F5344CB8AC3E}">
        <p14:creationId xmlns:p14="http://schemas.microsoft.com/office/powerpoint/2010/main" val="3993209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C6A10F-00F4-4121-B8FB-2F4D5D644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Scheme</a:t>
            </a:r>
            <a:r>
              <a:rPr lang="de-DE" dirty="0"/>
              <a:t> 1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805F3AA-194E-407B-8D8A-302022F5F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430" y="1558128"/>
            <a:ext cx="8535140" cy="374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10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1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1F06229-86F3-411C-A8A3-CDA08FECC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7759" y="3523639"/>
            <a:ext cx="2389458" cy="235520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27DC8C0-2B43-44C1-877E-28DF8EE1D1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778" y="3523638"/>
            <a:ext cx="2352977" cy="2352977"/>
          </a:xfrm>
          <a:prstGeom prst="rect">
            <a:avLst/>
          </a:prstGeom>
          <a:noFill/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5A8F27D-4EC6-48BD-9FE3-DF8D72612A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6824" y="3523639"/>
            <a:ext cx="2352976" cy="2352976"/>
          </a:xfrm>
          <a:prstGeom prst="rect">
            <a:avLst/>
          </a:prstGeom>
        </p:spPr>
      </p:pic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D503AB3A-5837-48B5-9283-22DFECD7FD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1551121"/>
              </p:ext>
            </p:extLst>
          </p:nvPr>
        </p:nvGraphicFramePr>
        <p:xfrm>
          <a:off x="2911475" y="598488"/>
          <a:ext cx="4152900" cy="292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Graph" r:id="rId6" imgW="4153680" imgH="2926080" progId="Origin50.Graph">
                  <p:embed/>
                </p:oleObj>
              </mc:Choice>
              <mc:Fallback>
                <p:oleObj name="Graph" r:id="rId6" imgW="4153680" imgH="2926080" progId="Origin50.Graph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11475" y="598488"/>
                        <a:ext cx="4152900" cy="2925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13D12D80-BD9E-4E9E-9FC3-8CEC84CD5B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7666826"/>
              </p:ext>
            </p:extLst>
          </p:nvPr>
        </p:nvGraphicFramePr>
        <p:xfrm>
          <a:off x="6595871" y="597876"/>
          <a:ext cx="4152900" cy="292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Graph" r:id="rId8" imgW="4153680" imgH="2926080" progId="Origin50.Graph">
                  <p:embed/>
                </p:oleObj>
              </mc:Choice>
              <mc:Fallback>
                <p:oleObj name="Graph" r:id="rId8" imgW="4153680" imgH="2926080" progId="Origin50.Graph">
                  <p:embed/>
                  <p:pic>
                    <p:nvPicPr>
                      <p:cNvPr id="9" name="Objekt 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595871" y="597876"/>
                        <a:ext cx="4152900" cy="2925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64F9B490-FE3B-47C0-84CD-FC6FFC458579}"/>
              </a:ext>
            </a:extLst>
          </p:cNvPr>
          <p:cNvSpPr txBox="1"/>
          <p:nvPr/>
        </p:nvSpPr>
        <p:spPr>
          <a:xfrm>
            <a:off x="3051450" y="3538302"/>
            <a:ext cx="333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</a:rPr>
              <a:t>c)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B1DEB14-7EC5-4F58-9B07-F1ED7058917B}"/>
              </a:ext>
            </a:extLst>
          </p:cNvPr>
          <p:cNvSpPr txBox="1"/>
          <p:nvPr/>
        </p:nvSpPr>
        <p:spPr>
          <a:xfrm>
            <a:off x="5525705" y="352037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E7D5DCB-F7E0-4D07-A609-89A913DA8D85}"/>
              </a:ext>
            </a:extLst>
          </p:cNvPr>
          <p:cNvSpPr txBox="1"/>
          <p:nvPr/>
        </p:nvSpPr>
        <p:spPr>
          <a:xfrm>
            <a:off x="7973070" y="352037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e)</a:t>
            </a:r>
          </a:p>
        </p:txBody>
      </p:sp>
    </p:spTree>
    <p:extLst>
      <p:ext uri="{BB962C8B-B14F-4D97-AF65-F5344CB8AC3E}">
        <p14:creationId xmlns:p14="http://schemas.microsoft.com/office/powerpoint/2010/main" val="1193047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5FB12-88A3-4649-B4F9-42D861D9B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2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DF8E978-E03B-440B-8F3E-CFF0567D1B5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90" y="1827493"/>
            <a:ext cx="8474019" cy="41512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714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777F89-CE06-4BD4-996B-D92A5E079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3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EF1F2CC-C971-4171-B307-FC63CB23D67C}"/>
              </a:ext>
            </a:extLst>
          </p:cNvPr>
          <p:cNvGrpSpPr/>
          <p:nvPr/>
        </p:nvGrpSpPr>
        <p:grpSpPr>
          <a:xfrm>
            <a:off x="4219452" y="519157"/>
            <a:ext cx="4175126" cy="5819685"/>
            <a:chOff x="4008437" y="0"/>
            <a:chExt cx="4175126" cy="5819685"/>
          </a:xfrm>
        </p:grpSpPr>
        <p:graphicFrame>
          <p:nvGraphicFramePr>
            <p:cNvPr id="5" name="Objekt 4">
              <a:extLst>
                <a:ext uri="{FF2B5EF4-FFF2-40B4-BE49-F238E27FC236}">
                  <a16:creationId xmlns:a16="http://schemas.microsoft.com/office/drawing/2014/main" id="{73042C43-7519-4D62-AD22-5B7BCF35B451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4008437" y="0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4" name="Graph" r:id="rId3" imgW="4175640" imgH="2900160" progId="Origin50.Graph">
                    <p:embed/>
                  </p:oleObj>
                </mc:Choice>
                <mc:Fallback>
                  <p:oleObj name="Graph" r:id="rId3" imgW="4175640" imgH="2900160" progId="Origin50.Graph">
                    <p:embed/>
                    <p:pic>
                      <p:nvPicPr>
                        <p:cNvPr id="4" name="Objekt 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008437" y="0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kt 5">
              <a:extLst>
                <a:ext uri="{FF2B5EF4-FFF2-40B4-BE49-F238E27FC236}">
                  <a16:creationId xmlns:a16="http://schemas.microsoft.com/office/drawing/2014/main" id="{06606721-8E48-487C-912C-548C39B0E523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4008438" y="2919322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5" name="Graph" r:id="rId5" imgW="4175640" imgH="2900160" progId="Origin50.Graph">
                    <p:embed/>
                  </p:oleObj>
                </mc:Choice>
                <mc:Fallback>
                  <p:oleObj name="Graph" r:id="rId5" imgW="4175640" imgH="2900160" progId="Origin50.Graph">
                    <p:embed/>
                    <p:pic>
                      <p:nvPicPr>
                        <p:cNvPr id="5" name="Objekt 4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008438" y="2919322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519618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C6A10F-00F4-4121-B8FB-2F4D5D644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4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0F39B4C3-FBEB-4764-8B8C-D6B0D49C9EEF}"/>
              </a:ext>
            </a:extLst>
          </p:cNvPr>
          <p:cNvGrpSpPr/>
          <p:nvPr/>
        </p:nvGrpSpPr>
        <p:grpSpPr>
          <a:xfrm>
            <a:off x="4008437" y="113366"/>
            <a:ext cx="4175126" cy="5688389"/>
            <a:chOff x="4008437" y="113366"/>
            <a:chExt cx="4175126" cy="5688389"/>
          </a:xfrm>
        </p:grpSpPr>
        <p:graphicFrame>
          <p:nvGraphicFramePr>
            <p:cNvPr id="5" name="Objekt 4">
              <a:extLst>
                <a:ext uri="{FF2B5EF4-FFF2-40B4-BE49-F238E27FC236}">
                  <a16:creationId xmlns:a16="http://schemas.microsoft.com/office/drawing/2014/main" id="{B8927A2B-38CA-40F2-ABD0-40B5BA774963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4008437" y="113366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Graph" r:id="rId3" imgW="4175640" imgH="2900160" progId="Origin50.Graph">
                    <p:embed/>
                  </p:oleObj>
                </mc:Choice>
                <mc:Fallback>
                  <p:oleObj name="Graph" r:id="rId3" imgW="4175640" imgH="2900160" progId="Origin50.Graph">
                    <p:embed/>
                    <p:pic>
                      <p:nvPicPr>
                        <p:cNvPr id="4" name="Objekt 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008437" y="113366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kt 5">
              <a:extLst>
                <a:ext uri="{FF2B5EF4-FFF2-40B4-BE49-F238E27FC236}">
                  <a16:creationId xmlns:a16="http://schemas.microsoft.com/office/drawing/2014/main" id="{A6AB9E7B-BDE2-4AA9-9BA2-3FF73E89E9E0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4008438" y="2901392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Graph" r:id="rId5" imgW="4175640" imgH="2900160" progId="Origin50.Graph">
                    <p:embed/>
                  </p:oleObj>
                </mc:Choice>
                <mc:Fallback>
                  <p:oleObj name="Graph" r:id="rId5" imgW="4175640" imgH="2900160" progId="Origin50.Graph">
                    <p:embed/>
                    <p:pic>
                      <p:nvPicPr>
                        <p:cNvPr id="5" name="Objekt 4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008438" y="2901392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241682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C6A10F-00F4-4121-B8FB-2F4D5D644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Figure 5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A409E62-7A83-4C6A-BDA6-20DD0450B0C9}"/>
              </a:ext>
            </a:extLst>
          </p:cNvPr>
          <p:cNvGrpSpPr/>
          <p:nvPr/>
        </p:nvGrpSpPr>
        <p:grpSpPr>
          <a:xfrm>
            <a:off x="4008438" y="309003"/>
            <a:ext cx="4175125" cy="5752726"/>
            <a:chOff x="4008438" y="309003"/>
            <a:chExt cx="4175125" cy="5752726"/>
          </a:xfrm>
        </p:grpSpPr>
        <p:graphicFrame>
          <p:nvGraphicFramePr>
            <p:cNvPr id="4" name="Objekt 3">
              <a:extLst>
                <a:ext uri="{FF2B5EF4-FFF2-40B4-BE49-F238E27FC236}">
                  <a16:creationId xmlns:a16="http://schemas.microsoft.com/office/drawing/2014/main" id="{EBD41B0B-8071-45D1-B1F2-A44E24211291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4019550" y="309003"/>
            <a:ext cx="4152900" cy="290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2" name="Graph" r:id="rId3" imgW="4153680" imgH="2901600" progId="Origin50.Graph">
                    <p:embed/>
                  </p:oleObj>
                </mc:Choice>
                <mc:Fallback>
                  <p:oleObj name="Graph" r:id="rId3" imgW="4153680" imgH="2901600" progId="Origin50.Graph">
                    <p:embed/>
                    <p:pic>
                      <p:nvPicPr>
                        <p:cNvPr id="4" name="Objekt 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019550" y="309003"/>
                          <a:ext cx="4152900" cy="29019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kt 4">
              <a:extLst>
                <a:ext uri="{FF2B5EF4-FFF2-40B4-BE49-F238E27FC236}">
                  <a16:creationId xmlns:a16="http://schemas.microsoft.com/office/drawing/2014/main" id="{F3B4CF7D-0F47-49CA-9F6C-C06C0B56F469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4008438" y="3161366"/>
            <a:ext cx="4175125" cy="290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3" name="Graph" r:id="rId5" imgW="4175640" imgH="2900160" progId="Origin50.Graph">
                    <p:embed/>
                  </p:oleObj>
                </mc:Choice>
                <mc:Fallback>
                  <p:oleObj name="Graph" r:id="rId5" imgW="4175640" imgH="2900160" progId="Origin50.Graph">
                    <p:embed/>
                    <p:pic>
                      <p:nvPicPr>
                        <p:cNvPr id="5" name="Objekt 4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008438" y="3161366"/>
                          <a:ext cx="4175125" cy="290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374960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Breitbild</PresentationFormat>
  <Paragraphs>13</Paragraphs>
  <Slides>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</vt:lpstr>
      <vt:lpstr>Graph</vt:lpstr>
      <vt:lpstr>Functional Metalloblock Copolymers for the Preparation and In Situ Functionalization of Porous Silica Films</vt:lpstr>
      <vt:lpstr>Scheme 1</vt:lpstr>
      <vt:lpstr>Figure 1</vt:lpstr>
      <vt:lpstr>Figure 2</vt:lpstr>
      <vt:lpstr>Figure 3</vt:lpstr>
      <vt:lpstr>Figure 4</vt:lpstr>
      <vt:lpstr>Figure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Paper Titel</dc:title>
  <dc:creator>Dieter Spiehl</dc:creator>
  <cp:lastModifiedBy>Dieter Spiehl</cp:lastModifiedBy>
  <cp:revision>3</cp:revision>
  <dcterms:created xsi:type="dcterms:W3CDTF">2022-06-03T08:34:02Z</dcterms:created>
  <dcterms:modified xsi:type="dcterms:W3CDTF">2022-12-09T12:12:02Z</dcterms:modified>
</cp:coreProperties>
</file>