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</p:sldIdLst>
  <p:sldSz cx="10980738" cy="6858000"/>
  <p:notesSz cx="7099300" cy="10234613"/>
  <p:defaultTextStyle>
    <a:defPPr>
      <a:defRPr lang="de-DE"/>
    </a:defPPr>
    <a:lvl1pPr algn="l">
      <a:spcBef>
        <a:spcPts val="0"/>
      </a:spcBef>
      <a:spcAft>
        <a:spcPts val="0"/>
      </a:spcAft>
      <a:defRPr>
        <a:solidFill>
          <a:schemeClr val="tx1"/>
        </a:solidFill>
        <a:latin typeface="Arial"/>
        <a:ea typeface="+mn-ea"/>
        <a:cs typeface="+mn-cs"/>
      </a:defRPr>
    </a:lvl1pPr>
    <a:lvl2pPr marL="548869" algn="l">
      <a:spcBef>
        <a:spcPts val="0"/>
      </a:spcBef>
      <a:spcAft>
        <a:spcPts val="0"/>
      </a:spcAft>
      <a:defRPr>
        <a:solidFill>
          <a:schemeClr val="tx1"/>
        </a:solidFill>
        <a:latin typeface="Arial"/>
        <a:ea typeface="+mn-ea"/>
        <a:cs typeface="+mn-cs"/>
      </a:defRPr>
    </a:lvl2pPr>
    <a:lvl3pPr marL="1097737" algn="l">
      <a:spcBef>
        <a:spcPts val="0"/>
      </a:spcBef>
      <a:spcAft>
        <a:spcPts val="0"/>
      </a:spcAft>
      <a:defRPr>
        <a:solidFill>
          <a:schemeClr val="tx1"/>
        </a:solidFill>
        <a:latin typeface="Arial"/>
        <a:ea typeface="+mn-ea"/>
        <a:cs typeface="+mn-cs"/>
      </a:defRPr>
    </a:lvl3pPr>
    <a:lvl4pPr marL="1646605" algn="l">
      <a:spcBef>
        <a:spcPts val="0"/>
      </a:spcBef>
      <a:spcAft>
        <a:spcPts val="0"/>
      </a:spcAft>
      <a:defRPr>
        <a:solidFill>
          <a:schemeClr val="tx1"/>
        </a:solidFill>
        <a:latin typeface="Arial"/>
        <a:ea typeface="+mn-ea"/>
        <a:cs typeface="+mn-cs"/>
      </a:defRPr>
    </a:lvl4pPr>
    <a:lvl5pPr marL="2195474" algn="l">
      <a:spcBef>
        <a:spcPts val="0"/>
      </a:spcBef>
      <a:spcAft>
        <a:spcPts val="0"/>
      </a:spcAft>
      <a:defRPr>
        <a:solidFill>
          <a:schemeClr val="tx1"/>
        </a:solidFill>
        <a:latin typeface="Arial"/>
        <a:ea typeface="+mn-ea"/>
        <a:cs typeface="+mn-cs"/>
      </a:defRPr>
    </a:lvl5pPr>
    <a:lvl6pPr marL="2744343" algn="l" defTabSz="1097737">
      <a:defRPr>
        <a:solidFill>
          <a:schemeClr val="tx1"/>
        </a:solidFill>
        <a:latin typeface="Arial"/>
        <a:ea typeface="+mn-ea"/>
        <a:cs typeface="+mn-cs"/>
      </a:defRPr>
    </a:lvl6pPr>
    <a:lvl7pPr marL="3293211" algn="l" defTabSz="1097737">
      <a:defRPr>
        <a:solidFill>
          <a:schemeClr val="tx1"/>
        </a:solidFill>
        <a:latin typeface="Arial"/>
        <a:ea typeface="+mn-ea"/>
        <a:cs typeface="+mn-cs"/>
      </a:defRPr>
    </a:lvl7pPr>
    <a:lvl8pPr marL="3842080" algn="l" defTabSz="1097737">
      <a:defRPr>
        <a:solidFill>
          <a:schemeClr val="tx1"/>
        </a:solidFill>
        <a:latin typeface="Arial"/>
        <a:ea typeface="+mn-ea"/>
        <a:cs typeface="+mn-cs"/>
      </a:defRPr>
    </a:lvl8pPr>
    <a:lvl9pPr marL="4390949" algn="l" defTabSz="1097737">
      <a:defRPr>
        <a:solidFill>
          <a:schemeClr val="tx1"/>
        </a:solidFill>
        <a:latin typeface="Arial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20">
          <p15:clr>
            <a:srgbClr val="A4A3A4"/>
          </p15:clr>
        </p15:guide>
        <p15:guide id="2" orient="horz" pos="4200">
          <p15:clr>
            <a:srgbClr val="A4A3A4"/>
          </p15:clr>
        </p15:guide>
        <p15:guide id="3" pos="6744">
          <p15:clr>
            <a:srgbClr val="A4A3A4"/>
          </p15:clr>
        </p15:guide>
        <p15:guide id="4" pos="2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132" y="324"/>
      </p:cViewPr>
      <p:guideLst>
        <p:guide orient="horz" pos="720"/>
        <p:guide orient="horz" pos="4200"/>
        <p:guide pos="6744"/>
        <p:guide pos="2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7137" cy="51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66" tIns="47283" rIns="94566" bIns="47283" numCol="1" anchor="t" anchorCtr="0" compatLnSpc="1">
            <a:prstTxWarp prst="textNoShape">
              <a:avLst/>
            </a:prstTxWarp>
          </a:bodyPr>
          <a:lstStyle>
            <a:lvl1pPr defTabSz="945842">
              <a:defRPr sz="800"/>
            </a:lvl1pPr>
          </a:lstStyle>
          <a:p>
            <a:pPr>
              <a:defRPr/>
            </a:pPr>
            <a:r>
              <a:rPr lang="de-DE"/>
              <a:t>Deutsche Forschungsgemeinschaft (DFG)</a:t>
            </a:r>
            <a:endParaRPr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1"/>
            <a:ext cx="3077137" cy="51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66" tIns="47283" rIns="94566" bIns="47283" numCol="1" anchor="t" anchorCtr="0" compatLnSpc="1">
            <a:prstTxWarp prst="textNoShape">
              <a:avLst/>
            </a:prstTxWarp>
          </a:bodyPr>
          <a:lstStyle>
            <a:lvl1pPr algn="r" defTabSz="945842">
              <a:defRPr sz="800"/>
            </a:lvl1pPr>
          </a:lstStyle>
          <a:p>
            <a:pPr>
              <a:defRPr/>
            </a:pPr>
            <a:fld id="{A896F3E6-79CD-4F5A-A2DA-B3A9EC5A22CE}" type="datetimeFigureOut">
              <a:rPr lang="de-DE"/>
              <a:t>10.06.2025</a:t>
            </a:fld>
            <a:endParaRPr 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5938" y="784225"/>
            <a:ext cx="6040437" cy="3773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55"/>
            <a:ext cx="3077137" cy="51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66" tIns="47283" rIns="94566" bIns="47283" numCol="1" anchor="b" anchorCtr="0" compatLnSpc="1">
            <a:prstTxWarp prst="textNoShape">
              <a:avLst/>
            </a:prstTxWarp>
          </a:bodyPr>
          <a:lstStyle>
            <a:lvl1pPr defTabSz="945842">
              <a:defRPr sz="800"/>
            </a:lvl1pPr>
          </a:lstStyle>
          <a:p>
            <a:pPr>
              <a:defRPr/>
            </a:pPr>
            <a:r>
              <a:rPr lang="de-DE"/>
              <a:t>www.dfg.de</a:t>
            </a:r>
            <a:endParaRPr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821" y="9722800"/>
            <a:ext cx="3075479" cy="51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66" tIns="47283" rIns="94566" bIns="47283" numCol="1" anchor="b" anchorCtr="0" compatLnSpc="1">
            <a:prstTxWarp prst="textNoShape">
              <a:avLst/>
            </a:prstTxWarp>
          </a:bodyPr>
          <a:lstStyle>
            <a:lvl1pPr algn="r" defTabSz="945842">
              <a:defRPr sz="800"/>
            </a:lvl1pPr>
          </a:lstStyle>
          <a:p>
            <a:pPr>
              <a:defRPr/>
            </a:pPr>
            <a:fld id="{41F1370B-3633-4723-AE50-BCC3624C2CFF}" type="slidenum">
              <a:rPr lang="de-DE"/>
              <a:t>‹#›</a:t>
            </a:fld>
            <a:endParaRPr lang="de-DE"/>
          </a:p>
        </p:txBody>
      </p:sp>
      <p:sp>
        <p:nvSpPr>
          <p:cNvPr id="18441" name="Rectangle 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06370" y="5687541"/>
            <a:ext cx="5071639" cy="3457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9" tIns="47540" rIns="95079" bIns="4754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de-DE"/>
              <a:t>Klicken Sie, um die Formate des Vorlagentextes zu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>
      <a:spcBef>
        <a:spcPts val="0"/>
      </a:spcBef>
      <a:spcAft>
        <a:spcPts val="0"/>
      </a:spcAft>
      <a:defRPr sz="1200">
        <a:solidFill>
          <a:schemeClr val="tx1"/>
        </a:solidFill>
        <a:latin typeface="Arial"/>
        <a:ea typeface="+mn-ea"/>
        <a:cs typeface="+mn-cs"/>
      </a:defRPr>
    </a:lvl1pPr>
    <a:lvl2pPr marL="548869" algn="l">
      <a:spcBef>
        <a:spcPts val="0"/>
      </a:spcBef>
      <a:spcAft>
        <a:spcPts val="0"/>
      </a:spcAft>
      <a:defRPr sz="1200">
        <a:solidFill>
          <a:schemeClr val="tx1"/>
        </a:solidFill>
        <a:latin typeface="Arial"/>
        <a:ea typeface="+mn-ea"/>
        <a:cs typeface="+mn-cs"/>
      </a:defRPr>
    </a:lvl2pPr>
    <a:lvl3pPr marL="1097737" algn="l">
      <a:spcBef>
        <a:spcPts val="0"/>
      </a:spcBef>
      <a:spcAft>
        <a:spcPts val="0"/>
      </a:spcAft>
      <a:defRPr sz="1200">
        <a:solidFill>
          <a:schemeClr val="tx1"/>
        </a:solidFill>
        <a:latin typeface="Arial"/>
        <a:ea typeface="+mn-ea"/>
        <a:cs typeface="+mn-cs"/>
      </a:defRPr>
    </a:lvl3pPr>
    <a:lvl4pPr marL="1646605" algn="l">
      <a:spcBef>
        <a:spcPts val="0"/>
      </a:spcBef>
      <a:spcAft>
        <a:spcPts val="0"/>
      </a:spcAft>
      <a:defRPr sz="1200">
        <a:solidFill>
          <a:schemeClr val="tx1"/>
        </a:solidFill>
        <a:latin typeface="Arial"/>
        <a:ea typeface="+mn-ea"/>
        <a:cs typeface="+mn-cs"/>
      </a:defRPr>
    </a:lvl4pPr>
    <a:lvl5pPr marL="2195474" algn="l">
      <a:spcBef>
        <a:spcPts val="0"/>
      </a:spcBef>
      <a:spcAft>
        <a:spcPts val="0"/>
      </a:spcAft>
      <a:defRPr sz="1200">
        <a:solidFill>
          <a:schemeClr val="tx1"/>
        </a:solidFill>
        <a:latin typeface="Arial"/>
        <a:ea typeface="+mn-ea"/>
        <a:cs typeface="+mn-cs"/>
      </a:defRPr>
    </a:lvl5pPr>
    <a:lvl6pPr marL="2744343" algn="l" defTabSz="1097737">
      <a:defRPr sz="1450">
        <a:solidFill>
          <a:schemeClr val="tx1"/>
        </a:solidFill>
        <a:latin typeface="+mn-lt"/>
        <a:ea typeface="+mn-ea"/>
        <a:cs typeface="+mn-cs"/>
      </a:defRPr>
    </a:lvl6pPr>
    <a:lvl7pPr marL="3293211" algn="l" defTabSz="1097737">
      <a:defRPr sz="1450">
        <a:solidFill>
          <a:schemeClr val="tx1"/>
        </a:solidFill>
        <a:latin typeface="+mn-lt"/>
        <a:ea typeface="+mn-ea"/>
        <a:cs typeface="+mn-cs"/>
      </a:defRPr>
    </a:lvl7pPr>
    <a:lvl8pPr marL="3842080" algn="l" defTabSz="1097737">
      <a:defRPr sz="1450">
        <a:solidFill>
          <a:schemeClr val="tx1"/>
        </a:solidFill>
        <a:latin typeface="+mn-lt"/>
        <a:ea typeface="+mn-ea"/>
        <a:cs typeface="+mn-cs"/>
      </a:defRPr>
    </a:lvl8pPr>
    <a:lvl9pPr marL="4390949" algn="l" defTabSz="1097737">
      <a:defRPr sz="145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79425" y="768350"/>
            <a:ext cx="6140450" cy="3836988"/>
          </a:xfrm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prstGeom prst="rect">
            <a:avLst/>
          </a:prstGeom>
          <a:noFill/>
          <a:ln/>
        </p:spPr>
        <p:txBody>
          <a:bodyPr/>
          <a:lstStyle/>
          <a:p>
            <a:pPr>
              <a:defRPr/>
            </a:pPr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8E3F4B4-9AD6-0DB9-C077-F33B99D1F1CA}" type="slidenum">
              <a:rPr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03E8F81-5870-447B-BFD7-788AC2F71C4E}" type="slidenum">
              <a:rPr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622DF7B-3687-0E97-1527-45901265C971}" type="slidenum">
              <a:rPr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Deutsche Forschungsgemeinschaft (DFG)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 bwMode="auto"/>
        <p:txBody>
          <a:bodyPr/>
          <a:lstStyle/>
          <a:p>
            <a:pPr>
              <a:defRPr/>
            </a:pPr>
            <a:fld id="{1FF6790A-A7FE-46C9-8369-50A96960D4BE}" type="datetime1">
              <a:rPr lang="de-DE"/>
              <a:t>10.06.2025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www.dfg.de</a:t>
            </a:r>
            <a:endParaRPr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41F1370B-3633-4723-AE50-BCC3624C2CFF}" type="slidenum">
              <a:rPr lang="de-DE"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A7FD947-A9A3-D16A-F4A7-CCB45E717752}" type="slidenum">
              <a:rPr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EAA00F6-27BB-D0CC-DEEE-6EEBED776432}" type="slidenum">
              <a:rPr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99A4BAE-3EBE-9010-79C9-EC80579D0B4A}" type="slidenum">
              <a:rPr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55EC9CF-C9A5-9A09-8016-049B8CED3C4A}" type="slidenum">
              <a:rPr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3B391B3-2E4B-3536-95D0-F5E8AA206782}" type="slidenum">
              <a:rPr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8E5B8E3-598C-A851-1E65-DB0743D024AD}" type="slidenum">
              <a:rPr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0C0DC32-B732-3545-D6B7-3E5178E3C5B3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180F1D3-1429-9B08-E875-9F867AEC38DB}" type="slidenum">
              <a:rPr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8F59096-CE89-FFDB-18C6-643F7A57949F}" type="slidenum">
              <a:rPr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88C8D66-7FBB-00E1-383F-FD6E5015C625}" type="slidenum">
              <a:rPr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4A12E07-3713-D9BA-FDC6-9A978E0242A9}" type="slidenum">
              <a:rPr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DB2F837-F8A4-703E-9288-A0A745793324}" type="slidenum">
              <a:rPr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Deutsche Forschungsgemeinschaft (DFG)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 bwMode="auto"/>
        <p:txBody>
          <a:bodyPr/>
          <a:lstStyle/>
          <a:p>
            <a:pPr>
              <a:defRPr/>
            </a:pPr>
            <a:fld id="{6A920B5A-E27F-41F1-88CE-0C091BC39F32}" type="datetime1">
              <a:rPr lang="de-DE"/>
              <a:t>10.06.2025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www.dfg.de</a:t>
            </a:r>
            <a:endParaRPr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41F1370B-3633-4723-AE50-BCC3624C2CFF}" type="slidenum">
              <a:rPr lang="de-DE"/>
              <a:t>25</a:t>
            </a:fld>
            <a:endParaRPr lang="de-DE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Deutsche Forschungsgemeinschaft (DFG)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 bwMode="auto"/>
        <p:txBody>
          <a:bodyPr/>
          <a:lstStyle/>
          <a:p>
            <a:pPr>
              <a:defRPr/>
            </a:pPr>
            <a:fld id="{6A920B5A-E27F-41F1-88CE-0C091BC39F32}" type="datetime1">
              <a:rPr lang="de-DE"/>
              <a:t>10.06.2025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www.dfg.de</a:t>
            </a:r>
            <a:endParaRPr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41F1370B-3633-4723-AE50-BCC3624C2CFF}" type="slidenum">
              <a:rPr lang="de-DE"/>
              <a:t>26</a:t>
            </a:fld>
            <a:endParaRPr lang="de-DE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Deutsche Forschungsgemeinschaft (DFG)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 bwMode="auto"/>
        <p:txBody>
          <a:bodyPr/>
          <a:lstStyle/>
          <a:p>
            <a:pPr>
              <a:defRPr/>
            </a:pPr>
            <a:fld id="{6A920B5A-E27F-41F1-88CE-0C091BC39F32}" type="datetime1">
              <a:rPr lang="de-DE"/>
              <a:t>10.06.2025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www.dfg.de</a:t>
            </a:r>
            <a:endParaRPr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41F1370B-3633-4723-AE50-BCC3624C2CFF}" type="slidenum">
              <a:rPr lang="de-DE"/>
              <a:t>27</a:t>
            </a:fld>
            <a:endParaRPr lang="de-DE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Deutsche Forschungsgemeinschaft (DFG)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 bwMode="auto"/>
        <p:txBody>
          <a:bodyPr/>
          <a:lstStyle/>
          <a:p>
            <a:pPr>
              <a:defRPr/>
            </a:pPr>
            <a:fld id="{6A920B5A-E27F-41F1-88CE-0C091BC39F32}" type="datetime1">
              <a:rPr lang="de-DE"/>
              <a:t>10.06.2025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www.dfg.de</a:t>
            </a:r>
            <a:endParaRPr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41F1370B-3633-4723-AE50-BCC3624C2CFF}" type="slidenum">
              <a:rPr lang="de-DE"/>
              <a:t>28</a:t>
            </a:fld>
            <a:endParaRPr lang="de-DE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B82249B-048B-4D40-9DAA-6E991C9F4C07}" type="slidenum">
              <a:rPr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66CC68A-EAD9-4281-171F-4A09870309F6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7157D19-3D46-AE75-B99E-61C0C5978308}" type="slidenum">
              <a:rPr/>
              <a:t>30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605752B-C84D-FB47-DC5B-7636E9DB50B7}" type="slidenum">
              <a:rPr/>
              <a:t>31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0EAB74F-4AB5-CE5E-43FF-A499113BBAF7}" type="slidenum">
              <a:rPr/>
              <a:t>32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Deutsche Forschungsgemeinschaft (DFG)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 bwMode="auto"/>
        <p:txBody>
          <a:bodyPr/>
          <a:lstStyle/>
          <a:p>
            <a:pPr>
              <a:defRPr/>
            </a:pPr>
            <a:fld id="{B95B80B5-B9B7-4C45-A915-50B43E21CAD6}" type="datetime1">
              <a:rPr lang="de-DE"/>
              <a:t>10.06.2025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www.dfg.de</a:t>
            </a:r>
            <a:endParaRPr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41F1370B-3633-4723-AE50-BCC3624C2CFF}" type="slidenum">
              <a:rPr lang="de-DE"/>
              <a:t>33</a:t>
            </a:fld>
            <a:endParaRPr lang="de-DE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C004AC7-0B84-DCAF-95FA-58BE5D620F62}" type="slidenum">
              <a:rPr/>
              <a:t>34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3755939-1BE5-6960-FBED-15D3CB35EAA9}" type="slidenum">
              <a:rPr/>
              <a:t>35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5095326-7BCE-A7F4-679B-F32BA95B9221}" type="slidenum">
              <a:rPr/>
              <a:t>36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CB31B9B-509D-A354-DC4E-C49D6486EF23}" type="slidenum">
              <a:rPr/>
              <a:t>37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2DD4481-1501-FFF4-53DD-98B402F43329}" type="slidenum">
              <a:rPr/>
              <a:t>38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C5DADB5-46DE-C44D-A1AF-589B058902BB}" type="slidenum">
              <a:rPr/>
              <a:t>39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CE838A5-663E-CADB-5F86-DD7104BF2E7B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3AB8864-6859-02BF-ABEC-B8D0761A59D1}" type="slidenum">
              <a:rPr/>
              <a:t>40</a:t>
            </a:fld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1E7CD50-C1BE-085D-3444-EC1529F29B02}" type="slidenum">
              <a:rPr/>
              <a:t>41</a:t>
            </a:fld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5147D85-D1BA-A6A8-F249-9A042D1C8229}" type="slidenum">
              <a:rPr/>
              <a:t>42</a:t>
            </a:fld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E4062AC-22F5-59E0-8F4D-A3A7EA4D5530}" type="slidenum">
              <a:rPr/>
              <a:t>43</a:t>
            </a:fld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9116D08-E062-ED5C-192C-31D7E9044773}" type="slidenum">
              <a:rPr/>
              <a:t>44</a:t>
            </a:fld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A055DFA-CABF-270E-ED4A-6931131C1621}" type="slidenum">
              <a:rPr/>
              <a:t>45</a:t>
            </a:fld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A3E94CA-D340-DA69-BF0B-0745C8CE4D43}" type="slidenum">
              <a:rPr/>
              <a:t>46</a:t>
            </a:fld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Deutsche Forschungsgemeinschaft (DFG)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 bwMode="auto"/>
        <p:txBody>
          <a:bodyPr/>
          <a:lstStyle/>
          <a:p>
            <a:pPr>
              <a:defRPr/>
            </a:pPr>
            <a:fld id="{6A920B5A-E27F-41F1-88CE-0C091BC39F32}" type="datetime1">
              <a:rPr lang="de-DE"/>
              <a:t>10.06.2025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www.dfg.de</a:t>
            </a:r>
            <a:endParaRPr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41F1370B-3633-4723-AE50-BCC3624C2CFF}" type="slidenum">
              <a:rPr lang="de-DE"/>
              <a:t>47</a:t>
            </a:fld>
            <a:endParaRPr lang="de-DE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Deutsche Forschungsgemeinschaft (DFG)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 bwMode="auto"/>
        <p:txBody>
          <a:bodyPr/>
          <a:lstStyle/>
          <a:p>
            <a:pPr>
              <a:defRPr/>
            </a:pPr>
            <a:fld id="{D153CC77-DA42-4D9D-A192-57DF9ED2ABB9}" type="datetime1">
              <a:rPr lang="de-DE"/>
              <a:t>10.06.2025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www.dfg.de</a:t>
            </a:r>
            <a:endParaRPr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 bwMode="auto"/>
        <p:txBody>
          <a:bodyPr/>
          <a:lstStyle/>
          <a:p>
            <a:pPr>
              <a:defRPr/>
            </a:pPr>
            <a:fld id="{41F1370B-3633-4723-AE50-BCC3624C2CFF}" type="slidenum">
              <a:rPr lang="de-DE"/>
              <a:t>48</a:t>
            </a:fld>
            <a:endParaRPr lang="de-DE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Deutsche Forschungsgemeinschaft (DFG)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 bwMode="auto"/>
        <p:txBody>
          <a:bodyPr/>
          <a:lstStyle/>
          <a:p>
            <a:pPr>
              <a:defRPr/>
            </a:pPr>
            <a:fld id="{D153CC77-DA42-4D9D-A192-57DF9ED2ABB9}" type="datetime1">
              <a:rPr lang="de-DE"/>
              <a:t>10.06.2025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www.dfg.de</a:t>
            </a:r>
            <a:endParaRPr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 bwMode="auto"/>
        <p:txBody>
          <a:bodyPr/>
          <a:lstStyle/>
          <a:p>
            <a:pPr>
              <a:defRPr/>
            </a:pPr>
            <a:fld id="{41F1370B-3633-4723-AE50-BCC3624C2CFF}" type="slidenum">
              <a:rPr lang="de-DE"/>
              <a:t>49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E100A80-8FCE-4AF2-3C53-8210F86A071B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48927F2-660B-B994-96B9-F98DBAEEE90C}" type="slidenum">
              <a:rPr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D06B172-CECC-7F37-8B00-1767DA41DD2E}" type="slidenum">
              <a:rPr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AAD8E35-5851-9000-14FE-65A9F2F2BA44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B73AE4D-DDC0-A65B-B4F0-824DC829EB25}" type="slidenum">
              <a:rPr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Rectangle 41"/>
          <p:cNvSpPr>
            <a:spLocks noChangeArrowheads="1"/>
          </p:cNvSpPr>
          <p:nvPr userDrawn="1"/>
        </p:nvSpPr>
        <p:spPr bwMode="auto">
          <a:xfrm>
            <a:off x="301208" y="685803"/>
            <a:ext cx="10378323" cy="4571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rgbClr val="969696"/>
            </a:solidFill>
          </a:ln>
        </p:spPr>
        <p:txBody>
          <a:bodyPr wrap="none" anchor="ctr"/>
          <a:lstStyle/>
          <a:p>
            <a:pPr>
              <a:defRPr/>
            </a:pPr>
            <a:endParaRPr lang="de-DE" sz="1650">
              <a:solidFill>
                <a:srgbClr val="000000"/>
              </a:solidFill>
              <a:latin typeface="Helvetic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>
        <a:spcBef>
          <a:spcPts val="0"/>
        </a:spcBef>
        <a:spcAft>
          <a:spcPts val="0"/>
        </a:spcAft>
        <a:defRPr sz="3650">
          <a:solidFill>
            <a:schemeClr val="tx2"/>
          </a:solidFill>
          <a:latin typeface="+mj-lt"/>
          <a:ea typeface="+mj-ea"/>
          <a:cs typeface="+mj-cs"/>
        </a:defRPr>
      </a:lvl1pPr>
      <a:lvl2pPr algn="ctr">
        <a:spcBef>
          <a:spcPts val="0"/>
        </a:spcBef>
        <a:spcAft>
          <a:spcPts val="0"/>
        </a:spcAft>
        <a:defRPr sz="3650">
          <a:solidFill>
            <a:schemeClr val="tx2"/>
          </a:solidFill>
          <a:latin typeface="Times"/>
        </a:defRPr>
      </a:lvl2pPr>
      <a:lvl3pPr algn="ctr">
        <a:spcBef>
          <a:spcPts val="0"/>
        </a:spcBef>
        <a:spcAft>
          <a:spcPts val="0"/>
        </a:spcAft>
        <a:defRPr sz="3650">
          <a:solidFill>
            <a:schemeClr val="tx2"/>
          </a:solidFill>
          <a:latin typeface="Times"/>
        </a:defRPr>
      </a:lvl3pPr>
      <a:lvl4pPr algn="ctr">
        <a:spcBef>
          <a:spcPts val="0"/>
        </a:spcBef>
        <a:spcAft>
          <a:spcPts val="0"/>
        </a:spcAft>
        <a:defRPr sz="3650">
          <a:solidFill>
            <a:schemeClr val="tx2"/>
          </a:solidFill>
          <a:latin typeface="Times"/>
        </a:defRPr>
      </a:lvl4pPr>
      <a:lvl5pPr algn="ctr">
        <a:spcBef>
          <a:spcPts val="0"/>
        </a:spcBef>
        <a:spcAft>
          <a:spcPts val="0"/>
        </a:spcAft>
        <a:defRPr sz="3650">
          <a:solidFill>
            <a:schemeClr val="tx2"/>
          </a:solidFill>
          <a:latin typeface="Times"/>
        </a:defRPr>
      </a:lvl5pPr>
      <a:lvl6pPr marL="380985" algn="ctr">
        <a:spcBef>
          <a:spcPts val="0"/>
        </a:spcBef>
        <a:spcAft>
          <a:spcPts val="0"/>
        </a:spcAft>
        <a:defRPr sz="3650">
          <a:solidFill>
            <a:schemeClr val="tx2"/>
          </a:solidFill>
          <a:latin typeface="Times"/>
        </a:defRPr>
      </a:lvl6pPr>
      <a:lvl7pPr marL="761970" algn="ctr">
        <a:spcBef>
          <a:spcPts val="0"/>
        </a:spcBef>
        <a:spcAft>
          <a:spcPts val="0"/>
        </a:spcAft>
        <a:defRPr sz="3650">
          <a:solidFill>
            <a:schemeClr val="tx2"/>
          </a:solidFill>
          <a:latin typeface="Times"/>
        </a:defRPr>
      </a:lvl7pPr>
      <a:lvl8pPr marL="1142954" algn="ctr">
        <a:spcBef>
          <a:spcPts val="0"/>
        </a:spcBef>
        <a:spcAft>
          <a:spcPts val="0"/>
        </a:spcAft>
        <a:defRPr sz="3650">
          <a:solidFill>
            <a:schemeClr val="tx2"/>
          </a:solidFill>
          <a:latin typeface="Times"/>
        </a:defRPr>
      </a:lvl8pPr>
      <a:lvl9pPr marL="1523939" algn="ctr">
        <a:spcBef>
          <a:spcPts val="0"/>
        </a:spcBef>
        <a:spcAft>
          <a:spcPts val="0"/>
        </a:spcAft>
        <a:defRPr sz="3650">
          <a:solidFill>
            <a:schemeClr val="tx2"/>
          </a:solidFill>
          <a:latin typeface="Times"/>
        </a:defRPr>
      </a:lvl9pPr>
    </p:titleStyle>
    <p:bodyStyle>
      <a:lvl1pPr marL="285739" indent="-285739" algn="l">
        <a:spcBef>
          <a:spcPts val="0"/>
        </a:spcBef>
        <a:spcAft>
          <a:spcPts val="0"/>
        </a:spcAft>
        <a:buChar char="•"/>
        <a:defRPr sz="2350">
          <a:solidFill>
            <a:schemeClr val="tx1"/>
          </a:solidFill>
          <a:latin typeface="+mn-lt"/>
          <a:ea typeface="+mn-ea"/>
          <a:cs typeface="+mn-cs"/>
        </a:defRPr>
      </a:lvl1pPr>
      <a:lvl2pPr marL="619100" indent="-238115" algn="l">
        <a:spcBef>
          <a:spcPts val="0"/>
        </a:spcBef>
        <a:spcAft>
          <a:spcPts val="0"/>
        </a:spcAft>
        <a:buChar char="–"/>
        <a:defRPr sz="2350">
          <a:solidFill>
            <a:schemeClr val="tx1"/>
          </a:solidFill>
          <a:latin typeface="+mn-lt"/>
        </a:defRPr>
      </a:lvl2pPr>
      <a:lvl3pPr marL="952462" indent="-190492" algn="l">
        <a:spcBef>
          <a:spcPts val="0"/>
        </a:spcBef>
        <a:spcAft>
          <a:spcPts val="0"/>
        </a:spcAft>
        <a:buChar char="•"/>
        <a:defRPr sz="2000">
          <a:solidFill>
            <a:schemeClr val="tx1"/>
          </a:solidFill>
          <a:latin typeface="+mn-lt"/>
        </a:defRPr>
      </a:lvl3pPr>
      <a:lvl4pPr marL="1333447" indent="-190492" algn="l">
        <a:spcBef>
          <a:spcPts val="0"/>
        </a:spcBef>
        <a:spcAft>
          <a:spcPts val="0"/>
        </a:spcAft>
        <a:buChar char="–"/>
        <a:defRPr sz="1650">
          <a:solidFill>
            <a:schemeClr val="tx1"/>
          </a:solidFill>
          <a:latin typeface="+mn-lt"/>
        </a:defRPr>
      </a:lvl4pPr>
      <a:lvl5pPr marL="1714431" indent="-190492" algn="l">
        <a:spcBef>
          <a:spcPts val="0"/>
        </a:spcBef>
        <a:spcAft>
          <a:spcPts val="0"/>
        </a:spcAft>
        <a:buChar char="»"/>
        <a:defRPr sz="1650">
          <a:solidFill>
            <a:schemeClr val="tx1"/>
          </a:solidFill>
          <a:latin typeface="+mn-lt"/>
        </a:defRPr>
      </a:lvl5pPr>
      <a:lvl6pPr marL="2095416" indent="-190492" algn="l">
        <a:spcBef>
          <a:spcPts val="0"/>
        </a:spcBef>
        <a:spcAft>
          <a:spcPts val="0"/>
        </a:spcAft>
        <a:buChar char="»"/>
        <a:defRPr sz="1650">
          <a:solidFill>
            <a:schemeClr val="tx1"/>
          </a:solidFill>
          <a:latin typeface="+mn-lt"/>
        </a:defRPr>
      </a:lvl6pPr>
      <a:lvl7pPr marL="2476401" indent="-190492" algn="l">
        <a:spcBef>
          <a:spcPts val="0"/>
        </a:spcBef>
        <a:spcAft>
          <a:spcPts val="0"/>
        </a:spcAft>
        <a:buChar char="»"/>
        <a:defRPr sz="1650">
          <a:solidFill>
            <a:schemeClr val="tx1"/>
          </a:solidFill>
          <a:latin typeface="+mn-lt"/>
        </a:defRPr>
      </a:lvl7pPr>
      <a:lvl8pPr marL="2857386" indent="-190492" algn="l">
        <a:spcBef>
          <a:spcPts val="0"/>
        </a:spcBef>
        <a:spcAft>
          <a:spcPts val="0"/>
        </a:spcAft>
        <a:buChar char="»"/>
        <a:defRPr sz="1650">
          <a:solidFill>
            <a:schemeClr val="tx1"/>
          </a:solidFill>
          <a:latin typeface="+mn-lt"/>
        </a:defRPr>
      </a:lvl8pPr>
      <a:lvl9pPr marL="3238370" indent="-190492" algn="l">
        <a:spcBef>
          <a:spcPts val="0"/>
        </a:spcBef>
        <a:spcAft>
          <a:spcPts val="0"/>
        </a:spcAft>
        <a:buChar char="»"/>
        <a:defRPr sz="165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761970"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>
        <a:defRPr sz="15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>
        <a:defRPr sz="15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>
        <a:defRPr sz="15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>
        <a:defRPr sz="15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>
        <a:defRPr sz="15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g"/><Relationship Id="rId5" Type="http://schemas.openxmlformats.org/officeDocument/2006/relationships/image" Target="../media/image39.png"/><Relationship Id="rId4" Type="http://schemas.openxmlformats.org/officeDocument/2006/relationships/image" Target="../media/image38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54.png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5" Type="http://schemas.openxmlformats.org/officeDocument/2006/relationships/image" Target="../media/image55.png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5" Type="http://schemas.openxmlformats.org/officeDocument/2006/relationships/image" Target="../media/image56.png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72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12" Type="http://schemas.openxmlformats.org/officeDocument/2006/relationships/image" Target="../media/image7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png"/><Relationship Id="rId11" Type="http://schemas.openxmlformats.org/officeDocument/2006/relationships/image" Target="../media/image70.png"/><Relationship Id="rId5" Type="http://schemas.openxmlformats.org/officeDocument/2006/relationships/image" Target="../media/image64.png"/><Relationship Id="rId10" Type="http://schemas.openxmlformats.org/officeDocument/2006/relationships/image" Target="../media/image69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Relationship Id="rId14" Type="http://schemas.openxmlformats.org/officeDocument/2006/relationships/image" Target="../media/image7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png"/><Relationship Id="rId11" Type="http://schemas.openxmlformats.org/officeDocument/2006/relationships/image" Target="../media/image82.png"/><Relationship Id="rId5" Type="http://schemas.openxmlformats.org/officeDocument/2006/relationships/image" Target="../media/image76.png"/><Relationship Id="rId10" Type="http://schemas.openxmlformats.org/officeDocument/2006/relationships/image" Target="../media/image81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3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5.png"/><Relationship Id="rId5" Type="http://schemas.openxmlformats.org/officeDocument/2006/relationships/image" Target="../media/image62.png"/><Relationship Id="rId4" Type="http://schemas.openxmlformats.org/officeDocument/2006/relationships/image" Target="../media/image84.png"/><Relationship Id="rId9" Type="http://schemas.openxmlformats.org/officeDocument/2006/relationships/image" Target="../media/image88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3.png"/><Relationship Id="rId7" Type="http://schemas.openxmlformats.org/officeDocument/2006/relationships/image" Target="../media/image90.png"/><Relationship Id="rId12" Type="http://schemas.openxmlformats.org/officeDocument/2006/relationships/image" Target="../media/image8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9.png"/><Relationship Id="rId11" Type="http://schemas.openxmlformats.org/officeDocument/2006/relationships/image" Target="../media/image94.png"/><Relationship Id="rId5" Type="http://schemas.openxmlformats.org/officeDocument/2006/relationships/image" Target="../media/image62.png"/><Relationship Id="rId10" Type="http://schemas.openxmlformats.org/officeDocument/2006/relationships/image" Target="../media/image93.png"/><Relationship Id="rId4" Type="http://schemas.openxmlformats.org/officeDocument/2006/relationships/image" Target="../media/image84.png"/><Relationship Id="rId9" Type="http://schemas.openxmlformats.org/officeDocument/2006/relationships/image" Target="../media/image9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6.png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7" Type="http://schemas.openxmlformats.org/officeDocument/2006/relationships/image" Target="../media/image10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wmf"/><Relationship Id="rId13" Type="http://schemas.openxmlformats.org/officeDocument/2006/relationships/image" Target="../media/image107.wmf"/><Relationship Id="rId18" Type="http://schemas.openxmlformats.org/officeDocument/2006/relationships/oleObject" Target="../embeddings/oleObject12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oleObject" Target="../embeddings/oleObject9.bin"/><Relationship Id="rId17" Type="http://schemas.openxmlformats.org/officeDocument/2006/relationships/image" Target="../media/image109.wmf"/><Relationship Id="rId2" Type="http://schemas.openxmlformats.org/officeDocument/2006/relationships/notesSlide" Target="../notesSlides/notesSlide32.xml"/><Relationship Id="rId16" Type="http://schemas.openxmlformats.org/officeDocument/2006/relationships/oleObject" Target="../embeddings/oleObject11.bin"/><Relationship Id="rId20" Type="http://schemas.openxmlformats.org/officeDocument/2006/relationships/image" Target="../media/image1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3.wmf"/><Relationship Id="rId11" Type="http://schemas.openxmlformats.org/officeDocument/2006/relationships/image" Target="../media/image106.wmf"/><Relationship Id="rId5" Type="http://schemas.openxmlformats.org/officeDocument/2006/relationships/oleObject" Target="../embeddings/oleObject6.bin"/><Relationship Id="rId15" Type="http://schemas.openxmlformats.org/officeDocument/2006/relationships/image" Target="../media/image108.wmf"/><Relationship Id="rId10" Type="http://schemas.openxmlformats.org/officeDocument/2006/relationships/oleObject" Target="../embeddings/oleObject8.bin"/><Relationship Id="rId19" Type="http://schemas.openxmlformats.org/officeDocument/2006/relationships/image" Target="../media/image110.wmf"/><Relationship Id="rId4" Type="http://schemas.openxmlformats.org/officeDocument/2006/relationships/image" Target="../media/image102.wmf"/><Relationship Id="rId9" Type="http://schemas.openxmlformats.org/officeDocument/2006/relationships/image" Target="../media/image105.png"/><Relationship Id="rId14" Type="http://schemas.openxmlformats.org/officeDocument/2006/relationships/oleObject" Target="../embeddings/oleObject10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118.png"/><Relationship Id="rId3" Type="http://schemas.openxmlformats.org/officeDocument/2006/relationships/oleObject" Target="../embeddings/oleObject13.bin"/><Relationship Id="rId7" Type="http://schemas.openxmlformats.org/officeDocument/2006/relationships/image" Target="../media/image114.emf"/><Relationship Id="rId12" Type="http://schemas.openxmlformats.org/officeDocument/2006/relationships/image" Target="../media/image11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3.wmf"/><Relationship Id="rId11" Type="http://schemas.openxmlformats.org/officeDocument/2006/relationships/image" Target="../media/image116.wmf"/><Relationship Id="rId5" Type="http://schemas.openxmlformats.org/officeDocument/2006/relationships/oleObject" Target="../embeddings/oleObject14.bin"/><Relationship Id="rId10" Type="http://schemas.openxmlformats.org/officeDocument/2006/relationships/oleObject" Target="../embeddings/oleObject16.bin"/><Relationship Id="rId4" Type="http://schemas.openxmlformats.org/officeDocument/2006/relationships/image" Target="../media/image112.wmf"/><Relationship Id="rId9" Type="http://schemas.openxmlformats.org/officeDocument/2006/relationships/image" Target="../media/image115.wmf"/><Relationship Id="rId14" Type="http://schemas.openxmlformats.org/officeDocument/2006/relationships/image" Target="../media/image119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wmf"/><Relationship Id="rId13" Type="http://schemas.openxmlformats.org/officeDocument/2006/relationships/image" Target="../media/image107.wmf"/><Relationship Id="rId18" Type="http://schemas.openxmlformats.org/officeDocument/2006/relationships/oleObject" Target="../embeddings/oleObject12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oleObject" Target="../embeddings/oleObject9.bin"/><Relationship Id="rId17" Type="http://schemas.openxmlformats.org/officeDocument/2006/relationships/image" Target="../media/image109.wmf"/><Relationship Id="rId2" Type="http://schemas.openxmlformats.org/officeDocument/2006/relationships/notesSlide" Target="../notesSlides/notesSlide34.xml"/><Relationship Id="rId16" Type="http://schemas.openxmlformats.org/officeDocument/2006/relationships/oleObject" Target="../embeddings/oleObject11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3.wmf"/><Relationship Id="rId11" Type="http://schemas.openxmlformats.org/officeDocument/2006/relationships/image" Target="../media/image106.wmf"/><Relationship Id="rId5" Type="http://schemas.openxmlformats.org/officeDocument/2006/relationships/oleObject" Target="../embeddings/oleObject6.bin"/><Relationship Id="rId15" Type="http://schemas.openxmlformats.org/officeDocument/2006/relationships/image" Target="../media/image108.wmf"/><Relationship Id="rId10" Type="http://schemas.openxmlformats.org/officeDocument/2006/relationships/oleObject" Target="../embeddings/oleObject8.bin"/><Relationship Id="rId19" Type="http://schemas.openxmlformats.org/officeDocument/2006/relationships/image" Target="../media/image110.wmf"/><Relationship Id="rId4" Type="http://schemas.openxmlformats.org/officeDocument/2006/relationships/image" Target="../media/image102.wmf"/><Relationship Id="rId9" Type="http://schemas.openxmlformats.org/officeDocument/2006/relationships/image" Target="../media/image105.png"/><Relationship Id="rId14" Type="http://schemas.openxmlformats.org/officeDocument/2006/relationships/oleObject" Target="../embeddings/oleObject10.bin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wmf"/><Relationship Id="rId13" Type="http://schemas.openxmlformats.org/officeDocument/2006/relationships/oleObject" Target="../embeddings/oleObject22.bin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124.w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1.w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5" Type="http://schemas.openxmlformats.org/officeDocument/2006/relationships/image" Target="../media/image126.png"/><Relationship Id="rId10" Type="http://schemas.openxmlformats.org/officeDocument/2006/relationships/image" Target="../media/image123.wmf"/><Relationship Id="rId4" Type="http://schemas.openxmlformats.org/officeDocument/2006/relationships/image" Target="../media/image120.wmf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125.w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image" Target="../media/image127.png"/><Relationship Id="rId7" Type="http://schemas.openxmlformats.org/officeDocument/2006/relationships/image" Target="../media/image130.gi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9.gif"/><Relationship Id="rId5" Type="http://schemas.openxmlformats.org/officeDocument/2006/relationships/image" Target="../media/image128.wmf"/><Relationship Id="rId4" Type="http://schemas.openxmlformats.org/officeDocument/2006/relationships/oleObject" Target="../embeddings/oleObject23.bin"/><Relationship Id="rId9" Type="http://schemas.openxmlformats.org/officeDocument/2006/relationships/image" Target="../media/image131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png"/><Relationship Id="rId13" Type="http://schemas.openxmlformats.org/officeDocument/2006/relationships/image" Target="../media/image142.png"/><Relationship Id="rId18" Type="http://schemas.openxmlformats.org/officeDocument/2006/relationships/image" Target="../media/image147.png"/><Relationship Id="rId26" Type="http://schemas.openxmlformats.org/officeDocument/2006/relationships/image" Target="../media/image155.png"/><Relationship Id="rId3" Type="http://schemas.openxmlformats.org/officeDocument/2006/relationships/image" Target="../media/image132.png"/><Relationship Id="rId21" Type="http://schemas.openxmlformats.org/officeDocument/2006/relationships/image" Target="../media/image150.png"/><Relationship Id="rId7" Type="http://schemas.openxmlformats.org/officeDocument/2006/relationships/image" Target="../media/image136.png"/><Relationship Id="rId12" Type="http://schemas.openxmlformats.org/officeDocument/2006/relationships/image" Target="../media/image141.png"/><Relationship Id="rId17" Type="http://schemas.openxmlformats.org/officeDocument/2006/relationships/image" Target="../media/image146.png"/><Relationship Id="rId25" Type="http://schemas.openxmlformats.org/officeDocument/2006/relationships/image" Target="../media/image154.png"/><Relationship Id="rId2" Type="http://schemas.openxmlformats.org/officeDocument/2006/relationships/notesSlide" Target="../notesSlides/notesSlide38.xml"/><Relationship Id="rId16" Type="http://schemas.openxmlformats.org/officeDocument/2006/relationships/image" Target="../media/image145.png"/><Relationship Id="rId20" Type="http://schemas.openxmlformats.org/officeDocument/2006/relationships/image" Target="../media/image149.png"/><Relationship Id="rId29" Type="http://schemas.openxmlformats.org/officeDocument/2006/relationships/image" Target="../media/image15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5.png"/><Relationship Id="rId11" Type="http://schemas.openxmlformats.org/officeDocument/2006/relationships/image" Target="../media/image140.png"/><Relationship Id="rId24" Type="http://schemas.openxmlformats.org/officeDocument/2006/relationships/image" Target="../media/image153.png"/><Relationship Id="rId5" Type="http://schemas.openxmlformats.org/officeDocument/2006/relationships/image" Target="../media/image134.png"/><Relationship Id="rId15" Type="http://schemas.openxmlformats.org/officeDocument/2006/relationships/image" Target="../media/image144.png"/><Relationship Id="rId23" Type="http://schemas.openxmlformats.org/officeDocument/2006/relationships/image" Target="../media/image152.png"/><Relationship Id="rId28" Type="http://schemas.openxmlformats.org/officeDocument/2006/relationships/image" Target="../media/image157.png"/><Relationship Id="rId10" Type="http://schemas.openxmlformats.org/officeDocument/2006/relationships/image" Target="../media/image139.png"/><Relationship Id="rId19" Type="http://schemas.openxmlformats.org/officeDocument/2006/relationships/image" Target="../media/image148.png"/><Relationship Id="rId4" Type="http://schemas.openxmlformats.org/officeDocument/2006/relationships/image" Target="../media/image133.png"/><Relationship Id="rId9" Type="http://schemas.openxmlformats.org/officeDocument/2006/relationships/image" Target="../media/image138.png"/><Relationship Id="rId14" Type="http://schemas.openxmlformats.org/officeDocument/2006/relationships/image" Target="../media/image143.png"/><Relationship Id="rId22" Type="http://schemas.openxmlformats.org/officeDocument/2006/relationships/image" Target="../media/image151.png"/><Relationship Id="rId27" Type="http://schemas.openxmlformats.org/officeDocument/2006/relationships/image" Target="../media/image156.png"/><Relationship Id="rId30" Type="http://schemas.openxmlformats.org/officeDocument/2006/relationships/image" Target="../media/image15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3" Type="http://schemas.microsoft.com/office/2007/relationships/media" Target="../media/media2.mp4"/><Relationship Id="rId7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video" Target="../media/media3.mp4"/><Relationship Id="rId11" Type="http://schemas.openxmlformats.org/officeDocument/2006/relationships/image" Target="../media/image5.png"/><Relationship Id="rId5" Type="http://schemas.microsoft.com/office/2007/relationships/media" Target="../media/media3.mp4"/><Relationship Id="rId10" Type="http://schemas.openxmlformats.org/officeDocument/2006/relationships/image" Target="../media/image4.png"/><Relationship Id="rId4" Type="http://schemas.openxmlformats.org/officeDocument/2006/relationships/video" Target="../media/media2.mp4"/><Relationship Id="rId9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2.w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8.png"/><Relationship Id="rId3" Type="http://schemas.openxmlformats.org/officeDocument/2006/relationships/image" Target="../media/image163.png"/><Relationship Id="rId7" Type="http://schemas.openxmlformats.org/officeDocument/2006/relationships/image" Target="../media/image16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6.png"/><Relationship Id="rId5" Type="http://schemas.openxmlformats.org/officeDocument/2006/relationships/image" Target="../media/image165.png"/><Relationship Id="rId4" Type="http://schemas.openxmlformats.org/officeDocument/2006/relationships/image" Target="../media/image164.png"/><Relationship Id="rId9" Type="http://schemas.openxmlformats.org/officeDocument/2006/relationships/image" Target="../media/image16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png"/><Relationship Id="rId7" Type="http://schemas.openxmlformats.org/officeDocument/2006/relationships/image" Target="../media/image17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6.png"/><Relationship Id="rId5" Type="http://schemas.openxmlformats.org/officeDocument/2006/relationships/image" Target="../media/image175.png"/><Relationship Id="rId4" Type="http://schemas.openxmlformats.org/officeDocument/2006/relationships/image" Target="../media/image174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13" Type="http://schemas.openxmlformats.org/officeDocument/2006/relationships/image" Target="../media/image185.emf"/><Relationship Id="rId3" Type="http://schemas.openxmlformats.org/officeDocument/2006/relationships/image" Target="../media/image178.png"/><Relationship Id="rId7" Type="http://schemas.openxmlformats.org/officeDocument/2006/relationships/image" Target="../media/image162.wmf"/><Relationship Id="rId12" Type="http://schemas.openxmlformats.org/officeDocument/2006/relationships/image" Target="../media/image184.sv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25.bin"/><Relationship Id="rId11" Type="http://schemas.openxmlformats.org/officeDocument/2006/relationships/image" Target="../media/image183.png"/><Relationship Id="rId5" Type="http://schemas.openxmlformats.org/officeDocument/2006/relationships/image" Target="../media/image180.png"/><Relationship Id="rId10" Type="http://schemas.openxmlformats.org/officeDocument/2006/relationships/image" Target="../media/image182.png"/><Relationship Id="rId4" Type="http://schemas.openxmlformats.org/officeDocument/2006/relationships/image" Target="../media/image179.png"/><Relationship Id="rId9" Type="http://schemas.openxmlformats.org/officeDocument/2006/relationships/image" Target="../media/image181.wmf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image" Target="../media/image178.png"/><Relationship Id="rId7" Type="http://schemas.openxmlformats.org/officeDocument/2006/relationships/image" Target="../media/image162.w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25.bin"/><Relationship Id="rId11" Type="http://schemas.openxmlformats.org/officeDocument/2006/relationships/image" Target="../media/image186.png"/><Relationship Id="rId5" Type="http://schemas.openxmlformats.org/officeDocument/2006/relationships/image" Target="../media/image180.png"/><Relationship Id="rId10" Type="http://schemas.openxmlformats.org/officeDocument/2006/relationships/image" Target="../media/image185.emf"/><Relationship Id="rId4" Type="http://schemas.openxmlformats.org/officeDocument/2006/relationships/image" Target="../media/image179.png"/><Relationship Id="rId9" Type="http://schemas.openxmlformats.org/officeDocument/2006/relationships/image" Target="../media/image181.wmf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0.jpg"/><Relationship Id="rId5" Type="http://schemas.openxmlformats.org/officeDocument/2006/relationships/image" Target="../media/image189.emf"/><Relationship Id="rId4" Type="http://schemas.openxmlformats.org/officeDocument/2006/relationships/image" Target="../media/image188.jp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74" name="Text Box 16"/>
          <p:cNvSpPr txBox="1">
            <a:spLocks noChangeArrowheads="1"/>
          </p:cNvSpPr>
          <p:nvPr/>
        </p:nvSpPr>
        <p:spPr bwMode="auto">
          <a:xfrm>
            <a:off x="0" y="1653273"/>
            <a:ext cx="10980738" cy="1067322"/>
          </a:xfrm>
          <a:prstGeom prst="rect">
            <a:avLst/>
          </a:prstGeom>
          <a:noFill/>
          <a:ln>
            <a:noFill/>
          </a:ln>
        </p:spPr>
        <p:txBody>
          <a:bodyPr wrap="square" lIns="81641" tIns="40820" rIns="81641" bIns="40820">
            <a:spAutoFit/>
          </a:bodyPr>
          <a:lstStyle>
            <a:lvl1pPr defTabSz="979488"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 defTabSz="979488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 defTabSz="979488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 defTabSz="979488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 defTabSz="979488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 defTabSz="979488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 defTabSz="979488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 defTabSz="979488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 defTabSz="979488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algn="ctr">
              <a:defRPr/>
            </a:pPr>
            <a:r>
              <a:rPr lang="en-GB" sz="3200" b="1">
                <a:solidFill>
                  <a:srgbClr val="0070C4"/>
                </a:solidFill>
              </a:rPr>
              <a:t>Modelling of Transport Processes in </a:t>
            </a:r>
            <a:br>
              <a:rPr lang="en-GB" sz="3200" b="1">
                <a:solidFill>
                  <a:srgbClr val="0070C4"/>
                </a:solidFill>
              </a:rPr>
            </a:br>
            <a:r>
              <a:rPr lang="en-GB" sz="3200" b="1">
                <a:solidFill>
                  <a:srgbClr val="0070C4"/>
                </a:solidFill>
              </a:rPr>
              <a:t>Multicomponent Two-Phase Fluid Systems</a:t>
            </a:r>
            <a:endParaRPr lang="de-DE" sz="3200" b="1">
              <a:solidFill>
                <a:srgbClr val="0070C4"/>
              </a:solidFill>
              <a:latin typeface="Arial"/>
              <a:cs typeface="Arial"/>
            </a:endParaRPr>
          </a:p>
        </p:txBody>
      </p:sp>
      <p:sp>
        <p:nvSpPr>
          <p:cNvPr id="3075" name="Rectangle 28"/>
          <p:cNvSpPr>
            <a:spLocks noChangeArrowheads="1"/>
          </p:cNvSpPr>
          <p:nvPr/>
        </p:nvSpPr>
        <p:spPr bwMode="auto">
          <a:xfrm>
            <a:off x="0" y="2827486"/>
            <a:ext cx="10980738" cy="65883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500"/>
              </a:spcAft>
              <a:defRPr/>
            </a:pPr>
            <a:r>
              <a:rPr lang="en-GB" sz="2800">
                <a:latin typeface="Arial"/>
                <a:cs typeface="Arial"/>
              </a:rPr>
              <a:t>Dieter Bothe</a:t>
            </a:r>
            <a:endParaRPr/>
          </a:p>
        </p:txBody>
      </p:sp>
      <p:pic>
        <p:nvPicPr>
          <p:cNvPr id="3078" name="Picture 12" descr="tud_logo"/>
          <p:cNvPicPr>
            <a:picLocks noChangeAspect="1" noChangeArrowheads="1"/>
          </p:cNvPicPr>
          <p:nvPr/>
        </p:nvPicPr>
        <p:blipFill>
          <a:blip r:embed="rId3"/>
          <a:srcRect r="5453"/>
          <a:stretch/>
        </p:blipFill>
        <p:spPr bwMode="auto">
          <a:xfrm>
            <a:off x="7965644" y="188640"/>
            <a:ext cx="2733726" cy="115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9" name="Grafik 7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597127" y="3692542"/>
            <a:ext cx="4018362" cy="688862"/>
          </a:xfrm>
          <a:prstGeom prst="rect">
            <a:avLst/>
          </a:prstGeom>
          <a:noFill/>
          <a:ln>
            <a:noFill/>
          </a:ln>
        </p:spPr>
      </p:pic>
      <p:sp>
        <p:nvSpPr>
          <p:cNvPr id="3081" name="Textfeld 8"/>
          <p:cNvSpPr txBox="1">
            <a:spLocks noChangeArrowheads="1"/>
          </p:cNvSpPr>
          <p:nvPr/>
        </p:nvSpPr>
        <p:spPr bwMode="auto">
          <a:xfrm>
            <a:off x="7969783" y="5752173"/>
            <a:ext cx="2419253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algn="r">
              <a:defRPr/>
            </a:pPr>
            <a:r>
              <a:rPr lang="de-DE" sz="1600" b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TU Hamburg, Germany</a:t>
            </a:r>
            <a:endParaRPr/>
          </a:p>
          <a:p>
            <a:pPr algn="r">
              <a:defRPr/>
            </a:pPr>
            <a:r>
              <a:rPr lang="de-DE" sz="16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March 19 - 21,  2025</a:t>
            </a:r>
            <a:endParaRPr/>
          </a:p>
        </p:txBody>
      </p:sp>
      <p:sp>
        <p:nvSpPr>
          <p:cNvPr id="8" name="Textfeld 8"/>
          <p:cNvSpPr txBox="1">
            <a:spLocks noChangeArrowheads="1"/>
          </p:cNvSpPr>
          <p:nvPr/>
        </p:nvSpPr>
        <p:spPr bwMode="auto">
          <a:xfrm>
            <a:off x="494814" y="5716547"/>
            <a:ext cx="4822026" cy="83099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>
              <a:defRPr/>
            </a:pPr>
            <a:r>
              <a:rPr lang="de-DE" sz="1600" b="1" i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Jahrestreffen der DECHEMA / VDI-Fachgruppen</a:t>
            </a:r>
            <a:endParaRPr/>
          </a:p>
          <a:p>
            <a:pPr>
              <a:defRPr/>
            </a:pPr>
            <a:r>
              <a:rPr lang="de-DE" sz="1600" b="1" i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Mischvorgänge, Hochdruckverfahrenstechnik </a:t>
            </a:r>
            <a:endParaRPr/>
          </a:p>
          <a:p>
            <a:pPr>
              <a:defRPr/>
            </a:pPr>
            <a:r>
              <a:rPr lang="de-DE" sz="1600" b="1" i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und Mehrphasenströmungen</a:t>
            </a:r>
            <a:endParaRPr lang="en-US" sz="1600" b="1" i="1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" name="Rechteck 1"/>
          <p:cNvSpPr/>
          <p:nvPr/>
        </p:nvSpPr>
        <p:spPr bwMode="auto">
          <a:xfrm>
            <a:off x="0" y="4374105"/>
            <a:ext cx="10980738" cy="496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GB" sz="2000" b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Technische Universität Darmstadt</a:t>
            </a:r>
            <a:endParaRPr lang="en-GB" sz="3200" b="1" i="1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0" name="Rectangle 41"/>
          <p:cNvSpPr>
            <a:spLocks noChangeArrowheads="1"/>
          </p:cNvSpPr>
          <p:nvPr/>
        </p:nvSpPr>
        <p:spPr bwMode="auto">
          <a:xfrm flipV="1">
            <a:off x="359799" y="5609666"/>
            <a:ext cx="10126125" cy="4571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noFill/>
          </a:ln>
        </p:spPr>
        <p:txBody>
          <a:bodyPr wrap="none" anchor="ctr"/>
          <a:lstStyle/>
          <a:p>
            <a:pPr>
              <a:defRPr/>
            </a:pPr>
            <a:endParaRPr lang="de-DE" sz="1650">
              <a:solidFill>
                <a:srgbClr val="000000"/>
              </a:solidFill>
              <a:latin typeface="Helvetic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Multicomponent Fluid Systems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sp>
        <p:nvSpPr>
          <p:cNvPr id="3" name="Textfeld 2"/>
          <p:cNvSpPr txBox="1"/>
          <p:nvPr/>
        </p:nvSpPr>
        <p:spPr bwMode="auto">
          <a:xfrm>
            <a:off x="584824" y="953725"/>
            <a:ext cx="96310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400" b="1">
                <a:solidFill>
                  <a:srgbClr val="C00000"/>
                </a:solidFill>
              </a:rPr>
              <a:t>CLAIM: Every real-world fluid is a multicomponent mixture !</a:t>
            </a:r>
            <a:endParaRPr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rcRect b="781"/>
          <a:stretch/>
        </p:blipFill>
        <p:spPr bwMode="auto">
          <a:xfrm>
            <a:off x="1799959" y="1538790"/>
            <a:ext cx="7290810" cy="466453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 bwMode="auto">
          <a:xfrm>
            <a:off x="2250009" y="5236458"/>
            <a:ext cx="32854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400">
                <a:solidFill>
                  <a:schemeClr val="bg1"/>
                </a:solidFill>
              </a:rPr>
              <a:t>http://www.chemistryland.com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Multicomponent Fluid Systems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sp>
        <p:nvSpPr>
          <p:cNvPr id="5" name="Textfeld 4"/>
          <p:cNvSpPr txBox="1"/>
          <p:nvPr/>
        </p:nvSpPr>
        <p:spPr bwMode="auto">
          <a:xfrm>
            <a:off x="584824" y="953725"/>
            <a:ext cx="96310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400" b="1">
                <a:solidFill>
                  <a:srgbClr val="C00000"/>
                </a:solidFill>
              </a:rPr>
              <a:t>CLAIM: Every real-world fluid is a multicomponent mixture !</a:t>
            </a:r>
            <a:endParaRPr/>
          </a:p>
        </p:txBody>
      </p:sp>
      <p:sp>
        <p:nvSpPr>
          <p:cNvPr id="8" name="Textfeld 7"/>
          <p:cNvSpPr txBox="1"/>
          <p:nvPr/>
        </p:nvSpPr>
        <p:spPr bwMode="auto">
          <a:xfrm>
            <a:off x="719839" y="2078849"/>
            <a:ext cx="4905545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/>
              <a:buChar char="§"/>
              <a:defRPr/>
            </a:pPr>
            <a:r>
              <a:rPr lang="de-DE" sz="2000" b="0" i="0">
                <a:solidFill>
                  <a:srgbClr val="202122"/>
                </a:solidFill>
                <a:latin typeface="Arial"/>
              </a:rPr>
              <a:t>N</a:t>
            </a:r>
            <a:r>
              <a:rPr lang="de-DE" sz="2000" b="0" i="0" baseline="-25000">
                <a:solidFill>
                  <a:srgbClr val="202122"/>
                </a:solidFill>
                <a:latin typeface="Arial"/>
              </a:rPr>
              <a:t>2</a:t>
            </a:r>
            <a:r>
              <a:rPr lang="de-DE" sz="2000" b="0" i="0">
                <a:solidFill>
                  <a:srgbClr val="202122"/>
                </a:solidFill>
                <a:latin typeface="Arial"/>
              </a:rPr>
              <a:t>, O</a:t>
            </a:r>
            <a:r>
              <a:rPr lang="de-DE" sz="2000" b="0" i="0" baseline="-25000">
                <a:solidFill>
                  <a:srgbClr val="202122"/>
                </a:solidFill>
                <a:latin typeface="Arial"/>
              </a:rPr>
              <a:t>2</a:t>
            </a:r>
            <a:r>
              <a:rPr lang="de-DE" sz="2000" b="0" i="0">
                <a:solidFill>
                  <a:srgbClr val="202122"/>
                </a:solidFill>
                <a:latin typeface="Arial"/>
              </a:rPr>
              <a:t>, Ar, CO</a:t>
            </a:r>
            <a:r>
              <a:rPr lang="de-DE" sz="2000" b="0" i="0" baseline="-25000">
                <a:solidFill>
                  <a:srgbClr val="202122"/>
                </a:solidFill>
                <a:latin typeface="Arial"/>
              </a:rPr>
              <a:t>2</a:t>
            </a:r>
            <a:r>
              <a:rPr lang="de-DE" sz="2000" b="0" i="0">
                <a:solidFill>
                  <a:srgbClr val="202122"/>
                </a:solidFill>
                <a:latin typeface="Arial"/>
              </a:rPr>
              <a:t>, … (see slide above)</a:t>
            </a:r>
            <a:endParaRPr/>
          </a:p>
        </p:txBody>
      </p:sp>
      <p:grpSp>
        <p:nvGrpSpPr>
          <p:cNvPr id="20" name="Gruppieren 19"/>
          <p:cNvGrpSpPr/>
          <p:nvPr/>
        </p:nvGrpSpPr>
        <p:grpSpPr bwMode="auto">
          <a:xfrm>
            <a:off x="584824" y="1493785"/>
            <a:ext cx="10126126" cy="5342576"/>
            <a:chOff x="584824" y="1493785"/>
            <a:chExt cx="10126126" cy="5342576"/>
          </a:xfrm>
        </p:grpSpPr>
        <p:pic>
          <p:nvPicPr>
            <p:cNvPr id="4" name="Grafik 3" descr="Ein Bild, das Wasser, draußen, Hahn enthält.&#10;&#10;Automatisch generierte Beschreibung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8065625" y="1493785"/>
              <a:ext cx="2451007" cy="4103249"/>
            </a:xfrm>
            <a:prstGeom prst="rect">
              <a:avLst/>
            </a:prstGeom>
          </p:spPr>
        </p:pic>
        <p:sp>
          <p:nvSpPr>
            <p:cNvPr id="6" name="Textfeld 5"/>
            <p:cNvSpPr txBox="1"/>
            <p:nvPr/>
          </p:nvSpPr>
          <p:spPr bwMode="auto">
            <a:xfrm>
              <a:off x="8008547" y="5642039"/>
              <a:ext cx="2565161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GB" sz="1400"/>
                <a:t>An outdoor drinking water tap at Desa Dasan Geria Village, West Lombok; from Wikipedia</a:t>
              </a:r>
              <a:endParaRPr/>
            </a:p>
          </p:txBody>
        </p:sp>
        <p:sp>
          <p:nvSpPr>
            <p:cNvPr id="7" name="Textfeld 6"/>
            <p:cNvSpPr txBox="1"/>
            <p:nvPr/>
          </p:nvSpPr>
          <p:spPr bwMode="auto">
            <a:xfrm>
              <a:off x="584824" y="1628800"/>
              <a:ext cx="504056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de-DE" sz="2000" i="0">
                  <a:solidFill>
                    <a:srgbClr val="202122"/>
                  </a:solidFill>
                  <a:latin typeface="Arial"/>
                </a:rPr>
                <a:t>Typical contents of </a:t>
              </a:r>
              <a:r>
                <a:rPr lang="de-DE" sz="2000" b="1" i="0">
                  <a:solidFill>
                    <a:srgbClr val="202122"/>
                  </a:solidFill>
                  <a:latin typeface="Arial"/>
                </a:rPr>
                <a:t>tap water</a:t>
              </a:r>
              <a:r>
                <a:rPr lang="de-DE" sz="2000" i="0">
                  <a:solidFill>
                    <a:srgbClr val="202122"/>
                  </a:solidFill>
                  <a:latin typeface="Arial"/>
                </a:rPr>
                <a:t>:    </a:t>
              </a:r>
              <a:r>
                <a:rPr lang="de-DE" sz="2000" b="1" i="0">
                  <a:solidFill>
                    <a:srgbClr val="0253BE"/>
                  </a:solidFill>
                  <a:latin typeface="Arial"/>
                </a:rPr>
                <a:t>H</a:t>
              </a:r>
              <a:r>
                <a:rPr lang="de-DE" sz="2000" b="1" i="0" baseline="-25000">
                  <a:solidFill>
                    <a:srgbClr val="0253BE"/>
                  </a:solidFill>
                  <a:latin typeface="Arial"/>
                </a:rPr>
                <a:t>2</a:t>
              </a:r>
              <a:r>
                <a:rPr lang="de-DE" sz="2000" b="1" i="0">
                  <a:solidFill>
                    <a:srgbClr val="0253BE"/>
                  </a:solidFill>
                  <a:latin typeface="Arial"/>
                </a:rPr>
                <a:t>O</a:t>
              </a:r>
              <a:r>
                <a:rPr lang="de-DE" sz="2000" b="0" i="0">
                  <a:solidFill>
                    <a:srgbClr val="202122"/>
                  </a:solidFill>
                  <a:latin typeface="Arial"/>
                </a:rPr>
                <a:t> and</a:t>
              </a:r>
              <a:endParaRPr lang="en-GB" sz="2000"/>
            </a:p>
          </p:txBody>
        </p:sp>
        <p:pic>
          <p:nvPicPr>
            <p:cNvPr id="15" name="Grafik 14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5625384" y="1564787"/>
              <a:ext cx="2026577" cy="1935215"/>
            </a:xfrm>
            <a:prstGeom prst="rect">
              <a:avLst/>
            </a:prstGeom>
          </p:spPr>
        </p:pic>
        <p:sp>
          <p:nvSpPr>
            <p:cNvPr id="19" name="Textfeld 18"/>
            <p:cNvSpPr txBox="1"/>
            <p:nvPr/>
          </p:nvSpPr>
          <p:spPr bwMode="auto">
            <a:xfrm>
              <a:off x="1304903" y="6590140"/>
              <a:ext cx="9406046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defRPr/>
              </a:pPr>
              <a:r>
                <a:rPr lang="en-GB" sz="1000"/>
                <a:t>Source for water molecule structure: https://kmy-fef.marmara.edu.tr/dosya/fef/kmy/Anabilim%20Dallar%C4%B1/Biyokimya/YeniKlasor/02%20Water%20v2.pdf</a:t>
              </a:r>
              <a:endParaRPr/>
            </a:p>
          </p:txBody>
        </p:sp>
      </p:grpSp>
      <p:sp>
        <p:nvSpPr>
          <p:cNvPr id="10" name="Textfeld 9"/>
          <p:cNvSpPr txBox="1"/>
          <p:nvPr/>
        </p:nvSpPr>
        <p:spPr bwMode="auto">
          <a:xfrm>
            <a:off x="835323" y="5094185"/>
            <a:ext cx="3127163" cy="1154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2000">
                <a:solidFill>
                  <a:srgbClr val="202122"/>
                </a:solidFill>
                <a:latin typeface="Arial"/>
              </a:rPr>
              <a:t>some of these are</a:t>
            </a:r>
          </a:p>
          <a:p>
            <a:pPr algn="ctr">
              <a:spcAft>
                <a:spcPts val="300"/>
              </a:spcAft>
              <a:defRPr/>
            </a:pPr>
            <a:r>
              <a:rPr lang="de-DE" sz="2000" b="1">
                <a:solidFill>
                  <a:srgbClr val="C00000"/>
                </a:solidFill>
                <a:latin typeface="Arial"/>
              </a:rPr>
              <a:t>surface active agents</a:t>
            </a:r>
          </a:p>
          <a:p>
            <a:pPr algn="ctr">
              <a:defRPr/>
            </a:pPr>
            <a:r>
              <a:rPr lang="de-DE" sz="2200" b="1">
                <a:solidFill>
                  <a:srgbClr val="C00000"/>
                </a:solidFill>
                <a:latin typeface="Arial"/>
              </a:rPr>
              <a:t>=</a:t>
            </a:r>
            <a:r>
              <a:rPr lang="de-DE" sz="2400" b="1">
                <a:solidFill>
                  <a:srgbClr val="C00000"/>
                </a:solidFill>
                <a:latin typeface="Arial"/>
              </a:rPr>
              <a:t> surfactants</a:t>
            </a:r>
            <a:endParaRPr lang="en-GB" sz="2400" b="1">
              <a:solidFill>
                <a:srgbClr val="C00000"/>
              </a:solidFill>
            </a:endParaRPr>
          </a:p>
        </p:txBody>
      </p:sp>
      <p:sp>
        <p:nvSpPr>
          <p:cNvPr id="3" name="Textfeld 2"/>
          <p:cNvSpPr txBox="1"/>
          <p:nvPr/>
        </p:nvSpPr>
        <p:spPr bwMode="auto">
          <a:xfrm>
            <a:off x="719839" y="3549942"/>
            <a:ext cx="5850650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/>
              <a:buChar char="§"/>
              <a:defRPr/>
            </a:pPr>
            <a:r>
              <a:rPr lang="de-DE" sz="2000" i="0">
                <a:solidFill>
                  <a:srgbClr val="202122"/>
                </a:solidFill>
                <a:latin typeface="Arial"/>
              </a:rPr>
              <a:t>contaminants such as pesticides, arenes, …</a:t>
            </a:r>
            <a:endParaRPr lang="de-DE" sz="2000">
              <a:solidFill>
                <a:srgbClr val="202122"/>
              </a:solidFill>
              <a:latin typeface="Arial"/>
            </a:endParaRPr>
          </a:p>
        </p:txBody>
      </p:sp>
      <p:grpSp>
        <p:nvGrpSpPr>
          <p:cNvPr id="17" name="Gruppieren 16"/>
          <p:cNvGrpSpPr/>
          <p:nvPr/>
        </p:nvGrpSpPr>
        <p:grpSpPr bwMode="auto">
          <a:xfrm>
            <a:off x="722792" y="2579171"/>
            <a:ext cx="7094640" cy="3793738"/>
            <a:chOff x="722792" y="2579171"/>
            <a:chExt cx="7094640" cy="3793738"/>
          </a:xfrm>
        </p:grpSpPr>
        <p:sp>
          <p:nvSpPr>
            <p:cNvPr id="12" name="Textfeld 11"/>
            <p:cNvSpPr txBox="1"/>
            <p:nvPr/>
          </p:nvSpPr>
          <p:spPr bwMode="auto">
            <a:xfrm>
              <a:off x="5792332" y="5634245"/>
              <a:ext cx="2025101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GB" sz="1400"/>
                <a:t>A sodium ion solvated </a:t>
              </a:r>
              <a:endParaRPr/>
            </a:p>
            <a:p>
              <a:pPr>
                <a:defRPr/>
              </a:pPr>
              <a:r>
                <a:rPr lang="en-GB" sz="1400"/>
                <a:t>by water molecules;</a:t>
              </a:r>
              <a:br>
                <a:rPr lang="en-GB" sz="1400"/>
              </a:br>
              <a:r>
                <a:rPr lang="en-GB" sz="1400"/>
                <a:t>from Wikipedia</a:t>
              </a:r>
              <a:endParaRPr/>
            </a:p>
          </p:txBody>
        </p:sp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5760399" y="3888869"/>
              <a:ext cx="1800200" cy="1800200"/>
            </a:xfrm>
            <a:prstGeom prst="rect">
              <a:avLst/>
            </a:prstGeom>
          </p:spPr>
        </p:pic>
        <p:sp>
          <p:nvSpPr>
            <p:cNvPr id="9" name="Textfeld 8"/>
            <p:cNvSpPr txBox="1"/>
            <p:nvPr/>
          </p:nvSpPr>
          <p:spPr bwMode="auto">
            <a:xfrm>
              <a:off x="722792" y="2579171"/>
              <a:ext cx="4757334" cy="958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Wingdings"/>
                <a:buChar char="§"/>
                <a:defRPr/>
              </a:pPr>
              <a:r>
                <a:rPr lang="de-DE" sz="2000">
                  <a:solidFill>
                    <a:srgbClr val="202122"/>
                  </a:solidFill>
                  <a:latin typeface="Arial"/>
                </a:rPr>
                <a:t>ions: </a:t>
              </a:r>
              <a:r>
                <a:rPr lang="de-DE" sz="2000" i="0">
                  <a:solidFill>
                    <a:srgbClr val="202122"/>
                  </a:solidFill>
                  <a:latin typeface="Arial"/>
                </a:rPr>
                <a:t>H</a:t>
              </a:r>
              <a:r>
                <a:rPr lang="de-DE" sz="2000" i="0" baseline="-25000">
                  <a:solidFill>
                    <a:srgbClr val="202122"/>
                  </a:solidFill>
                  <a:latin typeface="Arial"/>
                </a:rPr>
                <a:t>3</a:t>
              </a:r>
              <a:r>
                <a:rPr lang="de-DE" sz="2000" i="0">
                  <a:solidFill>
                    <a:srgbClr val="202122"/>
                  </a:solidFill>
                  <a:latin typeface="Arial"/>
                </a:rPr>
                <a:t>O</a:t>
              </a:r>
              <a:r>
                <a:rPr lang="de-DE" sz="2000" i="0" baseline="30000">
                  <a:solidFill>
                    <a:srgbClr val="202122"/>
                  </a:solidFill>
                  <a:latin typeface="Arial"/>
                </a:rPr>
                <a:t>+</a:t>
              </a:r>
              <a:r>
                <a:rPr lang="de-DE" sz="2000" i="0">
                  <a:solidFill>
                    <a:srgbClr val="202122"/>
                  </a:solidFill>
                  <a:latin typeface="Arial"/>
                </a:rPr>
                <a:t>, </a:t>
              </a:r>
              <a:r>
                <a:rPr lang="en-GB" sz="2000" i="0">
                  <a:solidFill>
                    <a:srgbClr val="202122"/>
                  </a:solidFill>
                  <a:latin typeface="Arial"/>
                </a:rPr>
                <a:t>Na</a:t>
              </a:r>
              <a:r>
                <a:rPr lang="en-GB" sz="2000" i="0" baseline="30000">
                  <a:solidFill>
                    <a:srgbClr val="202122"/>
                  </a:solidFill>
                  <a:latin typeface="Arial"/>
                </a:rPr>
                <a:t>+</a:t>
              </a:r>
              <a:r>
                <a:rPr lang="en-GB" sz="2000" i="0">
                  <a:solidFill>
                    <a:srgbClr val="202122"/>
                  </a:solidFill>
                  <a:latin typeface="Arial"/>
                </a:rPr>
                <a:t>, K</a:t>
              </a:r>
              <a:r>
                <a:rPr lang="en-GB" sz="2000" i="0" baseline="30000">
                  <a:solidFill>
                    <a:srgbClr val="202122"/>
                  </a:solidFill>
                  <a:latin typeface="Arial"/>
                </a:rPr>
                <a:t>+</a:t>
              </a:r>
              <a:r>
                <a:rPr lang="en-GB" sz="2000" i="0">
                  <a:solidFill>
                    <a:srgbClr val="202122"/>
                  </a:solidFill>
                  <a:latin typeface="Arial"/>
                </a:rPr>
                <a:t>, Mg</a:t>
              </a:r>
              <a:r>
                <a:rPr lang="en-GB" sz="2000" i="0" baseline="30000">
                  <a:solidFill>
                    <a:srgbClr val="202122"/>
                  </a:solidFill>
                  <a:latin typeface="Arial"/>
                </a:rPr>
                <a:t>2+</a:t>
              </a:r>
              <a:r>
                <a:rPr lang="en-GB" sz="2000" i="0">
                  <a:solidFill>
                    <a:srgbClr val="202122"/>
                  </a:solidFill>
                  <a:latin typeface="Arial"/>
                </a:rPr>
                <a:t>, Ca</a:t>
              </a:r>
              <a:r>
                <a:rPr lang="en-GB" sz="2000" i="0" baseline="30000">
                  <a:solidFill>
                    <a:srgbClr val="202122"/>
                  </a:solidFill>
                  <a:latin typeface="Arial"/>
                </a:rPr>
                <a:t>2+</a:t>
              </a:r>
              <a:r>
                <a:rPr lang="en-GB" sz="2000" i="0">
                  <a:solidFill>
                    <a:srgbClr val="202122"/>
                  </a:solidFill>
                  <a:latin typeface="Arial"/>
                </a:rPr>
                <a:t>, </a:t>
              </a:r>
              <a:br>
                <a:rPr lang="en-GB" sz="2000" i="0">
                  <a:solidFill>
                    <a:srgbClr val="202122"/>
                  </a:solidFill>
                  <a:latin typeface="Arial"/>
                </a:rPr>
              </a:br>
              <a:r>
                <a:rPr lang="de-DE" sz="2000" i="0">
                  <a:solidFill>
                    <a:srgbClr val="202122"/>
                  </a:solidFill>
                  <a:latin typeface="Arial"/>
                </a:rPr>
                <a:t>OH</a:t>
              </a:r>
              <a:r>
                <a:rPr lang="de-DE" sz="2000" baseline="30000">
                  <a:solidFill>
                    <a:srgbClr val="202122"/>
                  </a:solidFill>
                  <a:latin typeface="Arial"/>
                </a:rPr>
                <a:t>-</a:t>
              </a:r>
              <a:r>
                <a:rPr lang="de-DE" sz="2000" i="0">
                  <a:solidFill>
                    <a:srgbClr val="202122"/>
                  </a:solidFill>
                  <a:latin typeface="Arial"/>
                </a:rPr>
                <a:t>, Cl</a:t>
              </a:r>
              <a:r>
                <a:rPr lang="de-DE" sz="2000" baseline="30000">
                  <a:solidFill>
                    <a:srgbClr val="202122"/>
                  </a:solidFill>
                  <a:latin typeface="Arial"/>
                </a:rPr>
                <a:t>-</a:t>
              </a:r>
              <a:r>
                <a:rPr lang="de-DE" sz="2000" i="0">
                  <a:solidFill>
                    <a:srgbClr val="202122"/>
                  </a:solidFill>
                  <a:latin typeface="Arial"/>
                </a:rPr>
                <a:t>, NO</a:t>
              </a:r>
              <a:r>
                <a:rPr lang="de-DE" sz="2000" i="0" baseline="-25000">
                  <a:solidFill>
                    <a:srgbClr val="202122"/>
                  </a:solidFill>
                  <a:latin typeface="Arial"/>
                </a:rPr>
                <a:t>3</a:t>
              </a:r>
              <a:r>
                <a:rPr lang="de-DE" sz="2000" i="0" baseline="30000">
                  <a:solidFill>
                    <a:srgbClr val="202122"/>
                  </a:solidFill>
                  <a:latin typeface="Arial"/>
                </a:rPr>
                <a:t>-</a:t>
              </a:r>
              <a:r>
                <a:rPr lang="de-DE" sz="2000" i="0">
                  <a:solidFill>
                    <a:srgbClr val="202122"/>
                  </a:solidFill>
                  <a:latin typeface="Arial"/>
                </a:rPr>
                <a:t>, SO</a:t>
              </a:r>
              <a:r>
                <a:rPr lang="de-DE" sz="2000" i="0" baseline="-25000">
                  <a:solidFill>
                    <a:srgbClr val="202122"/>
                  </a:solidFill>
                  <a:latin typeface="Arial"/>
                </a:rPr>
                <a:t>3</a:t>
              </a:r>
              <a:r>
                <a:rPr lang="de-DE" sz="2000" i="0" baseline="30000">
                  <a:solidFill>
                    <a:srgbClr val="202122"/>
                  </a:solidFill>
                  <a:latin typeface="Arial"/>
                </a:rPr>
                <a:t>2-</a:t>
              </a:r>
              <a:r>
                <a:rPr lang="de-DE" sz="2000" i="0">
                  <a:solidFill>
                    <a:srgbClr val="202122"/>
                  </a:solidFill>
                  <a:latin typeface="Arial"/>
                </a:rPr>
                <a:t>, …</a:t>
              </a:r>
              <a:endParaRPr/>
            </a:p>
          </p:txBody>
        </p:sp>
      </p:grpSp>
      <p:grpSp>
        <p:nvGrpSpPr>
          <p:cNvPr id="18" name="Gruppieren 17"/>
          <p:cNvGrpSpPr/>
          <p:nvPr/>
        </p:nvGrpSpPr>
        <p:grpSpPr bwMode="auto">
          <a:xfrm>
            <a:off x="720132" y="4337699"/>
            <a:ext cx="5461263" cy="2023987"/>
            <a:chOff x="720132" y="4337699"/>
            <a:chExt cx="5461263" cy="2023987"/>
          </a:xfrm>
        </p:grpSpPr>
        <p:pic>
          <p:nvPicPr>
            <p:cNvPr id="21" name="Grafik 20"/>
            <p:cNvPicPr>
              <a:picLocks noChangeAspect="1"/>
            </p:cNvPicPr>
            <p:nvPr/>
          </p:nvPicPr>
          <p:blipFill>
            <a:blip r:embed="rId6"/>
            <a:stretch/>
          </p:blipFill>
          <p:spPr bwMode="auto">
            <a:xfrm>
              <a:off x="4210119" y="4565400"/>
              <a:ext cx="1293446" cy="1162864"/>
            </a:xfrm>
            <a:prstGeom prst="rect">
              <a:avLst/>
            </a:prstGeom>
          </p:spPr>
        </p:pic>
        <p:sp>
          <p:nvSpPr>
            <p:cNvPr id="22" name="Textfeld 21"/>
            <p:cNvSpPr txBox="1"/>
            <p:nvPr/>
          </p:nvSpPr>
          <p:spPr bwMode="auto">
            <a:xfrm>
              <a:off x="4156294" y="5838466"/>
              <a:ext cx="2025101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GB" sz="1400"/>
                <a:t>glucose molecule;</a:t>
              </a:r>
              <a:br>
                <a:rPr lang="en-GB" sz="1400"/>
              </a:br>
              <a:r>
                <a:rPr lang="en-GB" sz="1400"/>
                <a:t>from Wikipedia</a:t>
              </a:r>
              <a:endParaRPr/>
            </a:p>
          </p:txBody>
        </p:sp>
        <p:sp>
          <p:nvSpPr>
            <p:cNvPr id="14" name="Textfeld 13"/>
            <p:cNvSpPr txBox="1"/>
            <p:nvPr/>
          </p:nvSpPr>
          <p:spPr bwMode="auto">
            <a:xfrm>
              <a:off x="720132" y="4337699"/>
              <a:ext cx="4770237" cy="4969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Wingdings"/>
                <a:buChar char="§"/>
                <a:defRPr/>
              </a:pPr>
              <a:r>
                <a:rPr lang="de-DE" sz="2000">
                  <a:solidFill>
                    <a:srgbClr val="202122"/>
                  </a:solidFill>
                  <a:latin typeface="Arial"/>
                </a:rPr>
                <a:t>glucose, in your coffee or tea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Chemically Reacting Fluid Mixtures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sp>
        <p:nvSpPr>
          <p:cNvPr id="4" name="Textfeld 3"/>
          <p:cNvSpPr txBox="1"/>
          <p:nvPr/>
        </p:nvSpPr>
        <p:spPr bwMode="auto">
          <a:xfrm>
            <a:off x="1591073" y="1014982"/>
            <a:ext cx="837093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/>
              <a:t>Fluid composed of N chemical components ( = constituents or species): </a:t>
            </a:r>
            <a:endParaRPr/>
          </a:p>
        </p:txBody>
      </p:sp>
      <p:sp>
        <p:nvSpPr>
          <p:cNvPr id="5" name="Textfeld 4"/>
          <p:cNvSpPr txBox="1"/>
          <p:nvPr/>
        </p:nvSpPr>
        <p:spPr bwMode="auto">
          <a:xfrm>
            <a:off x="269789" y="998730"/>
            <a:ext cx="130514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2000" b="1" i="0">
                <a:solidFill>
                  <a:srgbClr val="202122"/>
                </a:solidFill>
                <a:latin typeface="Arial"/>
              </a:rPr>
              <a:t>Notation.</a:t>
            </a:r>
            <a:endParaRPr lang="en-GB" sz="200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745064" y="1718810"/>
            <a:ext cx="2160240" cy="559487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9297035" y="1628800"/>
            <a:ext cx="665325" cy="367777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9298236" y="2200529"/>
            <a:ext cx="700440" cy="408436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9180779" y="3430104"/>
            <a:ext cx="1029406" cy="412132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9425757" y="2826227"/>
            <a:ext cx="445398" cy="425069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9470112" y="4024294"/>
            <a:ext cx="356688" cy="351144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9503378" y="4579390"/>
            <a:ext cx="290155" cy="282763"/>
          </a:xfrm>
          <a:prstGeom prst="rect">
            <a:avLst/>
          </a:prstGeom>
        </p:spPr>
      </p:pic>
      <p:pic>
        <p:nvPicPr>
          <p:cNvPr id="31" name="Grafik 30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9414668" y="5971089"/>
            <a:ext cx="456487" cy="249497"/>
          </a:xfrm>
          <a:prstGeom prst="rect">
            <a:avLst/>
          </a:prstGeom>
        </p:spPr>
      </p:pic>
      <p:pic>
        <p:nvPicPr>
          <p:cNvPr id="33" name="Grafik 32"/>
          <p:cNvPicPr>
            <a:picLocks noChangeAspect="1"/>
          </p:cNvPicPr>
          <p:nvPr/>
        </p:nvPicPr>
        <p:blipFill>
          <a:blip r:embed="rId11"/>
          <a:stretch/>
        </p:blipFill>
        <p:spPr bwMode="auto">
          <a:xfrm>
            <a:off x="9298236" y="5066105"/>
            <a:ext cx="718921" cy="691199"/>
          </a:xfrm>
          <a:prstGeom prst="rect">
            <a:avLst/>
          </a:prstGeom>
        </p:spPr>
      </p:pic>
      <p:sp>
        <p:nvSpPr>
          <p:cNvPr id="34" name="Textfeld 33"/>
          <p:cNvSpPr txBox="1"/>
          <p:nvPr/>
        </p:nvSpPr>
        <p:spPr bwMode="auto">
          <a:xfrm>
            <a:off x="8190669" y="1576978"/>
            <a:ext cx="503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400" i="1"/>
              <a:t>A</a:t>
            </a:r>
            <a:r>
              <a:rPr lang="de-DE" sz="2400" baseline="-25000"/>
              <a:t>1</a:t>
            </a:r>
            <a:endParaRPr lang="en-GB" sz="2400" baseline="-25000"/>
          </a:p>
        </p:txBody>
      </p:sp>
      <p:sp>
        <p:nvSpPr>
          <p:cNvPr id="35" name="Textfeld 34"/>
          <p:cNvSpPr txBox="1"/>
          <p:nvPr/>
        </p:nvSpPr>
        <p:spPr bwMode="auto">
          <a:xfrm>
            <a:off x="8190669" y="2165451"/>
            <a:ext cx="503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400" i="1"/>
              <a:t>A</a:t>
            </a:r>
            <a:r>
              <a:rPr lang="de-DE" sz="2400" i="1" baseline="-25000"/>
              <a:t>2</a:t>
            </a:r>
            <a:endParaRPr lang="en-GB" sz="2400" baseline="-25000"/>
          </a:p>
        </p:txBody>
      </p:sp>
      <p:sp>
        <p:nvSpPr>
          <p:cNvPr id="36" name="Textfeld 35"/>
          <p:cNvSpPr txBox="1"/>
          <p:nvPr/>
        </p:nvSpPr>
        <p:spPr bwMode="auto">
          <a:xfrm>
            <a:off x="8190669" y="2787315"/>
            <a:ext cx="503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400" i="1"/>
              <a:t>A</a:t>
            </a:r>
            <a:r>
              <a:rPr lang="de-DE" sz="2400" i="1" baseline="-25000"/>
              <a:t>3</a:t>
            </a:r>
            <a:endParaRPr lang="en-GB" sz="2400" baseline="-25000"/>
          </a:p>
        </p:txBody>
      </p:sp>
      <p:sp>
        <p:nvSpPr>
          <p:cNvPr id="37" name="Textfeld 36"/>
          <p:cNvSpPr txBox="1"/>
          <p:nvPr/>
        </p:nvSpPr>
        <p:spPr bwMode="auto">
          <a:xfrm>
            <a:off x="8194684" y="3372380"/>
            <a:ext cx="503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400" i="1"/>
              <a:t>A</a:t>
            </a:r>
            <a:r>
              <a:rPr lang="de-DE" sz="2400" i="1" baseline="-25000"/>
              <a:t>4</a:t>
            </a:r>
            <a:endParaRPr lang="en-GB" sz="2400" baseline="-25000"/>
          </a:p>
        </p:txBody>
      </p:sp>
      <p:sp>
        <p:nvSpPr>
          <p:cNvPr id="38" name="Textfeld 37"/>
          <p:cNvSpPr txBox="1"/>
          <p:nvPr/>
        </p:nvSpPr>
        <p:spPr bwMode="auto">
          <a:xfrm>
            <a:off x="8190669" y="3925125"/>
            <a:ext cx="503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400" i="1"/>
              <a:t>A</a:t>
            </a:r>
            <a:r>
              <a:rPr lang="de-DE" sz="2400" i="1" baseline="-25000"/>
              <a:t>5</a:t>
            </a:r>
            <a:endParaRPr lang="en-GB" sz="2400" baseline="-25000"/>
          </a:p>
        </p:txBody>
      </p:sp>
      <p:sp>
        <p:nvSpPr>
          <p:cNvPr id="39" name="Textfeld 38"/>
          <p:cNvSpPr txBox="1"/>
          <p:nvPr/>
        </p:nvSpPr>
        <p:spPr bwMode="auto">
          <a:xfrm>
            <a:off x="8190669" y="4497505"/>
            <a:ext cx="503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400" i="1"/>
              <a:t>A</a:t>
            </a:r>
            <a:r>
              <a:rPr lang="de-DE" sz="2400" i="1" baseline="-25000"/>
              <a:t>6</a:t>
            </a:r>
            <a:endParaRPr lang="en-GB" sz="2400" baseline="-25000"/>
          </a:p>
        </p:txBody>
      </p:sp>
      <p:sp>
        <p:nvSpPr>
          <p:cNvPr id="40" name="Textfeld 39"/>
          <p:cNvSpPr txBox="1"/>
          <p:nvPr/>
        </p:nvSpPr>
        <p:spPr bwMode="auto">
          <a:xfrm>
            <a:off x="8203793" y="5096325"/>
            <a:ext cx="503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400" i="1"/>
              <a:t>A</a:t>
            </a:r>
            <a:r>
              <a:rPr lang="de-DE" sz="2400" i="1" baseline="-25000"/>
              <a:t>7</a:t>
            </a:r>
            <a:endParaRPr lang="en-GB" sz="2400" baseline="-25000"/>
          </a:p>
        </p:txBody>
      </p:sp>
      <p:sp>
        <p:nvSpPr>
          <p:cNvPr id="41" name="Textfeld 40"/>
          <p:cNvSpPr txBox="1"/>
          <p:nvPr/>
        </p:nvSpPr>
        <p:spPr bwMode="auto">
          <a:xfrm>
            <a:off x="8206535" y="5773540"/>
            <a:ext cx="503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400" i="1"/>
              <a:t>A</a:t>
            </a:r>
            <a:r>
              <a:rPr lang="de-DE" sz="2400" i="1" baseline="-25000"/>
              <a:t>8</a:t>
            </a:r>
            <a:endParaRPr lang="en-GB" sz="2400" baseline="-25000"/>
          </a:p>
        </p:txBody>
      </p:sp>
      <p:grpSp>
        <p:nvGrpSpPr>
          <p:cNvPr id="59" name="Gruppieren 58"/>
          <p:cNvGrpSpPr/>
          <p:nvPr/>
        </p:nvGrpSpPr>
        <p:grpSpPr bwMode="auto">
          <a:xfrm>
            <a:off x="269788" y="2483071"/>
            <a:ext cx="6856642" cy="1072383"/>
            <a:chOff x="269788" y="2483071"/>
            <a:chExt cx="6856642" cy="1072383"/>
          </a:xfrm>
        </p:grpSpPr>
        <p:pic>
          <p:nvPicPr>
            <p:cNvPr id="43" name="Grafik 42"/>
            <p:cNvPicPr>
              <a:picLocks noChangeAspect="1"/>
            </p:cNvPicPr>
            <p:nvPr/>
          </p:nvPicPr>
          <p:blipFill>
            <a:blip r:embed="rId12"/>
            <a:stretch/>
          </p:blipFill>
          <p:spPr bwMode="auto">
            <a:xfrm>
              <a:off x="2818031" y="2793371"/>
              <a:ext cx="2014305" cy="487716"/>
            </a:xfrm>
            <a:prstGeom prst="rect">
              <a:avLst/>
            </a:prstGeom>
          </p:spPr>
        </p:pic>
        <p:sp>
          <p:nvSpPr>
            <p:cNvPr id="44" name="Textfeld 43"/>
            <p:cNvSpPr txBox="1"/>
            <p:nvPr/>
          </p:nvSpPr>
          <p:spPr bwMode="auto">
            <a:xfrm>
              <a:off x="269788" y="2668850"/>
              <a:ext cx="2014305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de-DE" sz="2000" b="1" i="0">
                  <a:solidFill>
                    <a:srgbClr val="202122"/>
                  </a:solidFill>
                  <a:latin typeface="Arial"/>
                </a:rPr>
                <a:t>mass densities</a:t>
              </a:r>
              <a:endParaRPr lang="en-GB" sz="2000"/>
            </a:p>
          </p:txBody>
        </p:sp>
        <p:pic>
          <p:nvPicPr>
            <p:cNvPr id="46" name="Grafik 45"/>
            <p:cNvPicPr>
              <a:picLocks noChangeAspect="1"/>
            </p:cNvPicPr>
            <p:nvPr/>
          </p:nvPicPr>
          <p:blipFill>
            <a:blip r:embed="rId13"/>
            <a:stretch/>
          </p:blipFill>
          <p:spPr bwMode="auto">
            <a:xfrm>
              <a:off x="5698953" y="2483071"/>
              <a:ext cx="1427477" cy="1072383"/>
            </a:xfrm>
            <a:prstGeom prst="rect">
              <a:avLst/>
            </a:prstGeom>
          </p:spPr>
        </p:pic>
      </p:grpSp>
      <p:grpSp>
        <p:nvGrpSpPr>
          <p:cNvPr id="60" name="Gruppieren 59"/>
          <p:cNvGrpSpPr/>
          <p:nvPr/>
        </p:nvGrpSpPr>
        <p:grpSpPr bwMode="auto">
          <a:xfrm>
            <a:off x="269789" y="3641127"/>
            <a:ext cx="7145101" cy="1048013"/>
            <a:chOff x="269789" y="3641127"/>
            <a:chExt cx="7145101" cy="1048013"/>
          </a:xfrm>
        </p:grpSpPr>
        <p:sp>
          <p:nvSpPr>
            <p:cNvPr id="48" name="Textfeld 47"/>
            <p:cNvSpPr txBox="1"/>
            <p:nvPr/>
          </p:nvSpPr>
          <p:spPr bwMode="auto">
            <a:xfrm>
              <a:off x="269789" y="3748970"/>
              <a:ext cx="2014305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de-DE" sz="2000" b="1" i="0">
                  <a:solidFill>
                    <a:srgbClr val="202122"/>
                  </a:solidFill>
                  <a:latin typeface="Arial"/>
                </a:rPr>
                <a:t>velocities</a:t>
              </a:r>
              <a:endParaRPr lang="en-GB" sz="2000"/>
            </a:p>
          </p:txBody>
        </p:sp>
        <p:pic>
          <p:nvPicPr>
            <p:cNvPr id="50" name="Grafik 49"/>
            <p:cNvPicPr>
              <a:picLocks noChangeAspect="1"/>
            </p:cNvPicPr>
            <p:nvPr/>
          </p:nvPicPr>
          <p:blipFill>
            <a:blip r:embed="rId14"/>
            <a:stretch/>
          </p:blipFill>
          <p:spPr bwMode="auto">
            <a:xfrm>
              <a:off x="2779394" y="3924055"/>
              <a:ext cx="2177282" cy="534050"/>
            </a:xfrm>
            <a:prstGeom prst="rect">
              <a:avLst/>
            </a:prstGeom>
          </p:spPr>
        </p:pic>
        <p:pic>
          <p:nvPicPr>
            <p:cNvPr id="52" name="Grafik 51"/>
            <p:cNvPicPr>
              <a:picLocks noChangeAspect="1"/>
            </p:cNvPicPr>
            <p:nvPr/>
          </p:nvPicPr>
          <p:blipFill>
            <a:blip r:embed="rId15"/>
            <a:stretch/>
          </p:blipFill>
          <p:spPr bwMode="auto">
            <a:xfrm>
              <a:off x="5466017" y="3641127"/>
              <a:ext cx="1948873" cy="1048013"/>
            </a:xfrm>
            <a:prstGeom prst="rect">
              <a:avLst/>
            </a:prstGeom>
          </p:spPr>
        </p:pic>
      </p:grpSp>
      <p:sp>
        <p:nvSpPr>
          <p:cNvPr id="53" name="Textfeld 52"/>
          <p:cNvSpPr txBox="1"/>
          <p:nvPr/>
        </p:nvSpPr>
        <p:spPr bwMode="auto">
          <a:xfrm>
            <a:off x="269788" y="1633735"/>
            <a:ext cx="20143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2000" b="1" i="0">
                <a:solidFill>
                  <a:srgbClr val="202122"/>
                </a:solidFill>
                <a:latin typeface="Arial"/>
              </a:rPr>
              <a:t>constituents</a:t>
            </a:r>
            <a:endParaRPr lang="en-GB" sz="2000"/>
          </a:p>
        </p:txBody>
      </p:sp>
      <p:grpSp>
        <p:nvGrpSpPr>
          <p:cNvPr id="64" name="Gruppieren 63"/>
          <p:cNvGrpSpPr/>
          <p:nvPr/>
        </p:nvGrpSpPr>
        <p:grpSpPr bwMode="auto">
          <a:xfrm>
            <a:off x="269788" y="4644135"/>
            <a:ext cx="7035080" cy="1730517"/>
            <a:chOff x="269788" y="4644135"/>
            <a:chExt cx="7035080" cy="1730517"/>
          </a:xfrm>
        </p:grpSpPr>
        <p:grpSp>
          <p:nvGrpSpPr>
            <p:cNvPr id="61" name="Gruppieren 60"/>
            <p:cNvGrpSpPr/>
            <p:nvPr/>
          </p:nvGrpSpPr>
          <p:grpSpPr bwMode="auto">
            <a:xfrm>
              <a:off x="269788" y="4644135"/>
              <a:ext cx="4652559" cy="1542758"/>
              <a:chOff x="269788" y="4644135"/>
              <a:chExt cx="4652559" cy="1542758"/>
            </a:xfrm>
          </p:grpSpPr>
          <p:pic>
            <p:nvPicPr>
              <p:cNvPr id="55" name="Grafik 54"/>
              <p:cNvPicPr>
                <a:picLocks noChangeAspect="1"/>
              </p:cNvPicPr>
              <p:nvPr/>
            </p:nvPicPr>
            <p:blipFill>
              <a:blip r:embed="rId16"/>
              <a:srcRect r="51133" b="8212"/>
              <a:stretch/>
            </p:blipFill>
            <p:spPr bwMode="auto">
              <a:xfrm>
                <a:off x="2745064" y="4793973"/>
                <a:ext cx="2177283" cy="559487"/>
              </a:xfrm>
              <a:prstGeom prst="rect">
                <a:avLst/>
              </a:prstGeom>
            </p:spPr>
          </p:pic>
          <p:sp>
            <p:nvSpPr>
              <p:cNvPr id="56" name="Textfeld 55"/>
              <p:cNvSpPr txBox="1"/>
              <p:nvPr/>
            </p:nvSpPr>
            <p:spPr bwMode="auto">
              <a:xfrm>
                <a:off x="273081" y="4644135"/>
                <a:ext cx="2014305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de-DE" sz="2000" b="1" i="0">
                    <a:solidFill>
                      <a:srgbClr val="202122"/>
                    </a:solidFill>
                    <a:latin typeface="Arial"/>
                  </a:rPr>
                  <a:t>diffusion</a:t>
                </a:r>
              </a:p>
              <a:p>
                <a:pPr>
                  <a:defRPr/>
                </a:pPr>
                <a:r>
                  <a:rPr lang="de-DE" sz="2000" b="1" i="0">
                    <a:solidFill>
                      <a:srgbClr val="202122"/>
                    </a:solidFill>
                    <a:latin typeface="Arial"/>
                  </a:rPr>
                  <a:t>velocities</a:t>
                </a:r>
                <a:endParaRPr lang="en-GB" sz="2000"/>
              </a:p>
            </p:txBody>
          </p:sp>
          <p:pic>
            <p:nvPicPr>
              <p:cNvPr id="57" name="Grafik 56"/>
              <p:cNvPicPr>
                <a:picLocks noChangeAspect="1"/>
              </p:cNvPicPr>
              <p:nvPr/>
            </p:nvPicPr>
            <p:blipFill>
              <a:blip r:embed="rId16"/>
              <a:srcRect l="60415" t="-1" b="-28"/>
              <a:stretch/>
            </p:blipFill>
            <p:spPr bwMode="auto">
              <a:xfrm>
                <a:off x="2880079" y="5577172"/>
                <a:ext cx="1763682" cy="609721"/>
              </a:xfrm>
              <a:prstGeom prst="rect">
                <a:avLst/>
              </a:prstGeom>
            </p:spPr>
          </p:pic>
          <p:sp>
            <p:nvSpPr>
              <p:cNvPr id="58" name="Textfeld 57"/>
              <p:cNvSpPr txBox="1"/>
              <p:nvPr/>
            </p:nvSpPr>
            <p:spPr bwMode="auto">
              <a:xfrm>
                <a:off x="269788" y="5466419"/>
                <a:ext cx="2014305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de-DE" sz="2000" b="1" i="0">
                    <a:solidFill>
                      <a:srgbClr val="202122"/>
                    </a:solidFill>
                    <a:latin typeface="Arial"/>
                  </a:rPr>
                  <a:t>diffusion</a:t>
                </a:r>
              </a:p>
              <a:p>
                <a:pPr>
                  <a:defRPr/>
                </a:pPr>
                <a:r>
                  <a:rPr lang="de-DE" sz="2000" b="1" i="0">
                    <a:solidFill>
                      <a:srgbClr val="202122"/>
                    </a:solidFill>
                    <a:latin typeface="Arial"/>
                  </a:rPr>
                  <a:t>fluxes</a:t>
                </a:r>
                <a:endParaRPr lang="en-GB" sz="2000"/>
              </a:p>
            </p:txBody>
          </p:sp>
        </p:grpSp>
        <p:pic>
          <p:nvPicPr>
            <p:cNvPr id="63" name="Grafik 62"/>
            <p:cNvPicPr>
              <a:picLocks noChangeAspect="1"/>
            </p:cNvPicPr>
            <p:nvPr/>
          </p:nvPicPr>
          <p:blipFill>
            <a:blip r:embed="rId17"/>
            <a:stretch/>
          </p:blipFill>
          <p:spPr bwMode="auto">
            <a:xfrm>
              <a:off x="5755081" y="5266072"/>
              <a:ext cx="1549787" cy="110858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Balance Equations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grpSp>
        <p:nvGrpSpPr>
          <p:cNvPr id="27" name="Gruppieren 26"/>
          <p:cNvGrpSpPr/>
          <p:nvPr/>
        </p:nvGrpSpPr>
        <p:grpSpPr bwMode="auto">
          <a:xfrm>
            <a:off x="513259" y="1021789"/>
            <a:ext cx="6572926" cy="523220"/>
            <a:chOff x="359799" y="962506"/>
            <a:chExt cx="6572926" cy="523220"/>
          </a:xfrm>
        </p:grpSpPr>
        <p:pic>
          <p:nvPicPr>
            <p:cNvPr id="18" name="Grafik 17"/>
            <p:cNvPicPr>
              <a:picLocks noChangeAspect="1"/>
            </p:cNvPicPr>
            <p:nvPr/>
          </p:nvPicPr>
          <p:blipFill>
            <a:blip r:embed="rId3"/>
            <a:srcRect l="34836" t="1" r="24179" b="49999"/>
            <a:stretch/>
          </p:blipFill>
          <p:spPr bwMode="auto">
            <a:xfrm>
              <a:off x="1879629" y="1017320"/>
              <a:ext cx="5053096" cy="404653"/>
            </a:xfrm>
            <a:prstGeom prst="rect">
              <a:avLst/>
            </a:prstGeom>
          </p:spPr>
        </p:pic>
        <p:pic>
          <p:nvPicPr>
            <p:cNvPr id="26" name="Grafik 25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359799" y="962506"/>
              <a:ext cx="1519830" cy="523220"/>
            </a:xfrm>
            <a:prstGeom prst="rect">
              <a:avLst/>
            </a:prstGeom>
          </p:spPr>
        </p:pic>
      </p:grpSp>
      <p:grpSp>
        <p:nvGrpSpPr>
          <p:cNvPr id="4" name="Gruppieren 3"/>
          <p:cNvGrpSpPr/>
          <p:nvPr/>
        </p:nvGrpSpPr>
        <p:grpSpPr bwMode="auto">
          <a:xfrm>
            <a:off x="494814" y="2854020"/>
            <a:ext cx="7534280" cy="3198486"/>
            <a:chOff x="494814" y="2854020"/>
            <a:chExt cx="7534280" cy="3198486"/>
          </a:xfrm>
        </p:grpSpPr>
        <p:pic>
          <p:nvPicPr>
            <p:cNvPr id="36" name="Grafik 35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709488" y="4959860"/>
              <a:ext cx="2695575" cy="590549"/>
            </a:xfrm>
            <a:prstGeom prst="rect">
              <a:avLst/>
            </a:prstGeom>
          </p:spPr>
        </p:pic>
        <p:sp>
          <p:nvSpPr>
            <p:cNvPr id="37" name="Rechteck 36"/>
            <p:cNvSpPr/>
            <p:nvPr/>
          </p:nvSpPr>
          <p:spPr bwMode="auto">
            <a:xfrm>
              <a:off x="558264" y="4807758"/>
              <a:ext cx="3015335" cy="826487"/>
            </a:xfrm>
            <a:prstGeom prst="rect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pic>
          <p:nvPicPr>
            <p:cNvPr id="31" name="Grafik 30"/>
            <p:cNvPicPr>
              <a:picLocks noChangeAspect="1"/>
            </p:cNvPicPr>
            <p:nvPr/>
          </p:nvPicPr>
          <p:blipFill>
            <a:blip r:embed="rId6"/>
            <a:stretch/>
          </p:blipFill>
          <p:spPr bwMode="auto">
            <a:xfrm>
              <a:off x="757761" y="2862262"/>
              <a:ext cx="6981825" cy="1133475"/>
            </a:xfrm>
            <a:prstGeom prst="rect">
              <a:avLst/>
            </a:prstGeom>
          </p:spPr>
        </p:pic>
        <p:pic>
          <p:nvPicPr>
            <p:cNvPr id="33" name="Grafik 32"/>
            <p:cNvPicPr>
              <a:picLocks noChangeAspect="1"/>
            </p:cNvPicPr>
            <p:nvPr/>
          </p:nvPicPr>
          <p:blipFill>
            <a:blip r:embed="rId7"/>
            <a:srcRect r="61958"/>
            <a:stretch/>
          </p:blipFill>
          <p:spPr bwMode="auto">
            <a:xfrm>
              <a:off x="3405063" y="4149079"/>
              <a:ext cx="1687221" cy="409505"/>
            </a:xfrm>
            <a:prstGeom prst="rect">
              <a:avLst/>
            </a:prstGeom>
          </p:spPr>
        </p:pic>
        <p:pic>
          <p:nvPicPr>
            <p:cNvPr id="34" name="Grafik 33"/>
            <p:cNvPicPr>
              <a:picLocks noChangeAspect="1"/>
            </p:cNvPicPr>
            <p:nvPr/>
          </p:nvPicPr>
          <p:blipFill>
            <a:blip r:embed="rId7"/>
            <a:srcRect l="60739" t="3594" b="1"/>
            <a:stretch/>
          </p:blipFill>
          <p:spPr bwMode="auto">
            <a:xfrm>
              <a:off x="5643829" y="4162689"/>
              <a:ext cx="1741292" cy="394784"/>
            </a:xfrm>
            <a:prstGeom prst="rect">
              <a:avLst/>
            </a:prstGeom>
          </p:spPr>
        </p:pic>
        <p:sp>
          <p:nvSpPr>
            <p:cNvPr id="28" name="Rechteck 27"/>
            <p:cNvSpPr/>
            <p:nvPr/>
          </p:nvSpPr>
          <p:spPr bwMode="auto">
            <a:xfrm>
              <a:off x="558264" y="2854020"/>
              <a:ext cx="7470830" cy="1141717"/>
            </a:xfrm>
            <a:prstGeom prst="rect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38" name="Textfeld 37"/>
            <p:cNvSpPr txBox="1"/>
            <p:nvPr/>
          </p:nvSpPr>
          <p:spPr bwMode="auto">
            <a:xfrm>
              <a:off x="513259" y="4020165"/>
              <a:ext cx="25955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>
                  <a:solidFill>
                    <a:srgbClr val="C00000"/>
                  </a:solidFill>
                </a:rPr>
                <a:t>integral master balance</a:t>
              </a:r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39" name="Textfeld 38"/>
            <p:cNvSpPr txBox="1"/>
            <p:nvPr/>
          </p:nvSpPr>
          <p:spPr bwMode="auto">
            <a:xfrm>
              <a:off x="494814" y="5683174"/>
              <a:ext cx="25016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>
                  <a:solidFill>
                    <a:srgbClr val="C00000"/>
                  </a:solidFill>
                </a:rPr>
                <a:t>differential (local) form</a:t>
              </a:r>
              <a:endParaRPr lang="en-GB">
                <a:solidFill>
                  <a:srgbClr val="C00000"/>
                </a:solidFill>
              </a:endParaRPr>
            </a:p>
          </p:txBody>
        </p:sp>
      </p:grpSp>
      <p:pic>
        <p:nvPicPr>
          <p:cNvPr id="45" name="Grafik 44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494814" y="1601578"/>
            <a:ext cx="7631892" cy="911427"/>
          </a:xfrm>
          <a:prstGeom prst="rect">
            <a:avLst/>
          </a:prstGeom>
        </p:spPr>
      </p:pic>
      <p:pic>
        <p:nvPicPr>
          <p:cNvPr id="47" name="Grafik 46"/>
          <p:cNvPicPr>
            <a:picLocks noChangeAspect="1"/>
          </p:cNvPicPr>
          <p:nvPr/>
        </p:nvPicPr>
        <p:blipFill>
          <a:blip r:embed="rId9"/>
          <a:srcRect l="2193" t="4488" r="1280" b="2528"/>
          <a:stretch/>
        </p:blipFill>
        <p:spPr bwMode="auto">
          <a:xfrm>
            <a:off x="8370688" y="1133745"/>
            <a:ext cx="2205245" cy="2054887"/>
          </a:xfrm>
          <a:prstGeom prst="rect">
            <a:avLst/>
          </a:prstGeom>
        </p:spPr>
      </p:pic>
      <p:sp>
        <p:nvSpPr>
          <p:cNvPr id="50" name="Rectangle 5"/>
          <p:cNvSpPr>
            <a:spLocks noChangeArrowheads="1"/>
          </p:cNvSpPr>
          <p:nvPr/>
        </p:nvSpPr>
        <p:spPr bwMode="auto">
          <a:xfrm>
            <a:off x="8350981" y="94320"/>
            <a:ext cx="2238375" cy="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de-DE"/>
          </a:p>
        </p:txBody>
      </p:sp>
      <p:grpSp>
        <p:nvGrpSpPr>
          <p:cNvPr id="54" name="Gruppieren 53"/>
          <p:cNvGrpSpPr/>
          <p:nvPr/>
        </p:nvGrpSpPr>
        <p:grpSpPr bwMode="auto">
          <a:xfrm>
            <a:off x="3780179" y="4807758"/>
            <a:ext cx="5197475" cy="1272763"/>
            <a:chOff x="3780179" y="4807758"/>
            <a:chExt cx="5197475" cy="1272763"/>
          </a:xfrm>
        </p:grpSpPr>
        <p:sp>
          <p:nvSpPr>
            <p:cNvPr id="52" name="Text Box 18"/>
            <p:cNvSpPr txBox="1">
              <a:spLocks noChangeArrowheads="1"/>
            </p:cNvSpPr>
            <p:nvPr/>
          </p:nvSpPr>
          <p:spPr bwMode="auto">
            <a:xfrm>
              <a:off x="3780179" y="4807758"/>
              <a:ext cx="5197475" cy="4572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400" b="1" i="1">
                  <a:solidFill>
                    <a:schemeClr val="accent2"/>
                  </a:solidFill>
                  <a:latin typeface="Century Gothic"/>
                </a:rPr>
                <a:t>“Mathematics is also a language”</a:t>
              </a:r>
              <a:endParaRPr/>
            </a:p>
          </p:txBody>
        </p:sp>
        <p:sp>
          <p:nvSpPr>
            <p:cNvPr id="53" name="Rechteck 52"/>
            <p:cNvSpPr/>
            <p:nvPr/>
          </p:nvSpPr>
          <p:spPr bwMode="auto">
            <a:xfrm>
              <a:off x="5109760" y="5187969"/>
              <a:ext cx="3750933" cy="89255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 algn="r">
                <a:defRPr/>
              </a:pPr>
              <a:r>
                <a:rPr lang="en-US" sz="3200" b="1">
                  <a:solidFill>
                    <a:srgbClr val="990000"/>
                  </a:solidFill>
                  <a:latin typeface="Times"/>
                  <a:cs typeface="Times New Roman"/>
                </a:rPr>
                <a:t>J</a:t>
              </a:r>
              <a:r>
                <a:rPr lang="en-US" sz="2000" b="1">
                  <a:solidFill>
                    <a:srgbClr val="990000"/>
                  </a:solidFill>
                  <a:latin typeface="Times"/>
                  <a:cs typeface="Times New Roman"/>
                </a:rPr>
                <a:t>OSIAH </a:t>
              </a:r>
              <a:r>
                <a:rPr lang="en-US" sz="3200" b="1">
                  <a:solidFill>
                    <a:srgbClr val="990000"/>
                  </a:solidFill>
                  <a:latin typeface="Times"/>
                  <a:cs typeface="Times New Roman"/>
                </a:rPr>
                <a:t>W</a:t>
              </a:r>
              <a:r>
                <a:rPr lang="en-US" sz="2000" b="1">
                  <a:solidFill>
                    <a:srgbClr val="990000"/>
                  </a:solidFill>
                  <a:latin typeface="Times"/>
                  <a:cs typeface="Times New Roman"/>
                </a:rPr>
                <a:t>ILLARD </a:t>
              </a:r>
              <a:r>
                <a:rPr lang="en-US" sz="3200" b="1">
                  <a:solidFill>
                    <a:srgbClr val="990000"/>
                  </a:solidFill>
                  <a:latin typeface="Times"/>
                  <a:cs typeface="Times New Roman"/>
                </a:rPr>
                <a:t>G</a:t>
              </a:r>
              <a:r>
                <a:rPr lang="en-US" sz="2000" b="1">
                  <a:solidFill>
                    <a:srgbClr val="990000"/>
                  </a:solidFill>
                  <a:latin typeface="Times"/>
                  <a:cs typeface="Times New Roman"/>
                </a:rPr>
                <a:t>IBBS</a:t>
              </a:r>
              <a:endParaRPr/>
            </a:p>
            <a:p>
              <a:pPr lvl="0" algn="r">
                <a:defRPr/>
              </a:pPr>
              <a:r>
                <a:rPr lang="en-US" sz="2000">
                  <a:latin typeface="Times"/>
                  <a:cs typeface="Times New Roman"/>
                </a:rPr>
                <a:t>1839-1903</a:t>
              </a:r>
              <a:endParaRPr lang="en-US" sz="2000">
                <a:latin typeface="Times"/>
              </a:endParaRPr>
            </a:p>
          </p:txBody>
        </p:sp>
      </p:grpSp>
      <p:sp>
        <p:nvSpPr>
          <p:cNvPr id="3" name="Textfeld 2"/>
          <p:cNvSpPr txBox="1"/>
          <p:nvPr/>
        </p:nvSpPr>
        <p:spPr bwMode="auto">
          <a:xfrm>
            <a:off x="9585511" y="3174338"/>
            <a:ext cx="9941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1600"/>
              <a:t>chatGPT</a:t>
            </a:r>
            <a:endParaRPr lang="en-GB" sz="160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10"/>
          <a:srcRect l="12650" t="2111" r="8000" b="21125"/>
          <a:stretch/>
        </p:blipFill>
        <p:spPr bwMode="auto">
          <a:xfrm>
            <a:off x="9090401" y="4140612"/>
            <a:ext cx="1485533" cy="191616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 bwMode="auto">
          <a:xfrm>
            <a:off x="9772630" y="576926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Wikipedia</a:t>
            </a:r>
            <a:endParaRPr lang="en-GB" sz="120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Balance Equations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5670389" y="1493785"/>
            <a:ext cx="2295255" cy="67507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2000" b="0" i="0" u="none" strike="noStrike" cap="none">
              <a:ln>
                <a:noFill/>
              </a:ln>
              <a:solidFill>
                <a:schemeClr val="tx1"/>
              </a:solidFill>
              <a:latin typeface="Helvetica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10314" y="960630"/>
            <a:ext cx="8965341" cy="5355595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 bwMode="auto">
          <a:xfrm>
            <a:off x="5715394" y="1493785"/>
            <a:ext cx="2295255" cy="67507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2000" b="0" i="0" u="none" strike="noStrike" cap="none">
              <a:ln>
                <a:noFill/>
              </a:ln>
              <a:solidFill>
                <a:schemeClr val="tx1"/>
              </a:solidFill>
              <a:latin typeface="Helvetica"/>
            </a:endParaRPr>
          </a:p>
        </p:txBody>
      </p:sp>
      <p:sp>
        <p:nvSpPr>
          <p:cNvPr id="6" name="Textfeld 5"/>
          <p:cNvSpPr txBox="1"/>
          <p:nvPr/>
        </p:nvSpPr>
        <p:spPr bwMode="auto">
          <a:xfrm>
            <a:off x="4815293" y="960630"/>
            <a:ext cx="52132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200" b="1">
                <a:solidFill>
                  <a:srgbClr val="FF0000"/>
                </a:solidFill>
              </a:rPr>
              <a:t>marked in red: constitutive quantities</a:t>
            </a:r>
            <a:endParaRPr lang="en-GB" sz="2200" b="1">
              <a:solidFill>
                <a:srgbClr val="FF0000"/>
              </a:solidFill>
            </a:endParaRPr>
          </a:p>
        </p:txBody>
      </p:sp>
      <p:grpSp>
        <p:nvGrpSpPr>
          <p:cNvPr id="12" name="Gruppieren 11"/>
          <p:cNvGrpSpPr/>
          <p:nvPr/>
        </p:nvGrpSpPr>
        <p:grpSpPr bwMode="auto">
          <a:xfrm>
            <a:off x="4135856" y="2130196"/>
            <a:ext cx="5494972" cy="546768"/>
            <a:chOff x="4135856" y="2130196"/>
            <a:chExt cx="5494972" cy="546768"/>
          </a:xfrm>
        </p:grpSpPr>
        <p:sp>
          <p:nvSpPr>
            <p:cNvPr id="7" name="Textfeld 6"/>
            <p:cNvSpPr txBox="1"/>
            <p:nvPr/>
          </p:nvSpPr>
          <p:spPr bwMode="auto">
            <a:xfrm>
              <a:off x="4842339" y="2246077"/>
              <a:ext cx="478849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sz="2200" b="1">
                  <a:solidFill>
                    <a:srgbClr val="FF0000"/>
                  </a:solidFill>
                </a:rPr>
                <a:t>example: mass (species) diffusion</a:t>
              </a:r>
              <a:endParaRPr lang="en-GB" sz="2200" b="1">
                <a:solidFill>
                  <a:srgbClr val="FF0000"/>
                </a:solidFill>
              </a:endParaRPr>
            </a:p>
          </p:txBody>
        </p:sp>
        <p:sp>
          <p:nvSpPr>
            <p:cNvPr id="9" name="Pfeil: nach rechts 8"/>
            <p:cNvSpPr/>
            <p:nvPr/>
          </p:nvSpPr>
          <p:spPr bwMode="auto">
            <a:xfrm rot="13374520">
              <a:off x="4135856" y="2130196"/>
              <a:ext cx="675075" cy="315035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Fickean Diffusion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sp>
        <p:nvSpPr>
          <p:cNvPr id="5" name="Rechteck 4"/>
          <p:cNvSpPr/>
          <p:nvPr/>
        </p:nvSpPr>
        <p:spPr bwMode="auto">
          <a:xfrm>
            <a:off x="553344" y="908720"/>
            <a:ext cx="427072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2200" b="1">
                <a:solidFill>
                  <a:srgbClr val="000000"/>
                </a:solidFill>
              </a:rPr>
              <a:t>Classical diffusion flux model:</a:t>
            </a:r>
            <a:endParaRPr lang="de-DE" sz="2200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/>
        </p:nvGraphicFramePr>
        <p:xfrm>
          <a:off x="3915194" y="1770145"/>
          <a:ext cx="2381303" cy="7216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oleObj" r:id="rId3" imgW="761365" imgH="228600" progId="Equation.3">
                  <p:embed/>
                </p:oleObj>
              </mc:Choice>
              <mc:Fallback>
                <p:oleObj name="oleObj" r:id="rId3" imgW="761365" imgH="228600" progId="Equation.3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4"/>
                      <a:stretch/>
                    </p:blipFill>
                    <p:spPr bwMode="auto">
                      <a:xfrm>
                        <a:off x="3915194" y="1770145"/>
                        <a:ext cx="2381303" cy="7216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/>
          <p:cNvSpPr/>
          <p:nvPr/>
        </p:nvSpPr>
        <p:spPr bwMode="auto">
          <a:xfrm>
            <a:off x="899859" y="1509511"/>
            <a:ext cx="23358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/>
              <a:buChar char="§"/>
              <a:defRPr/>
            </a:pPr>
            <a:r>
              <a:rPr lang="de-DE" sz="2400" b="1">
                <a:solidFill>
                  <a:srgbClr val="000000"/>
                </a:solidFill>
              </a:rPr>
              <a:t>Fick‘s „law“:</a:t>
            </a:r>
            <a:endParaRPr lang="de-DE" sz="2400"/>
          </a:p>
        </p:txBody>
      </p:sp>
      <p:sp>
        <p:nvSpPr>
          <p:cNvPr id="10" name="Rechteck 9"/>
          <p:cNvSpPr/>
          <p:nvPr/>
        </p:nvSpPr>
        <p:spPr bwMode="auto">
          <a:xfrm>
            <a:off x="8387283" y="3851780"/>
            <a:ext cx="12682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de-DE" sz="1400" b="1"/>
              <a:t>Adolf E. Fick</a:t>
            </a:r>
            <a:endParaRPr/>
          </a:p>
          <a:p>
            <a:pPr algn="ctr">
              <a:defRPr/>
            </a:pPr>
            <a:r>
              <a:rPr lang="de-DE" sz="1400" b="1"/>
              <a:t>1829-1901</a:t>
            </a:r>
          </a:p>
        </p:txBody>
      </p:sp>
      <p:sp>
        <p:nvSpPr>
          <p:cNvPr id="11" name="Textfeld 10"/>
          <p:cNvSpPr txBox="1"/>
          <p:nvPr/>
        </p:nvSpPr>
        <p:spPr bwMode="auto">
          <a:xfrm>
            <a:off x="903633" y="2493222"/>
            <a:ext cx="6200736" cy="5778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/>
              <a:buChar char="§"/>
              <a:defRPr/>
            </a:pPr>
            <a:r>
              <a:rPr lang="de-DE" sz="2400" b="1"/>
              <a:t>applicable only for a dilute mixture, i.e.</a:t>
            </a:r>
            <a:endParaRPr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003133" y="3074011"/>
            <a:ext cx="2974471" cy="836862"/>
          </a:xfrm>
          <a:prstGeom prst="rect">
            <a:avLst/>
          </a:prstGeom>
        </p:spPr>
      </p:pic>
      <p:grpSp>
        <p:nvGrpSpPr>
          <p:cNvPr id="3" name="Gruppieren 1"/>
          <p:cNvGrpSpPr/>
          <p:nvPr/>
        </p:nvGrpSpPr>
        <p:grpSpPr bwMode="auto">
          <a:xfrm>
            <a:off x="899859" y="3744035"/>
            <a:ext cx="7965884" cy="1992197"/>
            <a:chOff x="899859" y="3789040"/>
            <a:chExt cx="7965884" cy="1992197"/>
          </a:xfrm>
        </p:grpSpPr>
        <p:sp>
          <p:nvSpPr>
            <p:cNvPr id="17" name="Textfeld 16"/>
            <p:cNvSpPr txBox="1"/>
            <p:nvPr/>
          </p:nvSpPr>
          <p:spPr bwMode="auto">
            <a:xfrm>
              <a:off x="1600770" y="4360912"/>
              <a:ext cx="7264973" cy="14203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de-DE" sz="2000" b="1">
                  <a:solidFill>
                    <a:srgbClr val="C00000"/>
                  </a:solidFill>
                </a:rPr>
                <a:t>► inconsistent with the conservation of mass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de-DE" sz="2000" b="1">
                  <a:solidFill>
                    <a:srgbClr val="C00000"/>
                  </a:solidFill>
                </a:rPr>
                <a:t>► unclear how to appropriately include cross-effects: </a:t>
              </a:r>
              <a:endParaRPr/>
            </a:p>
            <a:p>
              <a:pPr>
                <a:lnSpc>
                  <a:spcPct val="150000"/>
                </a:lnSpc>
                <a:defRPr/>
              </a:pPr>
              <a:r>
                <a:rPr lang="de-DE" sz="2000" b="1">
                  <a:solidFill>
                    <a:srgbClr val="C00000"/>
                  </a:solidFill>
                </a:rPr>
                <a:t>    ‚naive‘ generalization cannot describe experiments </a:t>
              </a:r>
              <a:endParaRPr/>
            </a:p>
          </p:txBody>
        </p:sp>
        <p:sp>
          <p:nvSpPr>
            <p:cNvPr id="18" name="Textfeld 17"/>
            <p:cNvSpPr txBox="1"/>
            <p:nvPr/>
          </p:nvSpPr>
          <p:spPr bwMode="auto">
            <a:xfrm>
              <a:off x="899859" y="3789040"/>
              <a:ext cx="4902304" cy="5778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Wingdings"/>
                <a:buChar char="§"/>
                <a:defRPr/>
              </a:pPr>
              <a:r>
                <a:rPr lang="de-DE" sz="2400" b="1">
                  <a:solidFill>
                    <a:srgbClr val="C00000"/>
                  </a:solidFill>
                </a:rPr>
                <a:t>for multicomponent diffusion:</a:t>
              </a:r>
              <a:endParaRPr/>
            </a:p>
          </p:txBody>
        </p:sp>
      </p:grpSp>
      <p:pic>
        <p:nvPicPr>
          <p:cNvPr id="8" name="Grafik 7" descr="Ein Bild, das Mann, Entwurf, Menschliches Gesicht, Porträt enthält.&#10;&#10;Automatisch generierte Beschreibung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8169628" y="1790872"/>
            <a:ext cx="1703607" cy="1984702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 bwMode="auto">
          <a:xfrm>
            <a:off x="8730729" y="3450228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1200">
                <a:solidFill>
                  <a:schemeClr val="bg1"/>
                </a:solidFill>
              </a:rPr>
              <a:t>Wikipedia</a:t>
            </a:r>
            <a:endParaRPr lang="en-GB" sz="12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Duncan-Toor Experiment*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sp>
        <p:nvSpPr>
          <p:cNvPr id="5" name="Rechteck 4"/>
          <p:cNvSpPr/>
          <p:nvPr/>
        </p:nvSpPr>
        <p:spPr bwMode="auto">
          <a:xfrm>
            <a:off x="553344" y="908720"/>
            <a:ext cx="563647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2200" b="1">
                <a:solidFill>
                  <a:srgbClr val="000000"/>
                </a:solidFill>
              </a:rPr>
              <a:t>Classical experiment on cross-diffusion:</a:t>
            </a:r>
            <a:endParaRPr lang="de-DE" sz="2200"/>
          </a:p>
        </p:txBody>
      </p:sp>
      <p:sp>
        <p:nvSpPr>
          <p:cNvPr id="19" name="Textfeld 18"/>
          <p:cNvSpPr txBox="1"/>
          <p:nvPr/>
        </p:nvSpPr>
        <p:spPr bwMode="auto">
          <a:xfrm>
            <a:off x="629829" y="5049180"/>
            <a:ext cx="9177512" cy="5778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/>
              <a:buChar char="§"/>
              <a:defRPr/>
            </a:pPr>
            <a:r>
              <a:rPr lang="de-DE" sz="2400" b="1">
                <a:solidFill>
                  <a:srgbClr val="0253BE"/>
                </a:solidFill>
              </a:rPr>
              <a:t>Thermodynamic framework for multicomponent diffusion ?</a:t>
            </a:r>
            <a:endParaRPr/>
          </a:p>
        </p:txBody>
      </p:sp>
      <p:sp>
        <p:nvSpPr>
          <p:cNvPr id="3" name="Textfeld 2"/>
          <p:cNvSpPr txBox="1"/>
          <p:nvPr/>
        </p:nvSpPr>
        <p:spPr bwMode="auto">
          <a:xfrm>
            <a:off x="553344" y="6405474"/>
            <a:ext cx="95240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400"/>
              <a:t>*) J.B. Duncan, H.L. Toor: An experimental study of three component gas diffusion, </a:t>
            </a:r>
            <a:r>
              <a:rPr lang="en-GB" sz="1400" i="1"/>
              <a:t>AIChE Journal</a:t>
            </a:r>
            <a:r>
              <a:rPr lang="en-GB" sz="1400"/>
              <a:t> 8, 38-41 (1962).</a:t>
            </a:r>
            <a:endParaRPr/>
          </a:p>
        </p:txBody>
      </p:sp>
      <p:grpSp>
        <p:nvGrpSpPr>
          <p:cNvPr id="23" name="Gruppieren 22"/>
          <p:cNvGrpSpPr/>
          <p:nvPr/>
        </p:nvGrpSpPr>
        <p:grpSpPr bwMode="auto">
          <a:xfrm>
            <a:off x="4869323" y="1546019"/>
            <a:ext cx="5923276" cy="3286050"/>
            <a:chOff x="4967693" y="1673805"/>
            <a:chExt cx="5923276" cy="3286050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6542868" y="4709897"/>
              <a:ext cx="810838" cy="249958"/>
            </a:xfrm>
            <a:prstGeom prst="rect">
              <a:avLst/>
            </a:prstGeom>
          </p:spPr>
        </p:pic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4"/>
            <a:srcRect t="22567" r="11280"/>
            <a:stretch/>
          </p:blipFill>
          <p:spPr bwMode="auto">
            <a:xfrm>
              <a:off x="4967693" y="1784572"/>
              <a:ext cx="5625625" cy="3094450"/>
            </a:xfrm>
            <a:prstGeom prst="rect">
              <a:avLst/>
            </a:prstGeom>
          </p:spPr>
        </p:pic>
        <p:sp>
          <p:nvSpPr>
            <p:cNvPr id="9" name="Rechteck 8"/>
            <p:cNvSpPr/>
            <p:nvPr/>
          </p:nvSpPr>
          <p:spPr bwMode="auto">
            <a:xfrm>
              <a:off x="6632878" y="1739567"/>
              <a:ext cx="2565285" cy="3150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10053259" y="2279627"/>
              <a:ext cx="837710" cy="49505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10458303" y="2459647"/>
              <a:ext cx="405045" cy="144016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13" name="Rechteck 12"/>
            <p:cNvSpPr/>
            <p:nvPr/>
          </p:nvSpPr>
          <p:spPr bwMode="auto">
            <a:xfrm rot="21020853">
              <a:off x="10060157" y="3025498"/>
              <a:ext cx="499265" cy="66126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14" name="Rechteck 13"/>
            <p:cNvSpPr/>
            <p:nvPr/>
          </p:nvSpPr>
          <p:spPr bwMode="auto">
            <a:xfrm rot="17416980">
              <a:off x="9709217" y="2214243"/>
              <a:ext cx="349318" cy="66126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15" name="Rechteck 14"/>
            <p:cNvSpPr/>
            <p:nvPr/>
          </p:nvSpPr>
          <p:spPr bwMode="auto">
            <a:xfrm rot="21231012">
              <a:off x="8838123" y="1791462"/>
              <a:ext cx="405045" cy="69348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16" name="Rechteck 15"/>
            <p:cNvSpPr/>
            <p:nvPr/>
          </p:nvSpPr>
          <p:spPr bwMode="auto">
            <a:xfrm>
              <a:off x="5507753" y="1829577"/>
              <a:ext cx="1215134" cy="360040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>
                  <a:latin typeface="Helvetica"/>
                </a:rPr>
                <a:t>hydrogen</a:t>
              </a:r>
              <a:endParaRPr lang="en-GB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17" name="Rechteck 16"/>
            <p:cNvSpPr/>
            <p:nvPr/>
          </p:nvSpPr>
          <p:spPr bwMode="auto">
            <a:xfrm>
              <a:off x="5417249" y="1673805"/>
              <a:ext cx="1395649" cy="13501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18" name="Rechteck 17"/>
            <p:cNvSpPr/>
            <p:nvPr/>
          </p:nvSpPr>
          <p:spPr bwMode="auto">
            <a:xfrm>
              <a:off x="9409827" y="1829577"/>
              <a:ext cx="1125124" cy="360040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b="0" i="0" u="none" strike="noStrike" cap="none">
                  <a:ln>
                    <a:noFill/>
                  </a:ln>
                  <a:solidFill>
                    <a:schemeClr val="tx1"/>
                  </a:solidFill>
                  <a:latin typeface="Helvetica"/>
                </a:rPr>
                <a:t> nitrogen</a:t>
              </a: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20" name="Rechteck 19"/>
            <p:cNvSpPr/>
            <p:nvPr/>
          </p:nvSpPr>
          <p:spPr bwMode="auto">
            <a:xfrm>
              <a:off x="9243168" y="1673805"/>
              <a:ext cx="1395649" cy="13501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817303" y="1537550"/>
            <a:ext cx="4052020" cy="1721114"/>
          </a:xfrm>
          <a:prstGeom prst="rect">
            <a:avLst/>
          </a:prstGeom>
        </p:spPr>
      </p:pic>
      <p:sp>
        <p:nvSpPr>
          <p:cNvPr id="21" name="Rechteck 20"/>
          <p:cNvSpPr/>
          <p:nvPr/>
        </p:nvSpPr>
        <p:spPr bwMode="auto">
          <a:xfrm>
            <a:off x="449809" y="4194085"/>
            <a:ext cx="4149484" cy="360040"/>
          </a:xfrm>
          <a:prstGeom prst="rect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2000" b="0" i="0" u="none" strike="noStrike" cap="none">
              <a:ln>
                <a:noFill/>
              </a:ln>
              <a:solidFill>
                <a:schemeClr val="tx1"/>
              </a:solidFill>
              <a:latin typeface="Helvetica"/>
            </a:endParaRPr>
          </a:p>
        </p:txBody>
      </p:sp>
      <p:sp>
        <p:nvSpPr>
          <p:cNvPr id="25" name="Textfeld 24"/>
          <p:cNvSpPr txBox="1"/>
          <p:nvPr/>
        </p:nvSpPr>
        <p:spPr bwMode="auto">
          <a:xfrm>
            <a:off x="622640" y="3195226"/>
            <a:ext cx="1627369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/>
              <a:t>initial</a:t>
            </a:r>
            <a:endParaRPr/>
          </a:p>
          <a:p>
            <a:pPr>
              <a:spcAft>
                <a:spcPts val="600"/>
              </a:spcAft>
              <a:defRPr/>
            </a:pPr>
            <a:r>
              <a:rPr lang="de-DE"/>
              <a:t>composition:</a:t>
            </a:r>
            <a:endParaRPr/>
          </a:p>
          <a:p>
            <a:pPr>
              <a:spcAft>
                <a:spcPts val="600"/>
              </a:spcAft>
              <a:defRPr/>
            </a:pPr>
            <a:r>
              <a:rPr lang="de-DE"/>
              <a:t>H</a:t>
            </a:r>
            <a:r>
              <a:rPr lang="de-DE" baseline="-25000"/>
              <a:t>2</a:t>
            </a:r>
            <a:r>
              <a:rPr lang="de-DE"/>
              <a:t>	= 0.5</a:t>
            </a:r>
            <a:endParaRPr/>
          </a:p>
          <a:p>
            <a:pPr>
              <a:spcAft>
                <a:spcPts val="600"/>
              </a:spcAft>
              <a:defRPr/>
            </a:pPr>
            <a:r>
              <a:rPr lang="de-DE"/>
              <a:t>N</a:t>
            </a:r>
            <a:r>
              <a:rPr lang="de-DE" baseline="-25000"/>
              <a:t>2</a:t>
            </a:r>
            <a:r>
              <a:rPr lang="de-DE"/>
              <a:t>	= 0.5</a:t>
            </a:r>
            <a:endParaRPr/>
          </a:p>
          <a:p>
            <a:pPr>
              <a:defRPr/>
            </a:pPr>
            <a:r>
              <a:rPr lang="de-DE"/>
              <a:t>CO</a:t>
            </a:r>
            <a:r>
              <a:rPr lang="de-DE" baseline="-25000"/>
              <a:t>2</a:t>
            </a:r>
            <a:r>
              <a:rPr lang="de-DE"/>
              <a:t>	= 0.0</a:t>
            </a:r>
            <a:endParaRPr lang="en-GB"/>
          </a:p>
        </p:txBody>
      </p:sp>
      <p:sp>
        <p:nvSpPr>
          <p:cNvPr id="26" name="Textfeld 25"/>
          <p:cNvSpPr txBox="1"/>
          <p:nvPr/>
        </p:nvSpPr>
        <p:spPr bwMode="auto">
          <a:xfrm>
            <a:off x="2827885" y="3195226"/>
            <a:ext cx="1627369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/>
              <a:t>initial</a:t>
            </a:r>
            <a:endParaRPr/>
          </a:p>
          <a:p>
            <a:pPr>
              <a:spcAft>
                <a:spcPts val="600"/>
              </a:spcAft>
              <a:defRPr/>
            </a:pPr>
            <a:r>
              <a:rPr lang="de-DE"/>
              <a:t>composition:</a:t>
            </a:r>
            <a:endParaRPr/>
          </a:p>
          <a:p>
            <a:pPr>
              <a:spcAft>
                <a:spcPts val="600"/>
              </a:spcAft>
              <a:defRPr/>
            </a:pPr>
            <a:r>
              <a:rPr lang="de-DE"/>
              <a:t>H</a:t>
            </a:r>
            <a:r>
              <a:rPr lang="de-DE" baseline="-25000"/>
              <a:t>2</a:t>
            </a:r>
            <a:r>
              <a:rPr lang="de-DE"/>
              <a:t>	= 0.0</a:t>
            </a:r>
            <a:endParaRPr/>
          </a:p>
          <a:p>
            <a:pPr>
              <a:spcAft>
                <a:spcPts val="600"/>
              </a:spcAft>
              <a:defRPr/>
            </a:pPr>
            <a:r>
              <a:rPr lang="de-DE"/>
              <a:t>N</a:t>
            </a:r>
            <a:r>
              <a:rPr lang="de-DE" baseline="-25000"/>
              <a:t>2</a:t>
            </a:r>
            <a:r>
              <a:rPr lang="de-DE"/>
              <a:t>	= 0.5</a:t>
            </a:r>
            <a:endParaRPr/>
          </a:p>
          <a:p>
            <a:pPr>
              <a:defRPr/>
            </a:pPr>
            <a:r>
              <a:rPr lang="de-DE"/>
              <a:t>CO</a:t>
            </a:r>
            <a:r>
              <a:rPr lang="de-DE" baseline="-25000"/>
              <a:t>2</a:t>
            </a:r>
            <a:r>
              <a:rPr lang="de-DE"/>
              <a:t>	= 0.5</a:t>
            </a:r>
            <a:endParaRPr lang="en-GB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/>
          <p:nvPr/>
        </p:nvSpPr>
        <p:spPr bwMode="auto">
          <a:xfrm>
            <a:off x="521549" y="908720"/>
            <a:ext cx="510383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700"/>
              </a:spcBef>
              <a:spcAft>
                <a:spcPts val="105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GB" sz="2200" b="1" i="1">
                <a:solidFill>
                  <a:srgbClr val="0070C0"/>
                </a:solidFill>
                <a:latin typeface="Verdana"/>
                <a:cs typeface="Arial Unicode MS"/>
              </a:rPr>
              <a:t>What drives mass diffusion?</a:t>
            </a:r>
            <a:endParaRPr/>
          </a:p>
        </p:txBody>
      </p:sp>
      <p:sp>
        <p:nvSpPr>
          <p:cNvPr id="3" name="Textfeld 2"/>
          <p:cNvSpPr txBox="1"/>
          <p:nvPr/>
        </p:nvSpPr>
        <p:spPr bwMode="auto">
          <a:xfrm>
            <a:off x="605759" y="1500996"/>
            <a:ext cx="32480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defTabSz="457200">
              <a:buFont typeface="Wingdings"/>
              <a:buChar char="§"/>
              <a:defRPr/>
            </a:pPr>
            <a:r>
              <a:rPr lang="de-DE" sz="2200" b="1">
                <a:solidFill>
                  <a:prstClr val="black"/>
                </a:solidFill>
              </a:rPr>
              <a:t>molecular viewpoint</a:t>
            </a:r>
            <a:endParaRPr lang="de-DE" sz="2200">
              <a:solidFill>
                <a:prstClr val="black"/>
              </a:solidFill>
            </a:endParaRPr>
          </a:p>
        </p:txBody>
      </p:sp>
      <p:sp>
        <p:nvSpPr>
          <p:cNvPr id="4" name="Rechteck 3"/>
          <p:cNvSpPr/>
          <p:nvPr/>
        </p:nvSpPr>
        <p:spPr bwMode="auto">
          <a:xfrm>
            <a:off x="946537" y="1993775"/>
            <a:ext cx="53722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buFont typeface="Wingdings"/>
              <a:buChar char="Ø"/>
              <a:defRPr/>
            </a:pPr>
            <a:r>
              <a:rPr lang="de-DE" sz="2000">
                <a:solidFill>
                  <a:prstClr val="black"/>
                </a:solidFill>
              </a:rPr>
              <a:t>forces between different types of molecules</a:t>
            </a:r>
          </a:p>
        </p:txBody>
      </p:sp>
      <p:sp>
        <p:nvSpPr>
          <p:cNvPr id="5" name="Textfeld 4"/>
          <p:cNvSpPr txBox="1"/>
          <p:nvPr/>
        </p:nvSpPr>
        <p:spPr bwMode="auto">
          <a:xfrm>
            <a:off x="602498" y="2708920"/>
            <a:ext cx="33602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defTabSz="457200">
              <a:buFont typeface="Wingdings"/>
              <a:buChar char="§"/>
              <a:defRPr/>
            </a:pPr>
            <a:r>
              <a:rPr lang="de-DE" sz="2200" b="1">
                <a:solidFill>
                  <a:prstClr val="black"/>
                </a:solidFill>
              </a:rPr>
              <a:t>continuum viewpoint</a:t>
            </a:r>
            <a:endParaRPr lang="de-DE" sz="2200">
              <a:solidFill>
                <a:prstClr val="black"/>
              </a:solidFill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924973" y="3123257"/>
            <a:ext cx="36102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defTabSz="457200">
              <a:buFont typeface="Wingdings"/>
              <a:buChar char="Ø"/>
              <a:defRPr/>
            </a:pPr>
            <a:r>
              <a:rPr lang="de-DE" sz="2400">
                <a:solidFill>
                  <a:srgbClr val="0253BE"/>
                </a:solidFill>
              </a:rPr>
              <a:t>chemical potentials:  </a:t>
            </a:r>
            <a:r>
              <a:rPr lang="de-DE" sz="2400" i="1" baseline="-25000">
                <a:solidFill>
                  <a:srgbClr val="0253BE"/>
                </a:solidFill>
              </a:rPr>
              <a:t>i</a:t>
            </a:r>
          </a:p>
        </p:txBody>
      </p:sp>
      <p:sp>
        <p:nvSpPr>
          <p:cNvPr id="7" name="Rechteck 6"/>
          <p:cNvSpPr/>
          <p:nvPr/>
        </p:nvSpPr>
        <p:spPr bwMode="auto">
          <a:xfrm>
            <a:off x="1260232" y="3673594"/>
            <a:ext cx="79655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de-DE" sz="2000">
                <a:solidFill>
                  <a:prstClr val="black"/>
                </a:solidFill>
              </a:rPr>
              <a:t>at given </a:t>
            </a:r>
            <a:r>
              <a:rPr lang="de-DE" sz="2000" i="1">
                <a:solidFill>
                  <a:prstClr val="black"/>
                </a:solidFill>
              </a:rPr>
              <a:t>p</a:t>
            </a:r>
            <a:r>
              <a:rPr lang="de-DE" sz="2000">
                <a:solidFill>
                  <a:prstClr val="black"/>
                </a:solidFill>
              </a:rPr>
              <a:t>, </a:t>
            </a:r>
            <a:r>
              <a:rPr lang="de-DE" sz="2000" i="1">
                <a:solidFill>
                  <a:prstClr val="black"/>
                </a:solidFill>
              </a:rPr>
              <a:t>T</a:t>
            </a:r>
            <a:r>
              <a:rPr lang="de-DE" sz="2000">
                <a:solidFill>
                  <a:prstClr val="black"/>
                </a:solidFill>
              </a:rPr>
              <a:t> and composition (</a:t>
            </a:r>
            <a:r>
              <a:rPr lang="de-DE" sz="2000" i="1">
                <a:solidFill>
                  <a:prstClr val="black"/>
                </a:solidFill>
              </a:rPr>
              <a:t>x</a:t>
            </a:r>
            <a:r>
              <a:rPr lang="de-DE" sz="2000" i="1" baseline="-25000">
                <a:solidFill>
                  <a:prstClr val="black"/>
                </a:solidFill>
              </a:rPr>
              <a:t>1</a:t>
            </a:r>
            <a:r>
              <a:rPr lang="de-DE" sz="2000">
                <a:solidFill>
                  <a:prstClr val="black"/>
                </a:solidFill>
              </a:rPr>
              <a:t>, …, </a:t>
            </a:r>
            <a:r>
              <a:rPr lang="de-DE" sz="2000" i="1">
                <a:solidFill>
                  <a:prstClr val="black"/>
                </a:solidFill>
              </a:rPr>
              <a:t>x</a:t>
            </a:r>
            <a:r>
              <a:rPr lang="de-DE" sz="2000" i="1" baseline="-25000">
                <a:solidFill>
                  <a:prstClr val="black"/>
                </a:solidFill>
              </a:rPr>
              <a:t>N</a:t>
            </a:r>
            <a:r>
              <a:rPr lang="de-DE" sz="2000">
                <a:solidFill>
                  <a:prstClr val="black"/>
                </a:solidFill>
              </a:rPr>
              <a:t>), how much work is required to add one molecule of species </a:t>
            </a:r>
            <a:r>
              <a:rPr lang="de-DE" sz="2000" i="1">
                <a:solidFill>
                  <a:prstClr val="black"/>
                </a:solidFill>
              </a:rPr>
              <a:t>i</a:t>
            </a:r>
            <a:r>
              <a:rPr lang="de-DE" sz="2000">
                <a:solidFill>
                  <a:prstClr val="black"/>
                </a:solidFill>
              </a:rPr>
              <a:t> to the fluid system?</a:t>
            </a:r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feld 15"/>
              <p:cNvSpPr txBox="1"/>
              <p:nvPr/>
            </p:nvSpPr>
            <p:spPr bwMode="auto">
              <a:xfrm>
                <a:off x="1722504" y="4496496"/>
                <a:ext cx="5122556" cy="3893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defRPr/>
                </a:pPr>
                <mc:AlternateContent>
                  <mc:Choice Requires="a14"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de-DE" sz="2400" i="1">
                                  <a:latin typeface="Cambria Math" panose="02040503050406030204" pitchFamily="18" charset="0"/>
                                  <a:ea typeface="Cambria Math"/>
                                  <a:cs typeface="Cambria Math"/>
                                </a:rPr>
                              </m:ctrlPr>
                            </m:sSubSupPr>
                            <m:e>
                              <m:r>
                                <a:rPr lang="de-DE" sz="2400" i="1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de-DE" sz="2400" b="0" i="1"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de-DE" sz="2400" b="0" i="1">
                                  <a:latin typeface="Cambria Math"/>
                                </a:rPr>
                                <m:t>1</m:t>
                              </m:r>
                            </m:sup>
                          </m:sSubSup>
                          <m:d>
                            <m:dPr>
                              <m:ctrlPr>
                                <a:rPr lang="de-DE" sz="2400" b="0" i="1">
                                  <a:latin typeface="Cambria Math" panose="02040503050406030204" pitchFamily="18" charset="0"/>
                                  <a:ea typeface="Cambria Math"/>
                                  <a:cs typeface="Cambria Math"/>
                                </a:rPr>
                              </m:ctrlPr>
                            </m:dPr>
                            <m:e>
                              <m:r>
                                <a:rPr lang="de-DE" sz="2400" b="0" i="1">
                                  <a:latin typeface="Cambria Math"/>
                                </a:rPr>
                                <m:t>𝑝</m:t>
                              </m:r>
                              <m:r>
                                <a:rPr lang="de-DE" sz="2400" b="0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de-DE" sz="2400" b="0" i="1">
                                  <a:latin typeface="Cambria Math"/>
                                </a:rPr>
                                <m:t>𝑇</m:t>
                              </m:r>
                              <m:r>
                                <a:rPr lang="de-DE" sz="2400" b="0" i="1">
                                  <a:latin typeface="Cambria Math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de-DE" sz="2400" b="0" i="1">
                                      <a:latin typeface="Cambria Math" panose="02040503050406030204" pitchFamily="18" charset="0"/>
                                      <a:ea typeface="Cambria Math"/>
                                      <a:cs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DE" sz="2400" b="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sz="2400" b="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de-DE" sz="2400" b="0" i="1">
                                  <a:latin typeface="Cambria Math"/>
                                </a:rPr>
                                <m:t>, …,</m:t>
                              </m:r>
                              <m:sSub>
                                <m:sSub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  <a:ea typeface="Cambria Math"/>
                                      <a:cs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DE" sz="24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sz="2400" b="0" i="1">
                                      <a:latin typeface="Cambria Math"/>
                                    </a:rPr>
                                    <m:t>𝑁</m:t>
                                  </m:r>
                                </m:sub>
                              </m:sSub>
                            </m:e>
                          </m:d>
                          <m:r>
                            <a:rPr lang="de-DE" sz="2400" b="0" i="1">
                              <a:latin typeface="Cambria Math"/>
                            </a:rPr>
                            <m:t>&gt;</m:t>
                          </m:r>
                          <m:sSubSup>
                            <m:sSubSupPr>
                              <m:ctrlPr>
                                <a:rPr lang="de-DE" sz="2400" i="1">
                                  <a:latin typeface="Cambria Math" panose="02040503050406030204" pitchFamily="18" charset="0"/>
                                  <a:ea typeface="Cambria Math"/>
                                  <a:cs typeface="Cambria Math"/>
                                </a:rPr>
                              </m:ctrlPr>
                            </m:sSubSupPr>
                            <m:e>
                              <m:r>
                                <a:rPr lang="de-DE" sz="2400" i="1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de-DE" sz="2400" i="1"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de-DE" sz="2400" b="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de-DE" sz="2400" i="1">
                                  <a:latin typeface="Cambria Math" panose="02040503050406030204" pitchFamily="18" charset="0"/>
                                  <a:ea typeface="Cambria Math"/>
                                  <a:cs typeface="Cambria Math"/>
                                </a:rPr>
                              </m:ctrlPr>
                            </m:d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𝑝</m:t>
                              </m:r>
                              <m:r>
                                <a:rPr lang="de-DE" sz="2400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de-DE" sz="2400" i="1">
                                  <a:latin typeface="Cambria Math"/>
                                </a:rPr>
                                <m:t>𝑇</m:t>
                              </m:r>
                              <m:r>
                                <a:rPr lang="de-DE" sz="2400" i="1">
                                  <a:latin typeface="Cambria Math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  <a:ea typeface="Cambria Math"/>
                                      <a:cs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DE" sz="24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sz="24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de-DE" sz="2400" i="1">
                                  <a:latin typeface="Cambria Math"/>
                                </a:rPr>
                                <m:t>, …,</m:t>
                              </m:r>
                              <m:sSub>
                                <m:sSub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  <a:ea typeface="Cambria Math"/>
                                      <a:cs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DE" sz="24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sz="2400" i="1">
                                      <a:latin typeface="Cambria Math"/>
                                    </a:rPr>
                                    <m:t>𝑁</m:t>
                                  </m:r>
                                </m:sub>
                              </m:sSub>
                            </m:e>
                          </m:d>
                        </m:oMath>
                      </m:oMathPara>
                    </a14:m>
                  </mc:Choice>
                  <mc:Fallback xmlns:m="http://schemas.openxmlformats.org/officeDocument/2006/math" xmlns:w="http://schemas.openxmlformats.org/wordprocessingml/2006/main" xmlns=""/>
                </mc:AlternateContent>
                <a:endParaRPr lang="de-DE" sz="2400"/>
              </a:p>
            </p:txBody>
          </p:sp>
        </mc:Choice>
        <mc:Fallback>
          <p:sp>
            <p:nvSpPr>
              <p:cNvPr id="16" name="Textfeld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22504" y="4496496"/>
                <a:ext cx="5122556" cy="38933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hteck 16"/>
          <p:cNvSpPr/>
          <p:nvPr/>
        </p:nvSpPr>
        <p:spPr bwMode="auto">
          <a:xfrm>
            <a:off x="1260233" y="5039273"/>
            <a:ext cx="85574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de-DE" b="1">
                <a:solidFill>
                  <a:prstClr val="black"/>
                </a:solidFill>
              </a:rPr>
              <a:t> 	the total energy of the system can be lowered by transport </a:t>
            </a:r>
            <a:br>
              <a:rPr lang="de-DE" b="1">
                <a:solidFill>
                  <a:prstClr val="black"/>
                </a:solidFill>
              </a:rPr>
            </a:br>
            <a:r>
              <a:rPr lang="de-DE" b="1">
                <a:solidFill>
                  <a:prstClr val="black"/>
                </a:solidFill>
              </a:rPr>
              <a:t>	of species </a:t>
            </a:r>
            <a:r>
              <a:rPr lang="de-DE" b="1" i="1">
                <a:solidFill>
                  <a:prstClr val="black"/>
                </a:solidFill>
              </a:rPr>
              <a:t>i</a:t>
            </a:r>
            <a:r>
              <a:rPr lang="de-DE" b="1">
                <a:solidFill>
                  <a:prstClr val="black"/>
                </a:solidFill>
              </a:rPr>
              <a:t> from location 1 to location 2</a:t>
            </a:r>
            <a:endParaRPr/>
          </a:p>
        </p:txBody>
      </p:sp>
      <p:sp>
        <p:nvSpPr>
          <p:cNvPr id="18" name="Rectangle 11"/>
          <p:cNvSpPr/>
          <p:nvPr/>
        </p:nvSpPr>
        <p:spPr bwMode="auto">
          <a:xfrm>
            <a:off x="602497" y="5860672"/>
            <a:ext cx="92152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700"/>
              </a:spcBef>
              <a:spcAft>
                <a:spcPts val="105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GB" sz="2200" b="1" i="1">
                <a:solidFill>
                  <a:srgbClr val="C00000"/>
                </a:solidFill>
                <a:latin typeface="Verdana"/>
                <a:cs typeface="Arial Unicode MS"/>
              </a:rPr>
              <a:t>Differences in chemical potentials drive mass diffusion !</a:t>
            </a:r>
            <a:endParaRPr/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Driving Force of Diffusion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grpSp>
        <p:nvGrpSpPr>
          <p:cNvPr id="8" name="Gruppieren 7"/>
          <p:cNvGrpSpPr/>
          <p:nvPr/>
        </p:nvGrpSpPr>
        <p:grpSpPr bwMode="auto">
          <a:xfrm>
            <a:off x="6674752" y="998730"/>
            <a:ext cx="3226107" cy="2575095"/>
            <a:chOff x="6636144" y="1013082"/>
            <a:chExt cx="3226107" cy="2575095"/>
          </a:xfrm>
        </p:grpSpPr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4"/>
            <a:srcRect l="7127" t="18367" r="84320" b="67347"/>
            <a:stretch/>
          </p:blipFill>
          <p:spPr bwMode="auto">
            <a:xfrm>
              <a:off x="6845060" y="3212991"/>
              <a:ext cx="270030" cy="315036"/>
            </a:xfrm>
            <a:prstGeom prst="rect">
              <a:avLst/>
            </a:prstGeom>
          </p:spPr>
        </p:pic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4"/>
            <a:srcRect l="64476" t="16326" r="24120" b="69388"/>
            <a:stretch/>
          </p:blipFill>
          <p:spPr bwMode="auto">
            <a:xfrm>
              <a:off x="8505241" y="3226329"/>
              <a:ext cx="360041" cy="315035"/>
            </a:xfrm>
            <a:prstGeom prst="rect">
              <a:avLst/>
            </a:prstGeom>
          </p:spPr>
        </p:pic>
        <p:sp>
          <p:nvSpPr>
            <p:cNvPr id="12" name="Rechteck 11"/>
            <p:cNvSpPr/>
            <p:nvPr/>
          </p:nvSpPr>
          <p:spPr bwMode="auto">
            <a:xfrm>
              <a:off x="7143854" y="3188067"/>
              <a:ext cx="1136824" cy="40011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de-DE" sz="2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</a:rPr>
                <a:t>A </a:t>
              </a:r>
              <a:r>
                <a:rPr lang="de-DE"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</a:rPr>
                <a:t>rich</a:t>
              </a:r>
              <a:endParaRPr lang="de-DE" sz="2000"/>
            </a:p>
          </p:txBody>
        </p:sp>
        <p:sp>
          <p:nvSpPr>
            <p:cNvPr id="13" name="Rechteck 12"/>
            <p:cNvSpPr/>
            <p:nvPr/>
          </p:nvSpPr>
          <p:spPr bwMode="auto">
            <a:xfrm>
              <a:off x="8808575" y="3188067"/>
              <a:ext cx="1053676" cy="40011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de-DE" sz="2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</a:rPr>
                <a:t>B </a:t>
              </a:r>
              <a:r>
                <a:rPr lang="de-DE"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</a:rPr>
                <a:t>rich</a:t>
              </a:r>
              <a:endParaRPr lang="de-DE" sz="2000"/>
            </a:p>
          </p:txBody>
        </p:sp>
        <p:sp>
          <p:nvSpPr>
            <p:cNvPr id="14" name="Rechteck 13"/>
            <p:cNvSpPr/>
            <p:nvPr/>
          </p:nvSpPr>
          <p:spPr bwMode="auto">
            <a:xfrm>
              <a:off x="6705504" y="1016556"/>
              <a:ext cx="1350150" cy="36933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de-DE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</a:rPr>
                <a:t>location 1</a:t>
              </a:r>
              <a:endParaRPr lang="de-DE"/>
            </a:p>
          </p:txBody>
        </p:sp>
        <p:sp>
          <p:nvSpPr>
            <p:cNvPr id="15" name="Rechteck 14"/>
            <p:cNvSpPr/>
            <p:nvPr/>
          </p:nvSpPr>
          <p:spPr bwMode="auto">
            <a:xfrm>
              <a:off x="8370688" y="1013082"/>
              <a:ext cx="1350150" cy="36933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de-DE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/>
                </a:rPr>
                <a:t>location 2</a:t>
              </a:r>
              <a:endParaRPr lang="de-DE"/>
            </a:p>
          </p:txBody>
        </p:sp>
        <p:pic>
          <p:nvPicPr>
            <p:cNvPr id="19" name="Grafik 18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6636144" y="1450304"/>
              <a:ext cx="3039147" cy="1663661"/>
            </a:xfrm>
            <a:prstGeom prst="rect">
              <a:avLst/>
            </a:prstGeom>
          </p:spPr>
        </p:pic>
        <p:sp>
          <p:nvSpPr>
            <p:cNvPr id="20" name="Pfeil: nach unten 19"/>
            <p:cNvSpPr/>
            <p:nvPr/>
          </p:nvSpPr>
          <p:spPr bwMode="auto">
            <a:xfrm>
              <a:off x="8877690" y="1328117"/>
              <a:ext cx="233729" cy="569886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21" name="Pfeil: nach unten 20"/>
            <p:cNvSpPr/>
            <p:nvPr/>
          </p:nvSpPr>
          <p:spPr bwMode="auto">
            <a:xfrm>
              <a:off x="7082509" y="1328117"/>
              <a:ext cx="233729" cy="569886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/>
          <p:nvPr/>
        </p:nvSpPr>
        <p:spPr bwMode="auto">
          <a:xfrm>
            <a:off x="521549" y="908720"/>
            <a:ext cx="1014439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700"/>
              </a:spcBef>
              <a:spcAft>
                <a:spcPts val="105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GB" sz="2200" b="1" i="1">
                <a:solidFill>
                  <a:srgbClr val="0070C0"/>
                </a:solidFill>
                <a:latin typeface="Verdana"/>
                <a:cs typeface="Arial Unicode MS"/>
              </a:rPr>
              <a:t>How to derive a continuum thermodynamic diffusion model?</a:t>
            </a:r>
            <a:endParaRPr/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Diffusion as an Irreversible Process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sp>
        <p:nvSpPr>
          <p:cNvPr id="8" name="Rectangle 11"/>
          <p:cNvSpPr/>
          <p:nvPr/>
        </p:nvSpPr>
        <p:spPr bwMode="auto">
          <a:xfrm>
            <a:off x="521549" y="1572321"/>
            <a:ext cx="92152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700"/>
              </a:spcBef>
              <a:spcAft>
                <a:spcPts val="1050"/>
              </a:spcAft>
              <a:buFont typeface="Wingdings"/>
              <a:buChar char="§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en-GB" sz="2200" b="1" i="1">
                <a:solidFill>
                  <a:srgbClr val="C00000"/>
                </a:solidFill>
                <a:latin typeface="Verdana"/>
                <a:cs typeface="Arial Unicode MS"/>
              </a:rPr>
              <a:t>add the second law of thermodynamics to the picture !</a:t>
            </a:r>
            <a:endParaRPr/>
          </a:p>
        </p:txBody>
      </p:sp>
      <p:sp>
        <p:nvSpPr>
          <p:cNvPr id="11" name="Textfeld 10"/>
          <p:cNvSpPr txBox="1"/>
          <p:nvPr/>
        </p:nvSpPr>
        <p:spPr bwMode="auto">
          <a:xfrm>
            <a:off x="854854" y="2235922"/>
            <a:ext cx="54910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400" b="1">
                <a:solidFill>
                  <a:srgbClr val="C00000"/>
                </a:solidFill>
                <a:latin typeface="Arial"/>
                <a:cs typeface="Arial"/>
              </a:rPr>
              <a:t>► </a:t>
            </a:r>
            <a:r>
              <a:rPr lang="en-GB" sz="2400" b="1">
                <a:solidFill>
                  <a:srgbClr val="C00000"/>
                </a:solidFill>
                <a:latin typeface="Verdana"/>
                <a:cs typeface="Arial Unicode MS"/>
              </a:rPr>
              <a:t>The Entropy Principle</a:t>
            </a:r>
            <a:endParaRPr lang="en-GB" sz="2400"/>
          </a:p>
        </p:txBody>
      </p:sp>
      <p:grpSp>
        <p:nvGrpSpPr>
          <p:cNvPr id="20" name="Gruppieren 19"/>
          <p:cNvGrpSpPr/>
          <p:nvPr/>
        </p:nvGrpSpPr>
        <p:grpSpPr bwMode="auto">
          <a:xfrm>
            <a:off x="6541554" y="2405592"/>
            <a:ext cx="4004976" cy="2679358"/>
            <a:chOff x="6255454" y="2235922"/>
            <a:chExt cx="4004976" cy="2679358"/>
          </a:xfrm>
        </p:grpSpPr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6255454" y="2235922"/>
              <a:ext cx="3727767" cy="2310026"/>
            </a:xfrm>
            <a:prstGeom prst="rect">
              <a:avLst/>
            </a:prstGeom>
          </p:spPr>
        </p:pic>
        <p:sp>
          <p:nvSpPr>
            <p:cNvPr id="14" name="Textfeld 13"/>
            <p:cNvSpPr txBox="1"/>
            <p:nvPr/>
          </p:nvSpPr>
          <p:spPr bwMode="auto">
            <a:xfrm>
              <a:off x="6255454" y="4545948"/>
              <a:ext cx="391543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de-DE" sz="1800" b="1">
                  <a:latin typeface="Arial"/>
                  <a:cs typeface="Arial"/>
                </a:rPr>
                <a:t>Diffusion: an irreversible process</a:t>
              </a:r>
              <a:endParaRPr lang="en-GB" b="1">
                <a:latin typeface="Arial"/>
                <a:cs typeface="Arial"/>
              </a:endParaRPr>
            </a:p>
          </p:txBody>
        </p:sp>
        <p:sp>
          <p:nvSpPr>
            <p:cNvPr id="19" name="Textfeld 18"/>
            <p:cNvSpPr txBox="1"/>
            <p:nvPr/>
          </p:nvSpPr>
          <p:spPr bwMode="auto">
            <a:xfrm>
              <a:off x="8415694" y="4238171"/>
              <a:ext cx="184473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de-DE" sz="1400">
                  <a:solidFill>
                    <a:schemeClr val="bg1"/>
                  </a:solidFill>
                  <a:latin typeface="Arial"/>
                  <a:cs typeface="Arial"/>
                </a:rPr>
                <a:t>source: Wikipedia</a:t>
              </a:r>
              <a:endParaRPr lang="en-GB" sz="1400">
                <a:solidFill>
                  <a:schemeClr val="bg1"/>
                </a:solidFill>
              </a:endParaRPr>
            </a:p>
          </p:txBody>
        </p:sp>
      </p:grpSp>
      <p:pic>
        <p:nvPicPr>
          <p:cNvPr id="32" name="Grafik 31" descr="Ein Bild, das Porträt, Menschliches Gesicht, Bart, Entwurf enthält.&#10;&#10;Automatisch generierte Beschreibu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21549" y="2953594"/>
            <a:ext cx="1592142" cy="1990177"/>
          </a:xfrm>
          <a:prstGeom prst="rect">
            <a:avLst/>
          </a:prstGeom>
        </p:spPr>
      </p:pic>
      <p:sp>
        <p:nvSpPr>
          <p:cNvPr id="33" name="Textfeld 32"/>
          <p:cNvSpPr txBox="1"/>
          <p:nvPr/>
        </p:nvSpPr>
        <p:spPr bwMode="auto">
          <a:xfrm>
            <a:off x="305006" y="4947328"/>
            <a:ext cx="202522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1600" b="1"/>
              <a:t>Ludwig Boltzmann</a:t>
            </a:r>
            <a:endParaRPr/>
          </a:p>
          <a:p>
            <a:pPr algn="ctr">
              <a:defRPr/>
            </a:pPr>
            <a:r>
              <a:rPr lang="en-GB" sz="1600" b="1"/>
              <a:t> 1844 – 1906</a:t>
            </a:r>
            <a:endParaRPr/>
          </a:p>
        </p:txBody>
      </p:sp>
      <p:sp>
        <p:nvSpPr>
          <p:cNvPr id="35" name="Textfeld 34"/>
          <p:cNvSpPr txBox="1"/>
          <p:nvPr/>
        </p:nvSpPr>
        <p:spPr bwMode="auto">
          <a:xfrm>
            <a:off x="2779907" y="3237682"/>
            <a:ext cx="28348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3200"/>
              <a:t>S = k</a:t>
            </a:r>
            <a:r>
              <a:rPr lang="en-GB" sz="3200" baseline="-25000"/>
              <a:t>B</a:t>
            </a:r>
            <a:r>
              <a:rPr lang="en-GB" sz="3200"/>
              <a:t> log W</a:t>
            </a:r>
            <a:endParaRPr/>
          </a:p>
        </p:txBody>
      </p:sp>
      <p:sp>
        <p:nvSpPr>
          <p:cNvPr id="36" name="Rechteck 35"/>
          <p:cNvSpPr/>
          <p:nvPr/>
        </p:nvSpPr>
        <p:spPr bwMode="auto">
          <a:xfrm>
            <a:off x="2568740" y="3130081"/>
            <a:ext cx="2921630" cy="826487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2000" b="0" i="0" u="none" strike="noStrike" cap="none">
              <a:ln>
                <a:noFill/>
              </a:ln>
              <a:solidFill>
                <a:schemeClr val="tx1"/>
              </a:solidFill>
              <a:latin typeface="Helvetica"/>
            </a:endParaRPr>
          </a:p>
        </p:txBody>
      </p:sp>
      <p:sp>
        <p:nvSpPr>
          <p:cNvPr id="38" name="Textfeld 37"/>
          <p:cNvSpPr txBox="1"/>
          <p:nvPr/>
        </p:nvSpPr>
        <p:spPr bwMode="auto">
          <a:xfrm>
            <a:off x="2398868" y="4358952"/>
            <a:ext cx="414268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/>
              <a:t>S  = numerical value of entropy, </a:t>
            </a:r>
            <a:endParaRPr/>
          </a:p>
          <a:p>
            <a:pPr>
              <a:defRPr/>
            </a:pPr>
            <a:r>
              <a:rPr lang="en-GB"/>
              <a:t>k</a:t>
            </a:r>
            <a:r>
              <a:rPr lang="en-GB" baseline="-25000"/>
              <a:t>B</a:t>
            </a:r>
            <a:r>
              <a:rPr lang="en-GB"/>
              <a:t> = (universal) Boltzmann constant,</a:t>
            </a:r>
            <a:endParaRPr/>
          </a:p>
          <a:p>
            <a:pPr>
              <a:defRPr/>
            </a:pPr>
            <a:r>
              <a:rPr lang="en-GB"/>
              <a:t>W = number of micro-states that are</a:t>
            </a:r>
            <a:br>
              <a:rPr lang="en-GB"/>
            </a:br>
            <a:r>
              <a:rPr lang="en-GB"/>
              <a:t>       possible in the given macro-state</a:t>
            </a:r>
            <a:endParaRPr/>
          </a:p>
        </p:txBody>
      </p:sp>
      <p:sp>
        <p:nvSpPr>
          <p:cNvPr id="39" name="Textfeld 38"/>
          <p:cNvSpPr txBox="1"/>
          <p:nvPr/>
        </p:nvSpPr>
        <p:spPr bwMode="auto">
          <a:xfrm>
            <a:off x="854854" y="6225623"/>
            <a:ext cx="975224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600" b="1"/>
              <a:t>Note that W is often erroneously called ‘probability’, which would render S a negative quantity.</a:t>
            </a:r>
            <a:endParaRPr/>
          </a:p>
        </p:txBody>
      </p:sp>
      <p:sp>
        <p:nvSpPr>
          <p:cNvPr id="40" name="Textfeld 39"/>
          <p:cNvSpPr txBox="1"/>
          <p:nvPr/>
        </p:nvSpPr>
        <p:spPr bwMode="auto">
          <a:xfrm>
            <a:off x="854853" y="5609724"/>
            <a:ext cx="9691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400" b="1">
                <a:solidFill>
                  <a:srgbClr val="C00000"/>
                </a:solidFill>
                <a:latin typeface="Arial"/>
                <a:cs typeface="Arial"/>
              </a:rPr>
              <a:t>► </a:t>
            </a:r>
            <a:r>
              <a:rPr lang="en-GB" sz="2400" b="1">
                <a:solidFill>
                  <a:srgbClr val="C00000"/>
                </a:solidFill>
                <a:latin typeface="Verdana"/>
                <a:cs typeface="Arial Unicode MS"/>
              </a:rPr>
              <a:t>The entropy of an isolated system cannot decrease</a:t>
            </a:r>
            <a:endParaRPr lang="en-GB" sz="2400"/>
          </a:p>
        </p:txBody>
      </p:sp>
      <p:sp>
        <p:nvSpPr>
          <p:cNvPr id="13" name="Textfeld 12"/>
          <p:cNvSpPr txBox="1"/>
          <p:nvPr/>
        </p:nvSpPr>
        <p:spPr bwMode="auto">
          <a:xfrm>
            <a:off x="470439" y="4682117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1200">
                <a:solidFill>
                  <a:schemeClr val="bg1"/>
                </a:solidFill>
              </a:rPr>
              <a:t>Wikipedia</a:t>
            </a:r>
            <a:endParaRPr lang="en-GB" sz="12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The Second Law of Thermodynamics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grpSp>
        <p:nvGrpSpPr>
          <p:cNvPr id="21" name="Gruppieren 20"/>
          <p:cNvGrpSpPr/>
          <p:nvPr/>
        </p:nvGrpSpPr>
        <p:grpSpPr bwMode="auto">
          <a:xfrm>
            <a:off x="314794" y="954732"/>
            <a:ext cx="5628464" cy="5211617"/>
            <a:chOff x="4982893" y="954732"/>
            <a:chExt cx="5628464" cy="5211617"/>
          </a:xfrm>
        </p:grpSpPr>
        <p:sp>
          <p:nvSpPr>
            <p:cNvPr id="22" name="Textfeld 21"/>
            <p:cNvSpPr txBox="1"/>
            <p:nvPr/>
          </p:nvSpPr>
          <p:spPr bwMode="auto">
            <a:xfrm>
              <a:off x="4982893" y="954732"/>
              <a:ext cx="5628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b="1"/>
                <a:t>Imagine n dices sitting on a table (showing 1 pip)</a:t>
              </a:r>
              <a:endParaRPr lang="en-GB" b="1"/>
            </a:p>
          </p:txBody>
        </p:sp>
        <p:pic>
          <p:nvPicPr>
            <p:cNvPr id="23" name="Grafik 22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5000298" y="1442084"/>
              <a:ext cx="5428200" cy="3103010"/>
            </a:xfrm>
            <a:prstGeom prst="rect">
              <a:avLst/>
            </a:prstGeom>
          </p:spPr>
        </p:pic>
        <p:sp>
          <p:nvSpPr>
            <p:cNvPr id="24" name="Textfeld 23"/>
            <p:cNvSpPr txBox="1"/>
            <p:nvPr/>
          </p:nvSpPr>
          <p:spPr bwMode="auto">
            <a:xfrm>
              <a:off x="5075751" y="4612077"/>
              <a:ext cx="5352747" cy="15542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Aft>
                  <a:spcPts val="600"/>
                </a:spcAft>
                <a:buFont typeface="+mj-lt"/>
                <a:buAutoNum type="arabicPeriod"/>
                <a:defRPr/>
              </a:pPr>
              <a:r>
                <a:rPr lang="de-DE"/>
                <a:t>give a push to the table such that each dice will</a:t>
              </a:r>
              <a:br>
                <a:rPr lang="de-DE"/>
              </a:br>
              <a:r>
                <a:rPr lang="de-DE"/>
                <a:t>  -  stay as it is with probability 0.5</a:t>
              </a:r>
              <a:br>
                <a:rPr lang="en-GB"/>
              </a:br>
              <a:r>
                <a:rPr lang="en-GB"/>
                <a:t>  -  tilt over to rest on a neighboring face,</a:t>
              </a:r>
              <a:br>
                <a:rPr lang="en-GB"/>
              </a:br>
              <a:r>
                <a:rPr lang="en-GB"/>
                <a:t>     with equal probability 0.125 for each face</a:t>
              </a:r>
              <a:endParaRPr/>
            </a:p>
            <a:p>
              <a:pPr marL="342900" indent="-342900">
                <a:buFont typeface="+mj-lt"/>
                <a:buAutoNum type="arabicPeriod"/>
                <a:defRPr/>
              </a:pPr>
              <a:r>
                <a:rPr lang="en-GB"/>
                <a:t>after one unit of time continue at step 1</a:t>
              </a:r>
              <a:endParaRPr lang="de-DE"/>
            </a:p>
          </p:txBody>
        </p:sp>
      </p:grpSp>
      <p:sp>
        <p:nvSpPr>
          <p:cNvPr id="2" name="Textfeld 1"/>
          <p:cNvSpPr txBox="1"/>
          <p:nvPr/>
        </p:nvSpPr>
        <p:spPr bwMode="auto">
          <a:xfrm>
            <a:off x="269789" y="4260226"/>
            <a:ext cx="7922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1200">
                <a:solidFill>
                  <a:schemeClr val="bg1"/>
                </a:solidFill>
              </a:rPr>
              <a:t>chatGPT</a:t>
            </a:r>
            <a:endParaRPr lang="en-GB" sz="1200">
              <a:solidFill>
                <a:schemeClr val="bg1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rcRect l="2497" t="9664" r="873" b="13022"/>
          <a:stretch/>
        </p:blipFill>
        <p:spPr bwMode="auto">
          <a:xfrm>
            <a:off x="6177865" y="2665427"/>
            <a:ext cx="3538355" cy="440003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 bwMode="auto">
          <a:xfrm>
            <a:off x="6031757" y="1059049"/>
            <a:ext cx="41376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800" b="1">
                <a:solidFill>
                  <a:srgbClr val="C00000"/>
                </a:solidFill>
              </a:rPr>
              <a:t>n dices with 1 … 6 pips</a:t>
            </a:r>
            <a:endParaRPr lang="en-GB" sz="2400" b="1">
              <a:solidFill>
                <a:srgbClr val="C00000"/>
              </a:solidFill>
            </a:endParaRPr>
          </a:p>
        </p:txBody>
      </p:sp>
      <p:sp>
        <p:nvSpPr>
          <p:cNvPr id="5" name="Textfeld 4"/>
          <p:cNvSpPr txBox="1"/>
          <p:nvPr/>
        </p:nvSpPr>
        <p:spPr bwMode="auto">
          <a:xfrm>
            <a:off x="6147172" y="1692597"/>
            <a:ext cx="3892412" cy="7342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  <a:defRPr/>
            </a:pPr>
            <a:r>
              <a:rPr lang="de-DE" sz="2000" b="1"/>
              <a:t>macro state = number of dices</a:t>
            </a:r>
          </a:p>
          <a:p>
            <a:pPr>
              <a:lnSpc>
                <a:spcPts val="2600"/>
              </a:lnSpc>
              <a:defRPr/>
            </a:pPr>
            <a:r>
              <a:rPr lang="de-DE" sz="2000" b="1"/>
              <a:t>showing 1, 2, …, 6 pips, i.e.</a:t>
            </a:r>
            <a:endParaRPr lang="en-GB" sz="2000" b="1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5"/>
          <a:srcRect l="1186" t="5298" r="1856" b="4644"/>
          <a:stretch/>
        </p:blipFill>
        <p:spPr bwMode="auto">
          <a:xfrm>
            <a:off x="6075080" y="3314766"/>
            <a:ext cx="4590864" cy="92432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5985601" y="5482193"/>
            <a:ext cx="351360" cy="324842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7"/>
          <a:srcRect l="17372"/>
          <a:stretch/>
        </p:blipFill>
        <p:spPr bwMode="auto">
          <a:xfrm>
            <a:off x="6301265" y="5266975"/>
            <a:ext cx="4185465" cy="832370"/>
          </a:xfrm>
          <a:prstGeom prst="rect">
            <a:avLst/>
          </a:prstGeom>
        </p:spPr>
      </p:pic>
      <p:sp>
        <p:nvSpPr>
          <p:cNvPr id="18" name="Rechteck 17"/>
          <p:cNvSpPr/>
          <p:nvPr/>
        </p:nvSpPr>
        <p:spPr bwMode="auto">
          <a:xfrm>
            <a:off x="5895414" y="4771920"/>
            <a:ext cx="4725702" cy="1402385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2000" b="0" i="0" u="none" strike="noStrike" cap="none">
              <a:ln>
                <a:noFill/>
              </a:ln>
              <a:solidFill>
                <a:schemeClr val="tx1"/>
              </a:solidFill>
              <a:latin typeface="Helvetica"/>
            </a:endParaRPr>
          </a:p>
        </p:txBody>
      </p:sp>
      <p:sp>
        <p:nvSpPr>
          <p:cNvPr id="25" name="Textfeld 24"/>
          <p:cNvSpPr txBox="1"/>
          <p:nvPr/>
        </p:nvSpPr>
        <p:spPr bwMode="auto">
          <a:xfrm>
            <a:off x="6039969" y="4244025"/>
            <a:ext cx="28707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/>
              <a:t>Stirling‘s formula yields</a:t>
            </a:r>
            <a:endParaRPr lang="en-GB"/>
          </a:p>
        </p:txBody>
      </p:sp>
      <p:sp>
        <p:nvSpPr>
          <p:cNvPr id="26" name="Textfeld 25"/>
          <p:cNvSpPr txBox="1"/>
          <p:nvPr/>
        </p:nvSpPr>
        <p:spPr bwMode="auto">
          <a:xfrm>
            <a:off x="6004057" y="4910203"/>
            <a:ext cx="44822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800" b="1"/>
              <a:t>Boltzmann entropy for macro state </a:t>
            </a:r>
            <a:endParaRPr lang="en-GB"/>
          </a:p>
        </p:txBody>
      </p:sp>
      <p:pic>
        <p:nvPicPr>
          <p:cNvPr id="27" name="Grafik 26"/>
          <p:cNvPicPr>
            <a:picLocks noChangeAspect="1"/>
          </p:cNvPicPr>
          <p:nvPr/>
        </p:nvPicPr>
        <p:blipFill>
          <a:blip r:embed="rId4"/>
          <a:srcRect l="2497" t="9664" r="88772" b="11902"/>
          <a:stretch/>
        </p:blipFill>
        <p:spPr bwMode="auto">
          <a:xfrm>
            <a:off x="9996796" y="4861930"/>
            <a:ext cx="319702" cy="446377"/>
          </a:xfrm>
          <a:prstGeom prst="rect">
            <a:avLst/>
          </a:prstGeom>
        </p:spPr>
      </p:pic>
      <p:sp>
        <p:nvSpPr>
          <p:cNvPr id="9" name="Text Box 5"/>
          <p:cNvSpPr txBox="1"/>
          <p:nvPr/>
        </p:nvSpPr>
        <p:spPr bwMode="auto">
          <a:xfrm>
            <a:off x="450506" y="6354325"/>
            <a:ext cx="2834618" cy="269369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txBody>
          <a:bodyPr wrap="square" compatLnSpc="0">
            <a:spAutoFit/>
          </a:bodyPr>
          <a:lstStyle/>
          <a:p>
            <a:pPr>
              <a:defRPr/>
            </a:pPr>
            <a:r>
              <a:rPr lang="en-US" sz="1200">
                <a:latin typeface="Arial"/>
              </a:rPr>
              <a:t>D. Bothe, T. Maric, TU Darmstadt 2025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1435707"/>
            <a:ext cx="10980738" cy="324704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spcAft>
                <a:spcPts val="2400"/>
              </a:spcAft>
              <a:defRPr/>
            </a:pPr>
            <a:r>
              <a:rPr lang="de-DE" sz="2800" b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	I	– Introduction</a:t>
            </a:r>
          </a:p>
          <a:p>
            <a:pPr defTabSz="1260000">
              <a:spcAft>
                <a:spcPts val="1800"/>
              </a:spcAft>
              <a:defRPr/>
            </a:pPr>
            <a:r>
              <a:rPr lang="de-DE" sz="280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	</a:t>
            </a:r>
            <a:r>
              <a:rPr lang="de-DE" sz="2800" i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Continuum thermodynamical description of </a:t>
            </a:r>
            <a:endParaRPr/>
          </a:p>
          <a:p>
            <a:pPr defTabSz="1260000">
              <a:spcAft>
                <a:spcPts val="1800"/>
              </a:spcAft>
              <a:defRPr/>
            </a:pPr>
            <a:r>
              <a:rPr lang="de-DE" sz="280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	II	– Fluid Systems</a:t>
            </a:r>
            <a:endParaRPr/>
          </a:p>
          <a:p>
            <a:pPr defTabSz="1260000">
              <a:spcAft>
                <a:spcPts val="1800"/>
              </a:spcAft>
              <a:defRPr/>
            </a:pPr>
            <a:r>
              <a:rPr lang="de-DE" sz="280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	III	– Clean Fluid Interfaces</a:t>
            </a:r>
            <a:endParaRPr/>
          </a:p>
          <a:p>
            <a:pPr defTabSz="1260000">
              <a:spcAft>
                <a:spcPts val="1800"/>
              </a:spcAft>
              <a:defRPr/>
            </a:pPr>
            <a:r>
              <a:rPr lang="de-DE" sz="280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	IV	– </a:t>
            </a:r>
            <a:r>
              <a:rPr lang="en-GB" sz="280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Actual Fluid Interfaces</a:t>
            </a:r>
            <a:endParaRPr lang="de-DE" sz="2800">
              <a:solidFill>
                <a:schemeClr val="tx1">
                  <a:lumMod val="75000"/>
                  <a:lumOff val="25000"/>
                </a:schemeClr>
              </a:solidFill>
              <a:latin typeface="Verdana"/>
            </a:endParaRPr>
          </a:p>
        </p:txBody>
      </p:sp>
      <p:sp>
        <p:nvSpPr>
          <p:cNvPr id="4" name="Text Box 17"/>
          <p:cNvSpPr txBox="1">
            <a:spLocks noChangeArrowheads="1"/>
          </p:cNvSpPr>
          <p:nvPr/>
        </p:nvSpPr>
        <p:spPr bwMode="auto">
          <a:xfrm>
            <a:off x="0" y="143635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Contents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The Entropy in a System of n Dices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sp>
        <p:nvSpPr>
          <p:cNvPr id="2" name="Textfeld 1"/>
          <p:cNvSpPr txBox="1"/>
          <p:nvPr/>
        </p:nvSpPr>
        <p:spPr bwMode="auto">
          <a:xfrm>
            <a:off x="7785624" y="5106379"/>
            <a:ext cx="24752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2000"/>
              <a:t>Boltzmann entropy </a:t>
            </a:r>
            <a:endParaRPr/>
          </a:p>
          <a:p>
            <a:pPr algn="ctr">
              <a:defRPr/>
            </a:pPr>
            <a:r>
              <a:rPr lang="de-DE" sz="2000"/>
              <a:t>of macro state </a:t>
            </a:r>
            <a:endParaRPr lang="en-GB" sz="2000"/>
          </a:p>
        </p:txBody>
      </p:sp>
      <p:sp>
        <p:nvSpPr>
          <p:cNvPr id="6" name="Textfeld 5"/>
          <p:cNvSpPr txBox="1"/>
          <p:nvPr/>
        </p:nvSpPr>
        <p:spPr bwMode="auto">
          <a:xfrm>
            <a:off x="584824" y="5060212"/>
            <a:ext cx="29703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2000"/>
              <a:t>micro state of n dices </a:t>
            </a:r>
            <a:endParaRPr/>
          </a:p>
        </p:txBody>
      </p:sp>
      <p:sp>
        <p:nvSpPr>
          <p:cNvPr id="7" name="Textfeld 6"/>
          <p:cNvSpPr txBox="1"/>
          <p:nvPr/>
        </p:nvSpPr>
        <p:spPr bwMode="auto">
          <a:xfrm>
            <a:off x="3915194" y="5060212"/>
            <a:ext cx="31953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2000"/>
              <a:t>mean value for micro state</a:t>
            </a:r>
          </a:p>
        </p:txBody>
      </p:sp>
      <p:sp>
        <p:nvSpPr>
          <p:cNvPr id="8" name="Textfeld 7"/>
          <p:cNvSpPr txBox="1"/>
          <p:nvPr/>
        </p:nvSpPr>
        <p:spPr bwMode="auto">
          <a:xfrm>
            <a:off x="498859" y="932528"/>
            <a:ext cx="29703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2400" b="1"/>
              <a:t>n = 10 x 10 dices </a:t>
            </a:r>
            <a:endParaRPr/>
          </a:p>
        </p:txBody>
      </p:sp>
      <p:pic>
        <p:nvPicPr>
          <p:cNvPr id="5" name="dice-animation10-10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r="8194"/>
          <a:stretch/>
        </p:blipFill>
        <p:spPr bwMode="auto">
          <a:xfrm>
            <a:off x="450050" y="1403775"/>
            <a:ext cx="10080878" cy="3660775"/>
          </a:xfrm>
          <a:prstGeom prst="rect">
            <a:avLst/>
          </a:prstGeom>
        </p:spPr>
      </p:pic>
      <p:sp>
        <p:nvSpPr>
          <p:cNvPr id="4" name="Text Box 5"/>
          <p:cNvSpPr txBox="1"/>
          <p:nvPr/>
        </p:nvSpPr>
        <p:spPr bwMode="auto">
          <a:xfrm>
            <a:off x="450506" y="6354325"/>
            <a:ext cx="2834618" cy="269369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txBody>
          <a:bodyPr wrap="square" compatLnSpc="0">
            <a:spAutoFit/>
          </a:bodyPr>
          <a:lstStyle/>
          <a:p>
            <a:pPr>
              <a:defRPr/>
            </a:pPr>
            <a:r>
              <a:rPr lang="en-US" sz="1200">
                <a:latin typeface="Arial"/>
              </a:rPr>
              <a:t>D. Bothe, T. Maric, TU Darmstadt 2025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1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The Entropy in a System of n Dices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pic>
        <p:nvPicPr>
          <p:cNvPr id="2" name="dice-animation20-20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r="8194"/>
          <a:stretch/>
        </p:blipFill>
        <p:spPr bwMode="auto">
          <a:xfrm>
            <a:off x="450050" y="1403775"/>
            <a:ext cx="10080878" cy="3660775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 bwMode="auto">
          <a:xfrm>
            <a:off x="498859" y="932528"/>
            <a:ext cx="29703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2400" b="1"/>
              <a:t>n = 20 x 20 dices </a:t>
            </a:r>
            <a:endParaRPr/>
          </a:p>
        </p:txBody>
      </p:sp>
      <p:sp>
        <p:nvSpPr>
          <p:cNvPr id="6" name="Textfeld 5"/>
          <p:cNvSpPr txBox="1"/>
          <p:nvPr/>
        </p:nvSpPr>
        <p:spPr bwMode="auto">
          <a:xfrm>
            <a:off x="7785624" y="5106379"/>
            <a:ext cx="24752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2000"/>
              <a:t>Boltzmann entropy </a:t>
            </a:r>
            <a:endParaRPr/>
          </a:p>
          <a:p>
            <a:pPr algn="ctr">
              <a:defRPr/>
            </a:pPr>
            <a:r>
              <a:rPr lang="de-DE" sz="2000"/>
              <a:t>of macro state </a:t>
            </a:r>
            <a:endParaRPr lang="en-GB" sz="2000"/>
          </a:p>
        </p:txBody>
      </p:sp>
      <p:sp>
        <p:nvSpPr>
          <p:cNvPr id="7" name="Textfeld 6"/>
          <p:cNvSpPr txBox="1"/>
          <p:nvPr/>
        </p:nvSpPr>
        <p:spPr bwMode="auto">
          <a:xfrm>
            <a:off x="584824" y="5060212"/>
            <a:ext cx="29703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2000"/>
              <a:t>micro state of n dices </a:t>
            </a:r>
            <a:endParaRPr/>
          </a:p>
        </p:txBody>
      </p:sp>
      <p:sp>
        <p:nvSpPr>
          <p:cNvPr id="8" name="Textfeld 7"/>
          <p:cNvSpPr txBox="1"/>
          <p:nvPr/>
        </p:nvSpPr>
        <p:spPr bwMode="auto">
          <a:xfrm>
            <a:off x="3915194" y="5060212"/>
            <a:ext cx="31953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2000"/>
              <a:t>mean value for micro state</a:t>
            </a:r>
          </a:p>
        </p:txBody>
      </p:sp>
      <p:sp>
        <p:nvSpPr>
          <p:cNvPr id="4" name="Text Box 5"/>
          <p:cNvSpPr txBox="1"/>
          <p:nvPr/>
        </p:nvSpPr>
        <p:spPr bwMode="auto">
          <a:xfrm>
            <a:off x="450506" y="6354325"/>
            <a:ext cx="2834618" cy="269369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txBody>
          <a:bodyPr wrap="square" compatLnSpc="0">
            <a:spAutoFit/>
          </a:bodyPr>
          <a:lstStyle/>
          <a:p>
            <a:pPr>
              <a:defRPr/>
            </a:pPr>
            <a:r>
              <a:rPr lang="en-US" sz="1200">
                <a:latin typeface="Arial"/>
              </a:rPr>
              <a:t>D. Bothe, T. Maric, TU Darmstadt 2025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1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The Entropy in a System of n Dices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pic>
        <p:nvPicPr>
          <p:cNvPr id="2" name="dice-animation40-40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r="8604"/>
          <a:stretch/>
        </p:blipFill>
        <p:spPr bwMode="auto">
          <a:xfrm>
            <a:off x="450050" y="1403775"/>
            <a:ext cx="10035874" cy="3660775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 bwMode="auto">
          <a:xfrm>
            <a:off x="498859" y="932528"/>
            <a:ext cx="29703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2400" b="1"/>
              <a:t>n = 40 x 40 dices </a:t>
            </a:r>
            <a:endParaRPr/>
          </a:p>
        </p:txBody>
      </p:sp>
      <p:sp>
        <p:nvSpPr>
          <p:cNvPr id="6" name="Textfeld 5"/>
          <p:cNvSpPr txBox="1"/>
          <p:nvPr/>
        </p:nvSpPr>
        <p:spPr bwMode="auto">
          <a:xfrm>
            <a:off x="7785624" y="5106379"/>
            <a:ext cx="24752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2000"/>
              <a:t>Boltzmann entropy </a:t>
            </a:r>
            <a:endParaRPr/>
          </a:p>
          <a:p>
            <a:pPr algn="ctr">
              <a:defRPr/>
            </a:pPr>
            <a:r>
              <a:rPr lang="de-DE" sz="2000"/>
              <a:t>of macro state </a:t>
            </a:r>
            <a:endParaRPr lang="en-GB" sz="2000"/>
          </a:p>
        </p:txBody>
      </p:sp>
      <p:sp>
        <p:nvSpPr>
          <p:cNvPr id="7" name="Textfeld 6"/>
          <p:cNvSpPr txBox="1"/>
          <p:nvPr/>
        </p:nvSpPr>
        <p:spPr bwMode="auto">
          <a:xfrm>
            <a:off x="584824" y="5060212"/>
            <a:ext cx="29703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2000"/>
              <a:t>micro state of n dices </a:t>
            </a:r>
            <a:endParaRPr/>
          </a:p>
        </p:txBody>
      </p:sp>
      <p:sp>
        <p:nvSpPr>
          <p:cNvPr id="8" name="Textfeld 7"/>
          <p:cNvSpPr txBox="1"/>
          <p:nvPr/>
        </p:nvSpPr>
        <p:spPr bwMode="auto">
          <a:xfrm>
            <a:off x="3915194" y="5060212"/>
            <a:ext cx="31953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2000"/>
              <a:t>mean value for micro state</a:t>
            </a:r>
          </a:p>
        </p:txBody>
      </p:sp>
      <p:sp>
        <p:nvSpPr>
          <p:cNvPr id="9" name="Textfeld 8"/>
          <p:cNvSpPr txBox="1"/>
          <p:nvPr/>
        </p:nvSpPr>
        <p:spPr bwMode="auto">
          <a:xfrm>
            <a:off x="584823" y="5859270"/>
            <a:ext cx="89242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defTabSz="457200">
              <a:buFont typeface="Wingdings"/>
              <a:buChar char="§"/>
              <a:defRPr/>
            </a:pPr>
            <a:r>
              <a:rPr lang="de-DE" sz="2200" b="1">
                <a:solidFill>
                  <a:srgbClr val="0253BE"/>
                </a:solidFill>
              </a:rPr>
              <a:t>Note: final approach to equilibrium is exponential; before: not!</a:t>
            </a:r>
            <a:endParaRPr lang="de-DE" sz="2200">
              <a:solidFill>
                <a:srgbClr val="0253BE"/>
              </a:solidFill>
            </a:endParaRPr>
          </a:p>
        </p:txBody>
      </p:sp>
      <p:sp>
        <p:nvSpPr>
          <p:cNvPr id="4" name="Text Box 5"/>
          <p:cNvSpPr txBox="1"/>
          <p:nvPr/>
        </p:nvSpPr>
        <p:spPr bwMode="auto">
          <a:xfrm>
            <a:off x="450506" y="6354325"/>
            <a:ext cx="2834618" cy="269369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txBody>
          <a:bodyPr wrap="square" compatLnSpc="0">
            <a:spAutoFit/>
          </a:bodyPr>
          <a:lstStyle/>
          <a:p>
            <a:pPr>
              <a:defRPr/>
            </a:pPr>
            <a:r>
              <a:rPr lang="en-US" sz="1200">
                <a:latin typeface="Arial"/>
              </a:rPr>
              <a:t>D. Bothe, T. Maric, TU Darmstadt 2025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1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The Entropy Principle</a:t>
            </a:r>
            <a:r>
              <a:rPr lang="de-DE" sz="2800" baseline="300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1</a:t>
            </a:r>
            <a:endParaRPr lang="de-DE" sz="2400" baseline="300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29829" y="6193515"/>
            <a:ext cx="5051078" cy="565854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rcRect l="58183" t="75381" r="8519" b="15066"/>
          <a:stretch/>
        </p:blipFill>
        <p:spPr bwMode="auto">
          <a:xfrm>
            <a:off x="7590030" y="1621797"/>
            <a:ext cx="2967038" cy="46166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rcRect l="27583" t="29442" r="68377" b="63107"/>
          <a:stretch/>
        </p:blipFill>
        <p:spPr bwMode="auto">
          <a:xfrm>
            <a:off x="3664327" y="989399"/>
            <a:ext cx="430887" cy="430887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 bwMode="auto">
          <a:xfrm>
            <a:off x="584823" y="934087"/>
            <a:ext cx="857959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defTabSz="457200">
              <a:buFont typeface="Wingdings"/>
              <a:buChar char="§"/>
              <a:defRPr/>
            </a:pPr>
            <a:r>
              <a:rPr lang="de-DE" sz="2200" b="1">
                <a:solidFill>
                  <a:prstClr val="black"/>
                </a:solidFill>
              </a:rPr>
              <a:t>the entropy density       is governed by the balance equation</a:t>
            </a:r>
            <a:endParaRPr lang="de-DE" sz="2200">
              <a:solidFill>
                <a:prstClr val="black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rcRect l="36363" t="48697" r="23736" b="39593"/>
          <a:stretch/>
        </p:blipFill>
        <p:spPr bwMode="auto">
          <a:xfrm>
            <a:off x="1391236" y="1566272"/>
            <a:ext cx="3555395" cy="56585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rcRect l="21898" t="74015" r="67496" b="14275"/>
          <a:stretch/>
        </p:blipFill>
        <p:spPr bwMode="auto">
          <a:xfrm>
            <a:off x="6238000" y="1569703"/>
            <a:ext cx="945106" cy="565854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/>
          <a:srcRect l="6929" t="60405" r="85436" b="31751"/>
          <a:stretch/>
        </p:blipFill>
        <p:spPr bwMode="auto">
          <a:xfrm>
            <a:off x="5141367" y="1671735"/>
            <a:ext cx="675075" cy="360041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 bwMode="auto">
          <a:xfrm>
            <a:off x="7200559" y="155998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2800">
                <a:latin typeface="Arial"/>
                <a:cs typeface="Arial"/>
              </a:rPr>
              <a:t>Ɐ</a:t>
            </a:r>
            <a:endParaRPr lang="en-GB" sz="2800"/>
          </a:p>
        </p:txBody>
      </p:sp>
      <p:sp>
        <p:nvSpPr>
          <p:cNvPr id="14" name="Rechteck 13"/>
          <p:cNvSpPr/>
          <p:nvPr/>
        </p:nvSpPr>
        <p:spPr bwMode="auto">
          <a:xfrm>
            <a:off x="1384935" y="1587227"/>
            <a:ext cx="3756432" cy="565855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2000" b="0" i="0" u="none" strike="noStrike" cap="none">
              <a:ln>
                <a:noFill/>
              </a:ln>
              <a:solidFill>
                <a:schemeClr val="tx1"/>
              </a:solidFill>
              <a:latin typeface="Helvetica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6120439" y="1566272"/>
            <a:ext cx="1080120" cy="565855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2000" b="0" i="0" u="none" strike="noStrike" cap="none">
              <a:ln>
                <a:noFill/>
              </a:ln>
              <a:solidFill>
                <a:schemeClr val="tx1"/>
              </a:solidFill>
              <a:latin typeface="Helvetica"/>
            </a:endParaRPr>
          </a:p>
        </p:txBody>
      </p:sp>
      <p:grpSp>
        <p:nvGrpSpPr>
          <p:cNvPr id="38" name="Gruppieren 37"/>
          <p:cNvGrpSpPr/>
          <p:nvPr/>
        </p:nvGrpSpPr>
        <p:grpSpPr bwMode="auto">
          <a:xfrm>
            <a:off x="584824" y="2371892"/>
            <a:ext cx="10182168" cy="1406473"/>
            <a:chOff x="584824" y="2371892"/>
            <a:chExt cx="10182168" cy="1406473"/>
          </a:xfrm>
        </p:grpSpPr>
        <p:sp>
          <p:nvSpPr>
            <p:cNvPr id="16" name="Textfeld 15"/>
            <p:cNvSpPr txBox="1"/>
            <p:nvPr/>
          </p:nvSpPr>
          <p:spPr bwMode="auto">
            <a:xfrm>
              <a:off x="584824" y="2442028"/>
              <a:ext cx="832631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 defTabSz="457200">
                <a:buFont typeface="Wingdings"/>
                <a:buChar char="§"/>
                <a:defRPr/>
              </a:pPr>
              <a:r>
                <a:rPr lang="de-DE" sz="2200" b="1">
                  <a:solidFill>
                    <a:prstClr val="black"/>
                  </a:solidFill>
                </a:rPr>
                <a:t>the entropy production rate    has the following structure: </a:t>
              </a:r>
              <a:endParaRPr lang="de-DE" sz="2200">
                <a:solidFill>
                  <a:prstClr val="black"/>
                </a:solidFill>
              </a:endParaRPr>
            </a:p>
          </p:txBody>
        </p:sp>
        <p:pic>
          <p:nvPicPr>
            <p:cNvPr id="17" name="Grafik 16"/>
            <p:cNvPicPr>
              <a:picLocks noChangeAspect="1"/>
            </p:cNvPicPr>
            <p:nvPr/>
          </p:nvPicPr>
          <p:blipFill>
            <a:blip r:embed="rId4"/>
            <a:srcRect l="21898" t="74015" r="75072" b="15284"/>
            <a:stretch/>
          </p:blipFill>
          <p:spPr bwMode="auto">
            <a:xfrm>
              <a:off x="4680279" y="2371892"/>
              <a:ext cx="270030" cy="517047"/>
            </a:xfrm>
            <a:prstGeom prst="rect">
              <a:avLst/>
            </a:prstGeom>
          </p:spPr>
        </p:pic>
        <p:pic>
          <p:nvPicPr>
            <p:cNvPr id="20" name="Grafik 19"/>
            <p:cNvPicPr>
              <a:picLocks noChangeAspect="1"/>
            </p:cNvPicPr>
            <p:nvPr/>
          </p:nvPicPr>
          <p:blipFill>
            <a:blip r:embed="rId6"/>
            <a:srcRect l="42630" t="20475" r="37047" b="65418"/>
            <a:stretch/>
          </p:blipFill>
          <p:spPr bwMode="auto">
            <a:xfrm>
              <a:off x="2069989" y="3023955"/>
              <a:ext cx="1935215" cy="754411"/>
            </a:xfrm>
            <a:prstGeom prst="rect">
              <a:avLst/>
            </a:prstGeom>
          </p:spPr>
        </p:pic>
        <p:pic>
          <p:nvPicPr>
            <p:cNvPr id="21" name="Grafik 20"/>
            <p:cNvPicPr>
              <a:picLocks noChangeAspect="1"/>
            </p:cNvPicPr>
            <p:nvPr/>
          </p:nvPicPr>
          <p:blipFill>
            <a:blip r:embed="rId6"/>
            <a:srcRect l="8600" t="37621" r="35866" b="54845"/>
            <a:stretch/>
          </p:blipFill>
          <p:spPr bwMode="auto">
            <a:xfrm>
              <a:off x="6318928" y="3050486"/>
              <a:ext cx="4448064" cy="338924"/>
            </a:xfrm>
            <a:prstGeom prst="rect">
              <a:avLst/>
            </a:prstGeom>
          </p:spPr>
        </p:pic>
        <p:pic>
          <p:nvPicPr>
            <p:cNvPr id="22" name="Grafik 21"/>
            <p:cNvPicPr>
              <a:picLocks noChangeAspect="1"/>
            </p:cNvPicPr>
            <p:nvPr/>
          </p:nvPicPr>
          <p:blipFill>
            <a:blip r:embed="rId6"/>
            <a:srcRect l="64370" t="38397" r="9635" b="55144"/>
            <a:stretch/>
          </p:blipFill>
          <p:spPr bwMode="auto">
            <a:xfrm>
              <a:off x="8583872" y="3363453"/>
              <a:ext cx="2082072" cy="290510"/>
            </a:xfrm>
            <a:prstGeom prst="rect">
              <a:avLst/>
            </a:prstGeom>
          </p:spPr>
        </p:pic>
      </p:grpSp>
      <p:grpSp>
        <p:nvGrpSpPr>
          <p:cNvPr id="39" name="Gruppieren 38"/>
          <p:cNvGrpSpPr/>
          <p:nvPr/>
        </p:nvGrpSpPr>
        <p:grpSpPr bwMode="auto">
          <a:xfrm>
            <a:off x="584824" y="3789040"/>
            <a:ext cx="9267738" cy="565855"/>
            <a:chOff x="584824" y="3789040"/>
            <a:chExt cx="9267738" cy="565855"/>
          </a:xfrm>
        </p:grpSpPr>
        <p:sp>
          <p:nvSpPr>
            <p:cNvPr id="23" name="Textfeld 22"/>
            <p:cNvSpPr txBox="1"/>
            <p:nvPr/>
          </p:nvSpPr>
          <p:spPr bwMode="auto">
            <a:xfrm>
              <a:off x="584824" y="3859840"/>
              <a:ext cx="320151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 defTabSz="457200">
                <a:buFont typeface="Wingdings"/>
                <a:buChar char="§"/>
                <a:defRPr/>
              </a:pPr>
              <a:r>
                <a:rPr lang="de-DE" sz="2200" b="1">
                  <a:solidFill>
                    <a:prstClr val="black"/>
                  </a:solidFill>
                </a:rPr>
                <a:t>strengthened form: </a:t>
              </a:r>
              <a:endParaRPr lang="de-DE" sz="2200">
                <a:solidFill>
                  <a:prstClr val="black"/>
                </a:solidFill>
              </a:endParaRPr>
            </a:p>
          </p:txBody>
        </p:sp>
        <p:pic>
          <p:nvPicPr>
            <p:cNvPr id="24" name="Grafik 23"/>
            <p:cNvPicPr>
              <a:picLocks noChangeAspect="1"/>
            </p:cNvPicPr>
            <p:nvPr/>
          </p:nvPicPr>
          <p:blipFill>
            <a:blip r:embed="rId7"/>
            <a:srcRect l="11459" t="73936" r="71354" b="3587"/>
            <a:stretch/>
          </p:blipFill>
          <p:spPr bwMode="auto">
            <a:xfrm>
              <a:off x="4011366" y="3833615"/>
              <a:ext cx="1485165" cy="491392"/>
            </a:xfrm>
            <a:prstGeom prst="rect">
              <a:avLst/>
            </a:prstGeom>
          </p:spPr>
        </p:pic>
        <p:pic>
          <p:nvPicPr>
            <p:cNvPr id="25" name="Grafik 24"/>
            <p:cNvPicPr>
              <a:picLocks noChangeAspect="1"/>
            </p:cNvPicPr>
            <p:nvPr/>
          </p:nvPicPr>
          <p:blipFill>
            <a:blip r:embed="rId7"/>
            <a:srcRect l="45894" t="76798" r="49205" b="4772"/>
            <a:stretch/>
          </p:blipFill>
          <p:spPr bwMode="auto">
            <a:xfrm>
              <a:off x="6165444" y="3904845"/>
              <a:ext cx="423515" cy="402930"/>
            </a:xfrm>
            <a:prstGeom prst="rect">
              <a:avLst/>
            </a:prstGeom>
          </p:spPr>
        </p:pic>
        <p:pic>
          <p:nvPicPr>
            <p:cNvPr id="26" name="Grafik 25"/>
            <p:cNvPicPr>
              <a:picLocks noChangeAspect="1"/>
            </p:cNvPicPr>
            <p:nvPr/>
          </p:nvPicPr>
          <p:blipFill>
            <a:blip r:embed="rId4"/>
            <a:srcRect l="58183" t="75381" r="8519" b="15066"/>
            <a:stretch/>
          </p:blipFill>
          <p:spPr bwMode="auto">
            <a:xfrm>
              <a:off x="6885524" y="3858820"/>
              <a:ext cx="2967038" cy="461666"/>
            </a:xfrm>
            <a:prstGeom prst="rect">
              <a:avLst/>
            </a:prstGeom>
          </p:spPr>
        </p:pic>
        <p:sp>
          <p:nvSpPr>
            <p:cNvPr id="27" name="Textfeld 26"/>
            <p:cNvSpPr txBox="1"/>
            <p:nvPr/>
          </p:nvSpPr>
          <p:spPr bwMode="auto">
            <a:xfrm>
              <a:off x="6496053" y="3797004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GB" sz="2800">
                  <a:latin typeface="Arial"/>
                  <a:cs typeface="Arial"/>
                </a:rPr>
                <a:t>Ɐ</a:t>
              </a:r>
              <a:endParaRPr lang="en-GB" sz="2800"/>
            </a:p>
          </p:txBody>
        </p:sp>
        <p:sp>
          <p:nvSpPr>
            <p:cNvPr id="28" name="Textfeld 27"/>
            <p:cNvSpPr txBox="1"/>
            <p:nvPr/>
          </p:nvSpPr>
          <p:spPr bwMode="auto">
            <a:xfrm>
              <a:off x="5895414" y="3796001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GB" sz="2800">
                  <a:latin typeface="Arial"/>
                  <a:cs typeface="Arial"/>
                </a:rPr>
                <a:t>Ɐ</a:t>
              </a:r>
              <a:endParaRPr lang="en-GB" sz="2800"/>
            </a:p>
          </p:txBody>
        </p:sp>
        <p:sp>
          <p:nvSpPr>
            <p:cNvPr id="29" name="Rechteck 28"/>
            <p:cNvSpPr/>
            <p:nvPr/>
          </p:nvSpPr>
          <p:spPr bwMode="auto">
            <a:xfrm>
              <a:off x="3915194" y="3789040"/>
              <a:ext cx="1746958" cy="565855"/>
            </a:xfrm>
            <a:prstGeom prst="rect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</p:grpSp>
      <p:grpSp>
        <p:nvGrpSpPr>
          <p:cNvPr id="41" name="Gruppieren 40"/>
          <p:cNvGrpSpPr/>
          <p:nvPr/>
        </p:nvGrpSpPr>
        <p:grpSpPr bwMode="auto">
          <a:xfrm>
            <a:off x="584824" y="4470029"/>
            <a:ext cx="8925547" cy="489140"/>
            <a:chOff x="584824" y="4470029"/>
            <a:chExt cx="8925547" cy="489140"/>
          </a:xfrm>
        </p:grpSpPr>
        <p:sp>
          <p:nvSpPr>
            <p:cNvPr id="30" name="Textfeld 29"/>
            <p:cNvSpPr txBox="1"/>
            <p:nvPr/>
          </p:nvSpPr>
          <p:spPr bwMode="auto">
            <a:xfrm>
              <a:off x="584824" y="4528283"/>
              <a:ext cx="678743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 defTabSz="457200">
                <a:buFont typeface="Wingdings"/>
                <a:buChar char="§"/>
                <a:defRPr/>
              </a:pPr>
              <a:r>
                <a:rPr lang="de-DE" sz="2200" b="1">
                  <a:solidFill>
                    <a:prstClr val="black"/>
                  </a:solidFill>
                </a:rPr>
                <a:t>variables: the entropy density is a function of  </a:t>
              </a:r>
              <a:endParaRPr lang="de-DE" sz="2200">
                <a:solidFill>
                  <a:prstClr val="black"/>
                </a:solidFill>
              </a:endParaRPr>
            </a:p>
          </p:txBody>
        </p:sp>
        <p:pic>
          <p:nvPicPr>
            <p:cNvPr id="31" name="Grafik 30"/>
            <p:cNvPicPr>
              <a:picLocks noChangeAspect="1"/>
            </p:cNvPicPr>
            <p:nvPr/>
          </p:nvPicPr>
          <p:blipFill>
            <a:blip r:embed="rId5"/>
            <a:srcRect l="48861" t="49019" r="29762" b="42157"/>
            <a:stretch/>
          </p:blipFill>
          <p:spPr bwMode="auto">
            <a:xfrm>
              <a:off x="7227715" y="4470029"/>
              <a:ext cx="2282656" cy="489140"/>
            </a:xfrm>
            <a:prstGeom prst="rect">
              <a:avLst/>
            </a:prstGeom>
          </p:spPr>
        </p:pic>
      </p:grpSp>
      <p:grpSp>
        <p:nvGrpSpPr>
          <p:cNvPr id="42" name="Gruppieren 41"/>
          <p:cNvGrpSpPr/>
          <p:nvPr/>
        </p:nvGrpSpPr>
        <p:grpSpPr bwMode="auto">
          <a:xfrm>
            <a:off x="584823" y="5124623"/>
            <a:ext cx="9626482" cy="959671"/>
            <a:chOff x="584823" y="5124623"/>
            <a:chExt cx="9626482" cy="959671"/>
          </a:xfrm>
        </p:grpSpPr>
        <p:sp>
          <p:nvSpPr>
            <p:cNvPr id="32" name="Textfeld 31"/>
            <p:cNvSpPr txBox="1"/>
            <p:nvPr/>
          </p:nvSpPr>
          <p:spPr bwMode="auto">
            <a:xfrm>
              <a:off x="584823" y="5131476"/>
              <a:ext cx="288572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 defTabSz="457200">
                <a:buFont typeface="Wingdings"/>
                <a:buChar char="§"/>
                <a:defRPr/>
              </a:pPr>
              <a:r>
                <a:rPr lang="de-DE" sz="2200" b="1">
                  <a:solidFill>
                    <a:prstClr val="black"/>
                  </a:solidFill>
                </a:rPr>
                <a:t>link to classical</a:t>
              </a:r>
              <a:br>
                <a:rPr lang="de-DE" sz="2200" b="1">
                  <a:solidFill>
                    <a:prstClr val="black"/>
                  </a:solidFill>
                </a:rPr>
              </a:br>
              <a:r>
                <a:rPr lang="de-DE" sz="2200" b="1">
                  <a:solidFill>
                    <a:prstClr val="black"/>
                  </a:solidFill>
                </a:rPr>
                <a:t>thermodynamics:</a:t>
              </a:r>
              <a:endParaRPr lang="de-DE" sz="2200">
                <a:solidFill>
                  <a:prstClr val="black"/>
                </a:solidFill>
              </a:endParaRPr>
            </a:p>
          </p:txBody>
        </p:sp>
        <p:pic>
          <p:nvPicPr>
            <p:cNvPr id="33" name="Grafik 32"/>
            <p:cNvPicPr>
              <a:picLocks noChangeAspect="1"/>
            </p:cNvPicPr>
            <p:nvPr/>
          </p:nvPicPr>
          <p:blipFill>
            <a:blip r:embed="rId5"/>
            <a:srcRect l="33592" t="81373" r="49482" b="1617"/>
            <a:stretch/>
          </p:blipFill>
          <p:spPr bwMode="auto">
            <a:xfrm>
              <a:off x="3993740" y="5225964"/>
              <a:ext cx="1496630" cy="780812"/>
            </a:xfrm>
            <a:prstGeom prst="rect">
              <a:avLst/>
            </a:prstGeom>
          </p:spPr>
        </p:pic>
        <p:sp>
          <p:nvSpPr>
            <p:cNvPr id="34" name="Rechteck 33"/>
            <p:cNvSpPr/>
            <p:nvPr/>
          </p:nvSpPr>
          <p:spPr bwMode="auto">
            <a:xfrm>
              <a:off x="3919510" y="5124623"/>
              <a:ext cx="3460594" cy="959671"/>
            </a:xfrm>
            <a:prstGeom prst="rect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pic>
          <p:nvPicPr>
            <p:cNvPr id="35" name="Grafik 34"/>
            <p:cNvPicPr>
              <a:picLocks noChangeAspect="1"/>
            </p:cNvPicPr>
            <p:nvPr/>
          </p:nvPicPr>
          <p:blipFill>
            <a:blip r:embed="rId5"/>
            <a:srcRect l="56501" t="81373" r="25180" b="1617"/>
            <a:stretch/>
          </p:blipFill>
          <p:spPr bwMode="auto">
            <a:xfrm>
              <a:off x="5670389" y="5225964"/>
              <a:ext cx="1619704" cy="780812"/>
            </a:xfrm>
            <a:prstGeom prst="rect">
              <a:avLst/>
            </a:prstGeom>
          </p:spPr>
        </p:pic>
        <p:pic>
          <p:nvPicPr>
            <p:cNvPr id="36" name="Grafik 35"/>
            <p:cNvPicPr>
              <a:picLocks noChangeAspect="1"/>
            </p:cNvPicPr>
            <p:nvPr/>
          </p:nvPicPr>
          <p:blipFill>
            <a:blip r:embed="rId5"/>
            <a:srcRect l="20868" t="69608" r="46049" b="22549"/>
            <a:stretch/>
          </p:blipFill>
          <p:spPr bwMode="auto">
            <a:xfrm>
              <a:off x="7624073" y="5286030"/>
              <a:ext cx="2587232" cy="318429"/>
            </a:xfrm>
            <a:prstGeom prst="rect">
              <a:avLst/>
            </a:prstGeom>
          </p:spPr>
        </p:pic>
        <p:pic>
          <p:nvPicPr>
            <p:cNvPr id="37" name="Grafik 36"/>
            <p:cNvPicPr>
              <a:picLocks noChangeAspect="1"/>
            </p:cNvPicPr>
            <p:nvPr/>
          </p:nvPicPr>
          <p:blipFill>
            <a:blip r:embed="rId5"/>
            <a:srcRect l="65657" t="68627" r="3563" b="21569"/>
            <a:stretch/>
          </p:blipFill>
          <p:spPr bwMode="auto">
            <a:xfrm>
              <a:off x="7624073" y="5622135"/>
              <a:ext cx="2407137" cy="39803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The Entropy Production Rate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rcRect t="36909" b="44255"/>
          <a:stretch/>
        </p:blipFill>
        <p:spPr bwMode="auto">
          <a:xfrm>
            <a:off x="614258" y="1962048"/>
            <a:ext cx="9539909" cy="93863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rcRect t="57162" r="1597" b="23254"/>
          <a:stretch/>
        </p:blipFill>
        <p:spPr bwMode="auto">
          <a:xfrm>
            <a:off x="614258" y="3319974"/>
            <a:ext cx="9387509" cy="975862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rcRect r="46458" b="65160"/>
          <a:stretch/>
        </p:blipFill>
        <p:spPr bwMode="auto">
          <a:xfrm>
            <a:off x="2467795" y="5859270"/>
            <a:ext cx="1943934" cy="39032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rcRect l="61624" t="-137" b="65160"/>
          <a:stretch/>
        </p:blipFill>
        <p:spPr bwMode="auto">
          <a:xfrm>
            <a:off x="793490" y="5804182"/>
            <a:ext cx="1709614" cy="480821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 bwMode="auto">
          <a:xfrm>
            <a:off x="630980" y="913674"/>
            <a:ext cx="28087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>
              <a:defRPr/>
            </a:pPr>
            <a:r>
              <a:rPr lang="de-DE" sz="2200" b="1">
                <a:solidFill>
                  <a:prstClr val="black"/>
                </a:solidFill>
              </a:rPr>
              <a:t>entropy production</a:t>
            </a:r>
            <a:endParaRPr lang="de-DE" sz="2200">
              <a:solidFill>
                <a:prstClr val="black"/>
              </a:solidFill>
            </a:endParaRPr>
          </a:p>
        </p:txBody>
      </p:sp>
      <p:grpSp>
        <p:nvGrpSpPr>
          <p:cNvPr id="34" name="Gruppieren 33"/>
          <p:cNvGrpSpPr/>
          <p:nvPr/>
        </p:nvGrpSpPr>
        <p:grpSpPr bwMode="auto">
          <a:xfrm>
            <a:off x="1471063" y="1313765"/>
            <a:ext cx="8583252" cy="3481388"/>
            <a:chOff x="1471063" y="1313765"/>
            <a:chExt cx="8583252" cy="3481388"/>
          </a:xfrm>
        </p:grpSpPr>
        <p:sp>
          <p:nvSpPr>
            <p:cNvPr id="19" name="Geschweifte Klammer links 18"/>
            <p:cNvSpPr/>
            <p:nvPr/>
          </p:nvSpPr>
          <p:spPr bwMode="auto">
            <a:xfrm rot="5400000">
              <a:off x="6579760" y="339788"/>
              <a:ext cx="305176" cy="2973210"/>
            </a:xfrm>
            <a:prstGeom prst="leftBrace">
              <a:avLst>
                <a:gd name="adj1" fmla="val 46112"/>
                <a:gd name="adj2" fmla="val 50000"/>
              </a:avLst>
            </a:prstGeom>
            <a:solidFill>
              <a:schemeClr val="bg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9" name="Gleichschenkliges Dreieck 8"/>
            <p:cNvSpPr/>
            <p:nvPr/>
          </p:nvSpPr>
          <p:spPr bwMode="auto">
            <a:xfrm>
              <a:off x="1928639" y="2764199"/>
              <a:ext cx="180020" cy="196281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10" name="Gleichschenkliges Dreieck 9"/>
            <p:cNvSpPr/>
            <p:nvPr/>
          </p:nvSpPr>
          <p:spPr bwMode="auto">
            <a:xfrm>
              <a:off x="3493427" y="2757536"/>
              <a:ext cx="180020" cy="196281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11" name="Gleichschenkliges Dreieck 10"/>
            <p:cNvSpPr/>
            <p:nvPr/>
          </p:nvSpPr>
          <p:spPr bwMode="auto">
            <a:xfrm>
              <a:off x="5218002" y="2771949"/>
              <a:ext cx="180020" cy="196281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12" name="Gleichschenkliges Dreieck 11"/>
            <p:cNvSpPr/>
            <p:nvPr/>
          </p:nvSpPr>
          <p:spPr bwMode="auto">
            <a:xfrm>
              <a:off x="5235645" y="4243955"/>
              <a:ext cx="180020" cy="196281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13" name="Gleichschenkliges Dreieck 12"/>
            <p:cNvSpPr/>
            <p:nvPr/>
          </p:nvSpPr>
          <p:spPr bwMode="auto">
            <a:xfrm>
              <a:off x="8443977" y="4229232"/>
              <a:ext cx="180020" cy="196281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14" name="Textfeld 13"/>
            <p:cNvSpPr txBox="1"/>
            <p:nvPr/>
          </p:nvSpPr>
          <p:spPr bwMode="auto">
            <a:xfrm>
              <a:off x="1471063" y="2945686"/>
              <a:ext cx="1095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>
                  <a:solidFill>
                    <a:srgbClr val="C00000"/>
                  </a:solidFill>
                </a:rPr>
                <a:t>heat flux</a:t>
              </a:r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15" name="Textfeld 14"/>
            <p:cNvSpPr txBox="1"/>
            <p:nvPr/>
          </p:nvSpPr>
          <p:spPr bwMode="auto">
            <a:xfrm>
              <a:off x="2875454" y="2964692"/>
              <a:ext cx="14414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>
                  <a:solidFill>
                    <a:srgbClr val="C00000"/>
                  </a:solidFill>
                </a:rPr>
                <a:t>shear stress</a:t>
              </a:r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16" name="Textfeld 15"/>
            <p:cNvSpPr txBox="1"/>
            <p:nvPr/>
          </p:nvSpPr>
          <p:spPr bwMode="auto">
            <a:xfrm>
              <a:off x="4514935" y="2945686"/>
              <a:ext cx="23134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>
                  <a:solidFill>
                    <a:srgbClr val="C00000"/>
                  </a:solidFill>
                </a:rPr>
                <a:t>mechanical pressure</a:t>
              </a:r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17" name="Textfeld 16"/>
            <p:cNvSpPr txBox="1"/>
            <p:nvPr/>
          </p:nvSpPr>
          <p:spPr bwMode="auto">
            <a:xfrm>
              <a:off x="4033487" y="4425513"/>
              <a:ext cx="17450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>
                  <a:solidFill>
                    <a:srgbClr val="C00000"/>
                  </a:solidFill>
                </a:rPr>
                <a:t>diffusion fluxes</a:t>
              </a:r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18" name="Textfeld 17"/>
            <p:cNvSpPr txBox="1"/>
            <p:nvPr/>
          </p:nvSpPr>
          <p:spPr bwMode="auto">
            <a:xfrm>
              <a:off x="7830629" y="4425821"/>
              <a:ext cx="2223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>
                  <a:solidFill>
                    <a:srgbClr val="C00000"/>
                  </a:solidFill>
                </a:rPr>
                <a:t>molar reaction rates</a:t>
              </a:r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20" name="Textfeld 19"/>
            <p:cNvSpPr txBox="1"/>
            <p:nvPr/>
          </p:nvSpPr>
          <p:spPr bwMode="auto">
            <a:xfrm>
              <a:off x="5763225" y="1313765"/>
              <a:ext cx="22284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>
                  <a:solidFill>
                    <a:srgbClr val="C00000"/>
                  </a:solidFill>
                </a:rPr>
                <a:t>dynamic pressure </a:t>
              </a:r>
              <a:r>
                <a:rPr lang="el-GR">
                  <a:solidFill>
                    <a:srgbClr val="C00000"/>
                  </a:solidFill>
                  <a:latin typeface="Arial"/>
                  <a:cs typeface="Arial"/>
                </a:rPr>
                <a:t>π</a:t>
              </a:r>
              <a:endParaRPr lang="en-GB">
                <a:solidFill>
                  <a:srgbClr val="C00000"/>
                </a:solidFill>
              </a:endParaRPr>
            </a:p>
          </p:txBody>
        </p:sp>
      </p:grpSp>
      <p:grpSp>
        <p:nvGrpSpPr>
          <p:cNvPr id="42" name="Gruppieren 41"/>
          <p:cNvGrpSpPr/>
          <p:nvPr/>
        </p:nvGrpSpPr>
        <p:grpSpPr bwMode="auto">
          <a:xfrm>
            <a:off x="2126510" y="1443467"/>
            <a:ext cx="8359414" cy="3920748"/>
            <a:chOff x="2126510" y="1443467"/>
            <a:chExt cx="8359414" cy="3920748"/>
          </a:xfrm>
        </p:grpSpPr>
        <p:sp>
          <p:nvSpPr>
            <p:cNvPr id="22" name="Gleichschenkliges Dreieck 21"/>
            <p:cNvSpPr/>
            <p:nvPr/>
          </p:nvSpPr>
          <p:spPr bwMode="auto">
            <a:xfrm rot="10800000">
              <a:off x="2566501" y="1853566"/>
              <a:ext cx="180020" cy="196281"/>
            </a:xfrm>
            <a:prstGeom prst="triangle">
              <a:avLst>
                <a:gd name="adj" fmla="val 50000"/>
              </a:avLst>
            </a:prstGeom>
            <a:solidFill>
              <a:srgbClr val="0253B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23" name="Gleichschenkliges Dreieck 22"/>
            <p:cNvSpPr/>
            <p:nvPr/>
          </p:nvSpPr>
          <p:spPr bwMode="auto">
            <a:xfrm rot="10800000">
              <a:off x="4033487" y="1844917"/>
              <a:ext cx="180020" cy="196281"/>
            </a:xfrm>
            <a:prstGeom prst="triangle">
              <a:avLst>
                <a:gd name="adj" fmla="val 50000"/>
              </a:avLst>
            </a:prstGeom>
            <a:solidFill>
              <a:srgbClr val="0253B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24" name="Gleichschenkliges Dreieck 23"/>
            <p:cNvSpPr/>
            <p:nvPr/>
          </p:nvSpPr>
          <p:spPr bwMode="auto">
            <a:xfrm rot="10800000">
              <a:off x="8578992" y="1848665"/>
              <a:ext cx="180020" cy="196281"/>
            </a:xfrm>
            <a:prstGeom prst="triangle">
              <a:avLst>
                <a:gd name="adj" fmla="val 50000"/>
              </a:avLst>
            </a:prstGeom>
            <a:solidFill>
              <a:srgbClr val="0253B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25" name="Gleichschenkliges Dreieck 24"/>
            <p:cNvSpPr/>
            <p:nvPr/>
          </p:nvSpPr>
          <p:spPr bwMode="auto">
            <a:xfrm rot="10800000">
              <a:off x="8759012" y="3383737"/>
              <a:ext cx="180020" cy="196281"/>
            </a:xfrm>
            <a:prstGeom prst="triangle">
              <a:avLst>
                <a:gd name="adj" fmla="val 50000"/>
              </a:avLst>
            </a:prstGeom>
            <a:solidFill>
              <a:srgbClr val="0253B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26" name="Gleichschenkliges Dreieck 25"/>
            <p:cNvSpPr/>
            <p:nvPr/>
          </p:nvSpPr>
          <p:spPr bwMode="auto">
            <a:xfrm>
              <a:off x="6776213" y="4229231"/>
              <a:ext cx="180020" cy="196281"/>
            </a:xfrm>
            <a:prstGeom prst="triangle">
              <a:avLst>
                <a:gd name="adj" fmla="val 50000"/>
              </a:avLst>
            </a:prstGeom>
            <a:solidFill>
              <a:srgbClr val="0253B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27" name="Gleichschenkliges Dreieck 26"/>
            <p:cNvSpPr/>
            <p:nvPr/>
          </p:nvSpPr>
          <p:spPr bwMode="auto">
            <a:xfrm>
              <a:off x="6062873" y="4243954"/>
              <a:ext cx="180020" cy="196281"/>
            </a:xfrm>
            <a:prstGeom prst="triangle">
              <a:avLst>
                <a:gd name="adj" fmla="val 50000"/>
              </a:avLst>
            </a:prstGeom>
            <a:solidFill>
              <a:srgbClr val="0253B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28" name="Textfeld 27"/>
            <p:cNvSpPr txBox="1"/>
            <p:nvPr/>
          </p:nvSpPr>
          <p:spPr bwMode="auto">
            <a:xfrm>
              <a:off x="2126510" y="1475554"/>
              <a:ext cx="1095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>
                  <a:solidFill>
                    <a:srgbClr val="0253BE"/>
                  </a:solidFill>
                </a:rPr>
                <a:t>coldness</a:t>
              </a:r>
              <a:endParaRPr lang="en-GB">
                <a:solidFill>
                  <a:srgbClr val="0253BE"/>
                </a:solidFill>
              </a:endParaRPr>
            </a:p>
          </p:txBody>
        </p:sp>
        <p:sp>
          <p:nvSpPr>
            <p:cNvPr id="29" name="Textfeld 28"/>
            <p:cNvSpPr txBox="1"/>
            <p:nvPr/>
          </p:nvSpPr>
          <p:spPr bwMode="auto">
            <a:xfrm>
              <a:off x="3329792" y="1478307"/>
              <a:ext cx="1467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>
                  <a:solidFill>
                    <a:srgbClr val="0253BE"/>
                  </a:solidFill>
                </a:rPr>
                <a:t>rate of strain</a:t>
              </a:r>
              <a:endParaRPr lang="en-GB">
                <a:solidFill>
                  <a:srgbClr val="0253BE"/>
                </a:solidFill>
              </a:endParaRPr>
            </a:p>
          </p:txBody>
        </p:sp>
        <p:sp>
          <p:nvSpPr>
            <p:cNvPr id="30" name="Textfeld 29"/>
            <p:cNvSpPr txBox="1"/>
            <p:nvPr/>
          </p:nvSpPr>
          <p:spPr bwMode="auto">
            <a:xfrm>
              <a:off x="8031406" y="1443467"/>
              <a:ext cx="24545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>
                  <a:solidFill>
                    <a:srgbClr val="0253BE"/>
                  </a:solidFill>
                </a:rPr>
                <a:t>rate of volume change</a:t>
              </a:r>
              <a:endParaRPr lang="en-GB">
                <a:solidFill>
                  <a:srgbClr val="0253BE"/>
                </a:solidFill>
              </a:endParaRPr>
            </a:p>
          </p:txBody>
        </p:sp>
        <p:sp>
          <p:nvSpPr>
            <p:cNvPr id="31" name="Textfeld 30"/>
            <p:cNvSpPr txBox="1"/>
            <p:nvPr/>
          </p:nvSpPr>
          <p:spPr bwMode="auto">
            <a:xfrm>
              <a:off x="8364718" y="2968333"/>
              <a:ext cx="10268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>
                  <a:solidFill>
                    <a:srgbClr val="0253BE"/>
                  </a:solidFill>
                </a:rPr>
                <a:t>affinities</a:t>
              </a:r>
              <a:endParaRPr lang="en-GB">
                <a:solidFill>
                  <a:srgbClr val="0253BE"/>
                </a:solidFill>
              </a:endParaRPr>
            </a:p>
          </p:txBody>
        </p:sp>
        <p:sp>
          <p:nvSpPr>
            <p:cNvPr id="32" name="Textfeld 31"/>
            <p:cNvSpPr txBox="1"/>
            <p:nvPr/>
          </p:nvSpPr>
          <p:spPr bwMode="auto">
            <a:xfrm>
              <a:off x="6594151" y="4425513"/>
              <a:ext cx="114646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>
                  <a:solidFill>
                    <a:srgbClr val="0253BE"/>
                  </a:solidFill>
                </a:rPr>
                <a:t>individual</a:t>
              </a:r>
              <a:br>
                <a:rPr lang="de-DE">
                  <a:solidFill>
                    <a:srgbClr val="0253BE"/>
                  </a:solidFill>
                </a:rPr>
              </a:br>
              <a:r>
                <a:rPr lang="de-DE">
                  <a:solidFill>
                    <a:srgbClr val="0253BE"/>
                  </a:solidFill>
                </a:rPr>
                <a:t>body</a:t>
              </a:r>
            </a:p>
            <a:p>
              <a:pPr>
                <a:defRPr/>
              </a:pPr>
              <a:r>
                <a:rPr lang="de-DE">
                  <a:solidFill>
                    <a:srgbClr val="0253BE"/>
                  </a:solidFill>
                </a:rPr>
                <a:t>forces</a:t>
              </a:r>
              <a:endParaRPr lang="en-GB">
                <a:solidFill>
                  <a:srgbClr val="0253BE"/>
                </a:solidFill>
              </a:endParaRPr>
            </a:p>
          </p:txBody>
        </p:sp>
        <p:sp>
          <p:nvSpPr>
            <p:cNvPr id="33" name="Textfeld 32"/>
            <p:cNvSpPr txBox="1"/>
            <p:nvPr/>
          </p:nvSpPr>
          <p:spPr bwMode="auto">
            <a:xfrm>
              <a:off x="5490369" y="4440885"/>
              <a:ext cx="105670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defRPr/>
              </a:pPr>
              <a:r>
                <a:rPr lang="de-DE">
                  <a:solidFill>
                    <a:srgbClr val="0253BE"/>
                  </a:solidFill>
                </a:rPr>
                <a:t>chem.</a:t>
              </a:r>
              <a:endParaRPr/>
            </a:p>
            <a:p>
              <a:pPr algn="r">
                <a:defRPr/>
              </a:pPr>
              <a:r>
                <a:rPr lang="de-DE">
                  <a:solidFill>
                    <a:srgbClr val="0253BE"/>
                  </a:solidFill>
                </a:rPr>
                <a:t>potential</a:t>
              </a:r>
              <a:br>
                <a:rPr lang="de-DE">
                  <a:solidFill>
                    <a:srgbClr val="0253BE"/>
                  </a:solidFill>
                </a:rPr>
              </a:br>
              <a:r>
                <a:rPr lang="de-DE">
                  <a:solidFill>
                    <a:srgbClr val="0253BE"/>
                  </a:solidFill>
                </a:rPr>
                <a:t>over T</a:t>
              </a:r>
              <a:endParaRPr lang="en-GB">
                <a:solidFill>
                  <a:srgbClr val="0253BE"/>
                </a:solidFill>
              </a:endParaRPr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The Entropy Production Rate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rcRect l="6768" t="36909" r="53133" b="44255"/>
          <a:stretch/>
        </p:blipFill>
        <p:spPr bwMode="auto">
          <a:xfrm>
            <a:off x="809849" y="1470960"/>
            <a:ext cx="3825426" cy="93863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rcRect l="39806" t="57162" r="11423" b="23254"/>
          <a:stretch/>
        </p:blipFill>
        <p:spPr bwMode="auto">
          <a:xfrm>
            <a:off x="5632216" y="1448780"/>
            <a:ext cx="4652697" cy="975862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rcRect r="46458" b="65160"/>
          <a:stretch/>
        </p:blipFill>
        <p:spPr bwMode="auto">
          <a:xfrm>
            <a:off x="2467795" y="5859270"/>
            <a:ext cx="1943934" cy="39032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rcRect l="61624" t="-137" b="65160"/>
          <a:stretch/>
        </p:blipFill>
        <p:spPr bwMode="auto">
          <a:xfrm>
            <a:off x="793490" y="5804182"/>
            <a:ext cx="1709614" cy="480821"/>
          </a:xfrm>
          <a:prstGeom prst="rect">
            <a:avLst/>
          </a:prstGeom>
        </p:spPr>
      </p:pic>
      <p:pic>
        <p:nvPicPr>
          <p:cNvPr id="47" name="Grafik 46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5168856" y="5859270"/>
            <a:ext cx="1400154" cy="411963"/>
          </a:xfrm>
          <a:prstGeom prst="rect">
            <a:avLst/>
          </a:prstGeom>
        </p:spPr>
      </p:pic>
      <p:pic>
        <p:nvPicPr>
          <p:cNvPr id="48" name="Grafik 47"/>
          <p:cNvPicPr>
            <a:picLocks noChangeAspect="1"/>
          </p:cNvPicPr>
          <p:nvPr/>
        </p:nvPicPr>
        <p:blipFill>
          <a:blip r:embed="rId5"/>
          <a:srcRect l="77269" b="-12064"/>
          <a:stretch/>
        </p:blipFill>
        <p:spPr bwMode="auto">
          <a:xfrm>
            <a:off x="4606735" y="1695263"/>
            <a:ext cx="393260" cy="570432"/>
          </a:xfrm>
          <a:prstGeom prst="rect">
            <a:avLst/>
          </a:prstGeom>
        </p:spPr>
      </p:pic>
      <p:pic>
        <p:nvPicPr>
          <p:cNvPr id="49" name="Grafik 48"/>
          <p:cNvPicPr>
            <a:picLocks noChangeAspect="1"/>
          </p:cNvPicPr>
          <p:nvPr/>
        </p:nvPicPr>
        <p:blipFill>
          <a:blip r:embed="rId3"/>
          <a:srcRect l="81603" t="41731" r="10733" b="50376"/>
          <a:stretch/>
        </p:blipFill>
        <p:spPr bwMode="auto">
          <a:xfrm>
            <a:off x="4950308" y="1719247"/>
            <a:ext cx="730978" cy="393304"/>
          </a:xfrm>
          <a:prstGeom prst="rect">
            <a:avLst/>
          </a:prstGeom>
        </p:spPr>
      </p:pic>
      <p:grpSp>
        <p:nvGrpSpPr>
          <p:cNvPr id="16" name="Gruppieren 15"/>
          <p:cNvGrpSpPr/>
          <p:nvPr/>
        </p:nvGrpSpPr>
        <p:grpSpPr bwMode="auto">
          <a:xfrm>
            <a:off x="630980" y="913674"/>
            <a:ext cx="9892539" cy="2170869"/>
            <a:chOff x="630980" y="913674"/>
            <a:chExt cx="9892539" cy="2170869"/>
          </a:xfrm>
        </p:grpSpPr>
        <p:sp>
          <p:nvSpPr>
            <p:cNvPr id="5" name="Textfeld 4"/>
            <p:cNvSpPr txBox="1"/>
            <p:nvPr/>
          </p:nvSpPr>
          <p:spPr bwMode="auto">
            <a:xfrm>
              <a:off x="630980" y="913674"/>
              <a:ext cx="261481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>
                <a:defRPr/>
              </a:pPr>
              <a:r>
                <a:rPr lang="de-DE" sz="2200" b="1">
                  <a:solidFill>
                    <a:prstClr val="black"/>
                  </a:solidFill>
                </a:rPr>
                <a:t>sharpened 2</a:t>
              </a:r>
              <a:r>
                <a:rPr lang="de-DE" sz="2200" b="1" baseline="30000">
                  <a:solidFill>
                    <a:prstClr val="black"/>
                  </a:solidFill>
                </a:rPr>
                <a:t>nd</a:t>
              </a:r>
              <a:r>
                <a:rPr lang="de-DE" sz="2200" b="1">
                  <a:solidFill>
                    <a:prstClr val="black"/>
                  </a:solidFill>
                </a:rPr>
                <a:t> law</a:t>
              </a:r>
              <a:endParaRPr lang="de-DE" sz="2200">
                <a:solidFill>
                  <a:prstClr val="black"/>
                </a:solidFill>
              </a:endParaRPr>
            </a:p>
          </p:txBody>
        </p:sp>
        <p:grpSp>
          <p:nvGrpSpPr>
            <p:cNvPr id="3" name="Gruppieren 2"/>
            <p:cNvGrpSpPr/>
            <p:nvPr/>
          </p:nvGrpSpPr>
          <p:grpSpPr bwMode="auto">
            <a:xfrm>
              <a:off x="1439920" y="2235015"/>
              <a:ext cx="9083599" cy="849528"/>
              <a:chOff x="1439920" y="2235015"/>
              <a:chExt cx="9083599" cy="849528"/>
            </a:xfrm>
          </p:grpSpPr>
          <p:sp>
            <p:nvSpPr>
              <p:cNvPr id="35" name="Geschweifte Klammer links 34"/>
              <p:cNvSpPr/>
              <p:nvPr/>
            </p:nvSpPr>
            <p:spPr bwMode="auto">
              <a:xfrm rot="16199999">
                <a:off x="1758681" y="1919972"/>
                <a:ext cx="288243" cy="925766"/>
              </a:xfrm>
              <a:prstGeom prst="leftBrace">
                <a:avLst>
                  <a:gd name="adj1" fmla="val 62124"/>
                  <a:gd name="adj2" fmla="val 50635"/>
                </a:avLst>
              </a:prstGeom>
              <a:solidFill>
                <a:schemeClr val="bg1"/>
              </a:solidFill>
              <a:ln w="28575" cap="flat" cmpd="sng" algn="ctr">
                <a:solidFill>
                  <a:srgbClr val="99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en-GB" sz="2000" b="0" i="0" u="none" strike="noStrike" cap="none">
                  <a:ln>
                    <a:noFill/>
                  </a:ln>
                  <a:solidFill>
                    <a:srgbClr val="9933FF"/>
                  </a:solidFill>
                  <a:latin typeface="Helvetica"/>
                </a:endParaRPr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36" name="Textfeld 35"/>
                  <p:cNvSpPr txBox="1"/>
                  <p:nvPr/>
                </p:nvSpPr>
                <p:spPr bwMode="auto">
                  <a:xfrm>
                    <a:off x="1574934" y="2622877"/>
                    <a:ext cx="925766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defRPr/>
                    </a:pPr>
                    <mc:AlternateContent>
                      <mc:Choice Requires="a14"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GB" sz="2400" b="1" i="1">
                                  <a:solidFill>
                                    <a:srgbClr val="9933FF"/>
                                  </a:solidFill>
                                  <a:latin typeface="Cambria Math"/>
                                  <a:ea typeface="Cambria Math"/>
                                </a:rPr>
                                <m:t>≥</m:t>
                              </m:r>
                              <m:r>
                                <a:rPr lang="de-DE" sz="2400" b="1" i="1">
                                  <a:solidFill>
                                    <a:srgbClr val="9933FF"/>
                                  </a:solidFill>
                                  <a:latin typeface="Cambria Math"/>
                                  <a:ea typeface="Cambria Math"/>
                                </a:rPr>
                                <m:t>𝟎</m:t>
                              </m:r>
                              <m:r>
                                <a:rPr lang="de-DE" sz="2400" b="1" i="1">
                                  <a:solidFill>
                                    <a:srgbClr val="9933FF"/>
                                  </a:solidFill>
                                  <a:latin typeface="Cambria Math"/>
                                  <a:ea typeface="Cambria Math"/>
                                </a:rPr>
                                <m:t> !</m:t>
                              </m:r>
                            </m:oMath>
                          </m:oMathPara>
                        </a14:m>
                      </mc:Choice>
                      <mc:Fallback xmlns:m="http://schemas.openxmlformats.org/officeDocument/2006/math" xmlns:w="http://schemas.openxmlformats.org/wordprocessingml/2006/main" xmlns=""/>
                    </mc:AlternateContent>
                    <a:endParaRPr lang="en-GB" sz="2400" b="1">
                      <a:solidFill>
                        <a:srgbClr val="9933FF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36" name="Textfeld 3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574934" y="2622877"/>
                    <a:ext cx="925766" cy="461665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2632"/>
                    </a:stretch>
                  </a:blipFill>
                </p:spPr>
                <p:txBody>
                  <a:bodyPr/>
                  <a:lstStyle/>
                  <a:p>
                    <a:r>
                      <a:rPr lang="LID4096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7" name="Geschweifte Klammer links 36"/>
              <p:cNvSpPr/>
              <p:nvPr/>
            </p:nvSpPr>
            <p:spPr bwMode="auto">
              <a:xfrm rot="16199999">
                <a:off x="3367509" y="1919972"/>
                <a:ext cx="288243" cy="925766"/>
              </a:xfrm>
              <a:prstGeom prst="leftBrace">
                <a:avLst>
                  <a:gd name="adj1" fmla="val 62124"/>
                  <a:gd name="adj2" fmla="val 50635"/>
                </a:avLst>
              </a:prstGeom>
              <a:solidFill>
                <a:schemeClr val="bg1"/>
              </a:solidFill>
              <a:ln w="28575" cap="flat" cmpd="sng" algn="ctr">
                <a:solidFill>
                  <a:srgbClr val="99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en-GB" sz="2000" b="0" i="0" u="none" strike="noStrike" cap="none">
                  <a:ln>
                    <a:noFill/>
                  </a:ln>
                  <a:solidFill>
                    <a:srgbClr val="9933FF"/>
                  </a:solidFill>
                  <a:latin typeface="Helvetica"/>
                </a:endParaRPr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38" name="Textfeld 37"/>
                  <p:cNvSpPr txBox="1"/>
                  <p:nvPr/>
                </p:nvSpPr>
                <p:spPr bwMode="auto">
                  <a:xfrm>
                    <a:off x="3195114" y="2622877"/>
                    <a:ext cx="925766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defRPr/>
                    </a:pPr>
                    <mc:AlternateContent>
                      <mc:Choice Requires="a14"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GB" sz="2400" b="1" i="1">
                                  <a:solidFill>
                                    <a:srgbClr val="9933FF"/>
                                  </a:solidFill>
                                  <a:latin typeface="Cambria Math"/>
                                  <a:ea typeface="Cambria Math"/>
                                </a:rPr>
                                <m:t>≥</m:t>
                              </m:r>
                              <m:r>
                                <a:rPr lang="de-DE" sz="2400" b="1" i="1">
                                  <a:solidFill>
                                    <a:srgbClr val="9933FF"/>
                                  </a:solidFill>
                                  <a:latin typeface="Cambria Math"/>
                                  <a:ea typeface="Cambria Math"/>
                                </a:rPr>
                                <m:t>𝟎</m:t>
                              </m:r>
                              <m:r>
                                <a:rPr lang="de-DE" sz="2400" b="1" i="1">
                                  <a:solidFill>
                                    <a:srgbClr val="9933FF"/>
                                  </a:solidFill>
                                  <a:latin typeface="Cambria Math"/>
                                  <a:ea typeface="Cambria Math"/>
                                </a:rPr>
                                <m:t> !</m:t>
                              </m:r>
                            </m:oMath>
                          </m:oMathPara>
                        </a14:m>
                      </mc:Choice>
                      <mc:Fallback xmlns:m="http://schemas.openxmlformats.org/officeDocument/2006/math" xmlns:w="http://schemas.openxmlformats.org/wordprocessingml/2006/main" xmlns=""/>
                    </mc:AlternateContent>
                    <a:endParaRPr lang="en-GB" sz="2400" b="1">
                      <a:solidFill>
                        <a:srgbClr val="9933FF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38" name="Textfeld 3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195114" y="2622877"/>
                    <a:ext cx="925766" cy="461665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2632"/>
                    </a:stretch>
                  </a:blipFill>
                </p:spPr>
                <p:txBody>
                  <a:bodyPr/>
                  <a:lstStyle/>
                  <a:p>
                    <a:r>
                      <a:rPr lang="LID4096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9" name="Geschweifte Klammer links 38"/>
              <p:cNvSpPr/>
              <p:nvPr/>
            </p:nvSpPr>
            <p:spPr bwMode="auto">
              <a:xfrm rot="16199999">
                <a:off x="9791170" y="2045318"/>
                <a:ext cx="288243" cy="675076"/>
              </a:xfrm>
              <a:prstGeom prst="leftBrace">
                <a:avLst>
                  <a:gd name="adj1" fmla="val 62124"/>
                  <a:gd name="adj2" fmla="val 50635"/>
                </a:avLst>
              </a:prstGeom>
              <a:solidFill>
                <a:schemeClr val="bg1"/>
              </a:solidFill>
              <a:ln w="28575" cap="flat" cmpd="sng" algn="ctr">
                <a:solidFill>
                  <a:srgbClr val="99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en-GB" sz="2000" b="0" i="0" u="none" strike="noStrike" cap="none">
                  <a:ln>
                    <a:noFill/>
                  </a:ln>
                  <a:solidFill>
                    <a:srgbClr val="9933FF"/>
                  </a:solidFill>
                  <a:latin typeface="Helvetica"/>
                </a:endParaRPr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40" name="Textfeld 39"/>
                  <p:cNvSpPr txBox="1"/>
                  <p:nvPr/>
                </p:nvSpPr>
                <p:spPr bwMode="auto">
                  <a:xfrm>
                    <a:off x="9597753" y="2622878"/>
                    <a:ext cx="925766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defRPr/>
                    </a:pPr>
                    <mc:AlternateContent>
                      <mc:Choice Requires="a14"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de-DE" sz="2400" b="1" i="1">
                                  <a:solidFill>
                                    <a:srgbClr val="9933FF"/>
                                  </a:solidFill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de-DE" sz="2400" b="1" i="1">
                                  <a:solidFill>
                                    <a:srgbClr val="9933FF"/>
                                  </a:solidFill>
                                  <a:latin typeface="Cambria Math"/>
                                  <a:ea typeface="Cambria Math"/>
                                </a:rPr>
                                <m:t>𝟎</m:t>
                              </m:r>
                              <m:r>
                                <a:rPr lang="de-DE" sz="2400" b="1" i="1">
                                  <a:solidFill>
                                    <a:srgbClr val="9933FF"/>
                                  </a:solidFill>
                                  <a:latin typeface="Cambria Math"/>
                                  <a:ea typeface="Cambria Math"/>
                                </a:rPr>
                                <m:t> !</m:t>
                              </m:r>
                            </m:oMath>
                          </m:oMathPara>
                        </a14:m>
                      </mc:Choice>
                      <mc:Fallback xmlns:m="http://schemas.openxmlformats.org/officeDocument/2006/math" xmlns:w="http://schemas.openxmlformats.org/wordprocessingml/2006/main" xmlns=""/>
                    </mc:AlternateContent>
                    <a:endParaRPr lang="en-GB" sz="2400" b="1">
                      <a:solidFill>
                        <a:srgbClr val="9933FF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40" name="Textfeld 3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9597753" y="2622878"/>
                    <a:ext cx="925766" cy="461665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1316"/>
                    </a:stretch>
                  </a:blipFill>
                </p:spPr>
                <p:txBody>
                  <a:bodyPr/>
                  <a:lstStyle/>
                  <a:p>
                    <a:r>
                      <a:rPr lang="LID4096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1" name="Geschweifte Klammer links 40"/>
              <p:cNvSpPr/>
              <p:nvPr/>
            </p:nvSpPr>
            <p:spPr bwMode="auto">
              <a:xfrm rot="16199999">
                <a:off x="7281463" y="1437750"/>
                <a:ext cx="288243" cy="1890211"/>
              </a:xfrm>
              <a:prstGeom prst="leftBrace">
                <a:avLst>
                  <a:gd name="adj1" fmla="val 62124"/>
                  <a:gd name="adj2" fmla="val 50635"/>
                </a:avLst>
              </a:prstGeom>
              <a:solidFill>
                <a:schemeClr val="bg1"/>
              </a:solidFill>
              <a:ln w="28575" cap="flat" cmpd="sng" algn="ctr">
                <a:solidFill>
                  <a:srgbClr val="99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en-GB" sz="2000" b="0" i="0" u="none" strike="noStrike" cap="none">
                  <a:ln>
                    <a:noFill/>
                  </a:ln>
                  <a:solidFill>
                    <a:srgbClr val="9933FF"/>
                  </a:solidFill>
                  <a:latin typeface="Helvetica"/>
                </a:endParaRPr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43" name="Textfeld 42"/>
                  <p:cNvSpPr txBox="1"/>
                  <p:nvPr/>
                </p:nvSpPr>
                <p:spPr bwMode="auto">
                  <a:xfrm>
                    <a:off x="7096812" y="2622878"/>
                    <a:ext cx="925766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defRPr/>
                    </a:pPr>
                    <mc:AlternateContent>
                      <mc:Choice Requires="a14"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de-DE" sz="2400" b="1" i="1">
                                  <a:solidFill>
                                    <a:srgbClr val="9933FF"/>
                                  </a:solidFill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de-DE" sz="2400" b="1" i="1">
                                  <a:solidFill>
                                    <a:srgbClr val="9933FF"/>
                                  </a:solidFill>
                                  <a:latin typeface="Cambria Math"/>
                                  <a:ea typeface="Cambria Math"/>
                                </a:rPr>
                                <m:t>𝟎</m:t>
                              </m:r>
                              <m:r>
                                <a:rPr lang="de-DE" sz="2400" b="1" i="1">
                                  <a:solidFill>
                                    <a:srgbClr val="9933FF"/>
                                  </a:solidFill>
                                  <a:latin typeface="Cambria Math"/>
                                  <a:ea typeface="Cambria Math"/>
                                </a:rPr>
                                <m:t> !</m:t>
                              </m:r>
                            </m:oMath>
                          </m:oMathPara>
                        </a14:m>
                      </mc:Choice>
                      <mc:Fallback xmlns:m="http://schemas.openxmlformats.org/officeDocument/2006/math" xmlns:w="http://schemas.openxmlformats.org/wordprocessingml/2006/main" xmlns=""/>
                    </mc:AlternateContent>
                    <a:endParaRPr lang="en-GB" sz="2400" b="1">
                      <a:solidFill>
                        <a:srgbClr val="9933FF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43" name="Textfeld 4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7096812" y="2622878"/>
                    <a:ext cx="925766" cy="461665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b="-1316"/>
                    </a:stretch>
                  </a:blipFill>
                </p:spPr>
                <p:txBody>
                  <a:bodyPr/>
                  <a:lstStyle/>
                  <a:p>
                    <a:r>
                      <a:rPr lang="LID4096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0" name="Geschweifte Klammer links 49"/>
              <p:cNvSpPr/>
              <p:nvPr/>
            </p:nvSpPr>
            <p:spPr bwMode="auto">
              <a:xfrm rot="16199999">
                <a:off x="4984254" y="1916253"/>
                <a:ext cx="288243" cy="925766"/>
              </a:xfrm>
              <a:prstGeom prst="leftBrace">
                <a:avLst>
                  <a:gd name="adj1" fmla="val 62124"/>
                  <a:gd name="adj2" fmla="val 50635"/>
                </a:avLst>
              </a:prstGeom>
              <a:solidFill>
                <a:schemeClr val="bg1"/>
              </a:solidFill>
              <a:ln w="28575" cap="flat" cmpd="sng" algn="ctr">
                <a:solidFill>
                  <a:srgbClr val="99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en-GB" sz="2000" b="0" i="0" u="none" strike="noStrike" cap="none">
                  <a:ln>
                    <a:noFill/>
                  </a:ln>
                  <a:solidFill>
                    <a:srgbClr val="9933FF"/>
                  </a:solidFill>
                  <a:latin typeface="Helvetica"/>
                </a:endParaRPr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51" name="Textfeld 50"/>
                  <p:cNvSpPr txBox="1"/>
                  <p:nvPr/>
                </p:nvSpPr>
                <p:spPr bwMode="auto">
                  <a:xfrm>
                    <a:off x="4800507" y="2619159"/>
                    <a:ext cx="925766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defRPr/>
                    </a:pPr>
                    <mc:AlternateContent>
                      <mc:Choice Requires="a14"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de-DE" sz="2400" b="1" i="1">
                                  <a:solidFill>
                                    <a:srgbClr val="9933FF"/>
                                  </a:solidFill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de-DE" sz="2400" b="1" i="1">
                                  <a:solidFill>
                                    <a:srgbClr val="9933FF"/>
                                  </a:solidFill>
                                  <a:latin typeface="Cambria Math"/>
                                  <a:ea typeface="Cambria Math"/>
                                </a:rPr>
                                <m:t>𝟎</m:t>
                              </m:r>
                              <m:r>
                                <a:rPr lang="de-DE" sz="2400" b="1" i="1">
                                  <a:solidFill>
                                    <a:srgbClr val="9933FF"/>
                                  </a:solidFill>
                                  <a:latin typeface="Cambria Math"/>
                                  <a:ea typeface="Cambria Math"/>
                                </a:rPr>
                                <m:t> !</m:t>
                              </m:r>
                            </m:oMath>
                          </m:oMathPara>
                        </a14:m>
                      </mc:Choice>
                      <mc:Fallback xmlns:m="http://schemas.openxmlformats.org/officeDocument/2006/math" xmlns:w="http://schemas.openxmlformats.org/wordprocessingml/2006/main" xmlns=""/>
                    </mc:AlternateContent>
                    <a:endParaRPr lang="en-GB" sz="2400" b="1">
                      <a:solidFill>
                        <a:srgbClr val="9933FF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51" name="Textfeld 5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4800507" y="2619159"/>
                    <a:ext cx="925766" cy="461665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b="-2667"/>
                    </a:stretch>
                  </a:blipFill>
                </p:spPr>
                <p:txBody>
                  <a:bodyPr/>
                  <a:lstStyle/>
                  <a:p>
                    <a:r>
                      <a:rPr lang="LID4096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pic>
        <p:nvPicPr>
          <p:cNvPr id="67" name="Grafik 66"/>
          <p:cNvPicPr>
            <a:picLocks noChangeAspect="1"/>
          </p:cNvPicPr>
          <p:nvPr/>
        </p:nvPicPr>
        <p:blipFill>
          <a:blip r:embed="rId11"/>
          <a:stretch/>
        </p:blipFill>
        <p:spPr bwMode="auto">
          <a:xfrm>
            <a:off x="3913237" y="5297987"/>
            <a:ext cx="2612247" cy="319867"/>
          </a:xfrm>
          <a:prstGeom prst="rect">
            <a:avLst/>
          </a:prstGeom>
        </p:spPr>
      </p:pic>
      <p:pic>
        <p:nvPicPr>
          <p:cNvPr id="70" name="Grafik 69"/>
          <p:cNvPicPr>
            <a:picLocks noChangeAspect="1"/>
          </p:cNvPicPr>
          <p:nvPr/>
        </p:nvPicPr>
        <p:blipFill>
          <a:blip r:embed="rId5"/>
          <a:srcRect l="44083" t="5252" r="39845"/>
          <a:stretch/>
        </p:blipFill>
        <p:spPr bwMode="auto">
          <a:xfrm>
            <a:off x="854854" y="5258734"/>
            <a:ext cx="225025" cy="390328"/>
          </a:xfrm>
          <a:prstGeom prst="rect">
            <a:avLst/>
          </a:prstGeom>
        </p:spPr>
      </p:pic>
      <p:pic>
        <p:nvPicPr>
          <p:cNvPr id="73" name="Grafik 72"/>
          <p:cNvPicPr>
            <a:picLocks noChangeAspect="1"/>
          </p:cNvPicPr>
          <p:nvPr/>
        </p:nvPicPr>
        <p:blipFill>
          <a:blip r:embed="rId4"/>
          <a:srcRect l="68689" t="2952" r="24239" b="65924"/>
          <a:stretch/>
        </p:blipFill>
        <p:spPr bwMode="auto">
          <a:xfrm>
            <a:off x="1124883" y="5221785"/>
            <a:ext cx="315036" cy="427870"/>
          </a:xfrm>
          <a:prstGeom prst="rect">
            <a:avLst/>
          </a:prstGeom>
        </p:spPr>
      </p:pic>
      <p:grpSp>
        <p:nvGrpSpPr>
          <p:cNvPr id="12" name="Gruppieren 11"/>
          <p:cNvGrpSpPr/>
          <p:nvPr/>
        </p:nvGrpSpPr>
        <p:grpSpPr bwMode="auto">
          <a:xfrm>
            <a:off x="5632216" y="1223754"/>
            <a:ext cx="4988722" cy="1501556"/>
            <a:chOff x="5632216" y="1223754"/>
            <a:chExt cx="4988722" cy="1501556"/>
          </a:xfrm>
        </p:grpSpPr>
        <p:sp>
          <p:nvSpPr>
            <p:cNvPr id="10" name="Ellipse 9"/>
            <p:cNvSpPr/>
            <p:nvPr/>
          </p:nvSpPr>
          <p:spPr bwMode="auto">
            <a:xfrm>
              <a:off x="8414644" y="1223754"/>
              <a:ext cx="2206295" cy="1485165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11" name="Ellipse 10"/>
            <p:cNvSpPr/>
            <p:nvPr/>
          </p:nvSpPr>
          <p:spPr bwMode="auto">
            <a:xfrm>
              <a:off x="5632216" y="1240146"/>
              <a:ext cx="2770733" cy="1485165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</p:grpSp>
      <p:grpSp>
        <p:nvGrpSpPr>
          <p:cNvPr id="15" name="Gruppieren 14"/>
          <p:cNvGrpSpPr/>
          <p:nvPr/>
        </p:nvGrpSpPr>
        <p:grpSpPr bwMode="auto">
          <a:xfrm>
            <a:off x="719839" y="3293985"/>
            <a:ext cx="9631070" cy="1592392"/>
            <a:chOff x="719839" y="3293985"/>
            <a:chExt cx="9631070" cy="1592392"/>
          </a:xfrm>
        </p:grpSpPr>
        <p:grpSp>
          <p:nvGrpSpPr>
            <p:cNvPr id="9" name="Gruppieren 8"/>
            <p:cNvGrpSpPr/>
            <p:nvPr/>
          </p:nvGrpSpPr>
          <p:grpSpPr bwMode="auto">
            <a:xfrm>
              <a:off x="889027" y="3388285"/>
              <a:ext cx="9283039" cy="1498092"/>
              <a:chOff x="889027" y="3388285"/>
              <a:chExt cx="9283039" cy="1498092"/>
            </a:xfrm>
          </p:grpSpPr>
          <p:grpSp>
            <p:nvGrpSpPr>
              <p:cNvPr id="75" name="Gruppieren 74"/>
              <p:cNvGrpSpPr/>
              <p:nvPr/>
            </p:nvGrpSpPr>
            <p:grpSpPr bwMode="auto">
              <a:xfrm>
                <a:off x="889027" y="3388285"/>
                <a:ext cx="4286307" cy="1234753"/>
                <a:chOff x="843854" y="3429000"/>
                <a:chExt cx="3937099" cy="1101712"/>
              </a:xfrm>
            </p:grpSpPr>
            <p:pic>
              <p:nvPicPr>
                <p:cNvPr id="45" name="Grafik 44"/>
                <p:cNvPicPr>
                  <a:picLocks noChangeAspect="1"/>
                </p:cNvPicPr>
                <p:nvPr/>
              </p:nvPicPr>
              <p:blipFill>
                <a:blip r:embed="rId12"/>
                <a:srcRect r="66455"/>
                <a:stretch/>
              </p:blipFill>
              <p:spPr bwMode="auto">
                <a:xfrm>
                  <a:off x="843854" y="3433848"/>
                  <a:ext cx="1395155" cy="1096864"/>
                </a:xfrm>
                <a:prstGeom prst="rect">
                  <a:avLst/>
                </a:prstGeom>
              </p:spPr>
            </p:pic>
            <p:pic>
              <p:nvPicPr>
                <p:cNvPr id="74" name="Grafik 73"/>
                <p:cNvPicPr>
                  <a:picLocks noChangeAspect="1"/>
                </p:cNvPicPr>
                <p:nvPr/>
              </p:nvPicPr>
              <p:blipFill>
                <a:blip r:embed="rId12"/>
                <a:srcRect l="43284"/>
                <a:stretch/>
              </p:blipFill>
              <p:spPr bwMode="auto">
                <a:xfrm>
                  <a:off x="2422073" y="3429000"/>
                  <a:ext cx="2358880" cy="1096864"/>
                </a:xfrm>
                <a:prstGeom prst="rect">
                  <a:avLst/>
                </a:prstGeom>
              </p:spPr>
            </p:pic>
          </p:grpSp>
          <p:grpSp>
            <p:nvGrpSpPr>
              <p:cNvPr id="80" name="Gruppieren 79"/>
              <p:cNvGrpSpPr/>
              <p:nvPr/>
            </p:nvGrpSpPr>
            <p:grpSpPr bwMode="auto">
              <a:xfrm>
                <a:off x="5580379" y="3947348"/>
                <a:ext cx="4591687" cy="939028"/>
                <a:chOff x="5682174" y="3947348"/>
                <a:chExt cx="4591687" cy="939028"/>
              </a:xfrm>
            </p:grpSpPr>
            <p:pic>
              <p:nvPicPr>
                <p:cNvPr id="77" name="Grafik 76"/>
                <p:cNvPicPr>
                  <a:picLocks noChangeAspect="1"/>
                </p:cNvPicPr>
                <p:nvPr/>
              </p:nvPicPr>
              <p:blipFill>
                <a:blip r:embed="rId13"/>
                <a:srcRect r="78744"/>
                <a:stretch/>
              </p:blipFill>
              <p:spPr bwMode="auto">
                <a:xfrm>
                  <a:off x="5682174" y="3947348"/>
                  <a:ext cx="1609572" cy="933516"/>
                </a:xfrm>
                <a:prstGeom prst="rect">
                  <a:avLst/>
                </a:prstGeom>
              </p:spPr>
            </p:pic>
            <p:pic>
              <p:nvPicPr>
                <p:cNvPr id="78" name="Grafik 77"/>
                <p:cNvPicPr>
                  <a:picLocks noChangeAspect="1"/>
                </p:cNvPicPr>
                <p:nvPr/>
              </p:nvPicPr>
              <p:blipFill>
                <a:blip r:embed="rId13"/>
                <a:srcRect l="67156"/>
                <a:stretch/>
              </p:blipFill>
              <p:spPr bwMode="auto">
                <a:xfrm>
                  <a:off x="7786801" y="3952862"/>
                  <a:ext cx="2487060" cy="933515"/>
                </a:xfrm>
                <a:prstGeom prst="rect">
                  <a:avLst/>
                </a:prstGeom>
              </p:spPr>
            </p:pic>
            <p:pic>
              <p:nvPicPr>
                <p:cNvPr id="79" name="Grafik 78"/>
                <p:cNvPicPr>
                  <a:picLocks noChangeAspect="1"/>
                </p:cNvPicPr>
                <p:nvPr/>
              </p:nvPicPr>
              <p:blipFill>
                <a:blip r:embed="rId5"/>
                <a:srcRect l="77269" b="-12064"/>
                <a:stretch/>
              </p:blipFill>
              <p:spPr bwMode="auto">
                <a:xfrm>
                  <a:off x="7411094" y="4149079"/>
                  <a:ext cx="393260" cy="570432"/>
                </a:xfrm>
                <a:prstGeom prst="rect">
                  <a:avLst/>
                </a:prstGeom>
              </p:spPr>
            </p:pic>
          </p:grpSp>
        </p:grpSp>
        <p:sp>
          <p:nvSpPr>
            <p:cNvPr id="14" name="Rechteck 13"/>
            <p:cNvSpPr/>
            <p:nvPr/>
          </p:nvSpPr>
          <p:spPr bwMode="auto">
            <a:xfrm>
              <a:off x="719839" y="3293985"/>
              <a:ext cx="9631070" cy="1555070"/>
            </a:xfrm>
            <a:prstGeom prst="rect">
              <a:avLst/>
            </a:prstGeom>
            <a:noFill/>
            <a:ln w="38100" cap="flat" cmpd="sng" algn="ctr">
              <a:solidFill>
                <a:srgbClr val="9933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</p:grpSp>
      <p:pic>
        <p:nvPicPr>
          <p:cNvPr id="13" name="Grafik 12"/>
          <p:cNvPicPr>
            <a:picLocks noChangeAspect="1"/>
          </p:cNvPicPr>
          <p:nvPr/>
        </p:nvPicPr>
        <p:blipFill>
          <a:blip r:embed="rId14"/>
          <a:stretch/>
        </p:blipFill>
        <p:spPr bwMode="auto">
          <a:xfrm>
            <a:off x="1456900" y="5004174"/>
            <a:ext cx="2376528" cy="856944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Closure for Chemical Reactions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sp>
        <p:nvSpPr>
          <p:cNvPr id="5" name="Textfeld 4"/>
          <p:cNvSpPr txBox="1"/>
          <p:nvPr/>
        </p:nvSpPr>
        <p:spPr bwMode="auto">
          <a:xfrm>
            <a:off x="630980" y="913674"/>
            <a:ext cx="32335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>
              <a:defRPr/>
            </a:pPr>
            <a:r>
              <a:rPr lang="de-DE" sz="2200" b="1">
                <a:solidFill>
                  <a:prstClr val="black"/>
                </a:solidFill>
              </a:rPr>
              <a:t>entropy production of </a:t>
            </a:r>
            <a:endParaRPr/>
          </a:p>
          <a:p>
            <a:pPr defTabSz="457200">
              <a:defRPr/>
            </a:pPr>
            <a:r>
              <a:rPr lang="de-DE" sz="2200" b="1">
                <a:solidFill>
                  <a:prstClr val="black"/>
                </a:solidFill>
              </a:rPr>
              <a:t>chemical reaction </a:t>
            </a:r>
            <a:r>
              <a:rPr lang="de-DE" sz="2200" b="1" i="1">
                <a:solidFill>
                  <a:prstClr val="black"/>
                </a:solidFill>
              </a:rPr>
              <a:t>a</a:t>
            </a:r>
            <a:r>
              <a:rPr lang="de-DE" sz="2200" b="1">
                <a:solidFill>
                  <a:prstClr val="black"/>
                </a:solidFill>
              </a:rPr>
              <a:t>:</a:t>
            </a:r>
            <a:endParaRPr lang="de-DE" sz="2200">
              <a:solidFill>
                <a:prstClr val="black"/>
              </a:solidFill>
            </a:endParaRPr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921325" y="915171"/>
            <a:ext cx="4859131" cy="101389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feld 20"/>
              <p:cNvSpPr txBox="1"/>
              <p:nvPr/>
            </p:nvSpPr>
            <p:spPr bwMode="auto">
              <a:xfrm>
                <a:off x="8865744" y="1133745"/>
                <a:ext cx="92576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mc:AlternateContent>
                  <mc:Choice Requires="a14"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2400" b="1" i="1">
                              <a:solidFill>
                                <a:srgbClr val="9933FF"/>
                              </a:solidFill>
                              <a:latin typeface="Cambria Math"/>
                              <a:ea typeface="Cambria Math"/>
                            </a:rPr>
                            <m:t>≥</m:t>
                          </m:r>
                          <m:r>
                            <a:rPr lang="de-DE" sz="2400" b="1" i="1">
                              <a:solidFill>
                                <a:srgbClr val="9933FF"/>
                              </a:solidFill>
                              <a:latin typeface="Cambria Math"/>
                              <a:ea typeface="Cambria Math"/>
                            </a:rPr>
                            <m:t>𝟎</m:t>
                          </m:r>
                          <m:r>
                            <a:rPr lang="de-DE" sz="2400" b="1" i="1">
                              <a:solidFill>
                                <a:srgbClr val="9933FF"/>
                              </a:solidFill>
                              <a:latin typeface="Cambria Math"/>
                              <a:ea typeface="Cambria Math"/>
                            </a:rPr>
                            <m:t> !</m:t>
                          </m:r>
                        </m:oMath>
                      </m:oMathPara>
                    </a14:m>
                  </mc:Choice>
                  <mc:Fallback xmlns:m="http://schemas.openxmlformats.org/officeDocument/2006/math" xmlns:w="http://schemas.openxmlformats.org/wordprocessingml/2006/main" xmlns=""/>
                </mc:AlternateContent>
                <a:endParaRPr lang="en-GB" sz="2400" b="1">
                  <a:solidFill>
                    <a:srgbClr val="9933FF"/>
                  </a:solidFill>
                </a:endParaRPr>
              </a:p>
            </p:txBody>
          </p:sp>
        </mc:Choice>
        <mc:Fallback>
          <p:sp>
            <p:nvSpPr>
              <p:cNvPr id="21" name="Textfeld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65744" y="1133745"/>
                <a:ext cx="925766" cy="461665"/>
              </a:xfrm>
              <a:prstGeom prst="rect">
                <a:avLst/>
              </a:prstGeom>
              <a:blipFill>
                <a:blip r:embed="rId4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feld 21"/>
          <p:cNvSpPr txBox="1"/>
          <p:nvPr/>
        </p:nvSpPr>
        <p:spPr bwMode="auto">
          <a:xfrm>
            <a:off x="629829" y="1943835"/>
            <a:ext cx="933781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>
              <a:defRPr/>
            </a:pPr>
            <a:r>
              <a:rPr lang="de-DE" sz="2200" b="1">
                <a:solidFill>
                  <a:srgbClr val="C00000"/>
                </a:solidFill>
              </a:rPr>
              <a:t>reaction often run far away from equilibrium </a:t>
            </a:r>
            <a:r>
              <a:rPr lang="de-DE" sz="2200" b="1">
                <a:solidFill>
                  <a:srgbClr val="C00000"/>
                </a:solidFill>
                <a:latin typeface="Arial"/>
                <a:cs typeface="Arial"/>
              </a:rPr>
              <a:t>► nonlinear closure!</a:t>
            </a:r>
            <a:endParaRPr lang="de-DE" sz="2200">
              <a:solidFill>
                <a:srgbClr val="C00000"/>
              </a:solidFill>
            </a:endParaRPr>
          </a:p>
        </p:txBody>
      </p:sp>
      <p:grpSp>
        <p:nvGrpSpPr>
          <p:cNvPr id="61" name="Gruppieren 60"/>
          <p:cNvGrpSpPr/>
          <p:nvPr/>
        </p:nvGrpSpPr>
        <p:grpSpPr bwMode="auto">
          <a:xfrm>
            <a:off x="636815" y="4427168"/>
            <a:ext cx="9993444" cy="2023636"/>
            <a:chOff x="636815" y="4427168"/>
            <a:chExt cx="9993444" cy="2023636"/>
          </a:xfrm>
        </p:grpSpPr>
        <p:pic>
          <p:nvPicPr>
            <p:cNvPr id="42" name="Grafik 41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636815" y="4427168"/>
              <a:ext cx="6075675" cy="486997"/>
            </a:xfrm>
            <a:prstGeom prst="rect">
              <a:avLst/>
            </a:prstGeom>
          </p:spPr>
        </p:pic>
        <p:pic>
          <p:nvPicPr>
            <p:cNvPr id="46" name="Grafik 45"/>
            <p:cNvPicPr>
              <a:picLocks noChangeAspect="1"/>
            </p:cNvPicPr>
            <p:nvPr/>
          </p:nvPicPr>
          <p:blipFill>
            <a:blip r:embed="rId6"/>
            <a:srcRect r="63205"/>
            <a:stretch/>
          </p:blipFill>
          <p:spPr bwMode="auto">
            <a:xfrm>
              <a:off x="3674652" y="4914165"/>
              <a:ext cx="1845205" cy="527283"/>
            </a:xfrm>
            <a:prstGeom prst="rect">
              <a:avLst/>
            </a:prstGeom>
          </p:spPr>
        </p:pic>
        <p:pic>
          <p:nvPicPr>
            <p:cNvPr id="52" name="Grafik 51"/>
            <p:cNvPicPr>
              <a:picLocks noChangeAspect="1"/>
            </p:cNvPicPr>
            <p:nvPr/>
          </p:nvPicPr>
          <p:blipFill>
            <a:blip r:embed="rId6"/>
            <a:srcRect l="40385" t="18283" r="3076" b="9491"/>
            <a:stretch/>
          </p:blipFill>
          <p:spPr bwMode="auto">
            <a:xfrm>
              <a:off x="674834" y="4991157"/>
              <a:ext cx="2835316" cy="380835"/>
            </a:xfrm>
            <a:prstGeom prst="rect">
              <a:avLst/>
            </a:prstGeom>
          </p:spPr>
        </p:pic>
        <p:pic>
          <p:nvPicPr>
            <p:cNvPr id="55" name="Grafik 54"/>
            <p:cNvPicPr>
              <a:picLocks noChangeAspect="1"/>
            </p:cNvPicPr>
            <p:nvPr/>
          </p:nvPicPr>
          <p:blipFill>
            <a:blip r:embed="rId7"/>
            <a:srcRect r="55738"/>
            <a:stretch/>
          </p:blipFill>
          <p:spPr bwMode="auto">
            <a:xfrm>
              <a:off x="2667852" y="5474186"/>
              <a:ext cx="3825425" cy="959810"/>
            </a:xfrm>
            <a:prstGeom prst="rect">
              <a:avLst/>
            </a:prstGeom>
          </p:spPr>
        </p:pic>
        <p:sp>
          <p:nvSpPr>
            <p:cNvPr id="56" name="Rechteck 55"/>
            <p:cNvSpPr/>
            <p:nvPr/>
          </p:nvSpPr>
          <p:spPr bwMode="auto">
            <a:xfrm>
              <a:off x="2217803" y="5434853"/>
              <a:ext cx="4802736" cy="1015951"/>
            </a:xfrm>
            <a:prstGeom prst="rect">
              <a:avLst/>
            </a:prstGeom>
            <a:noFill/>
            <a:ln w="38100" cap="flat" cmpd="sng" algn="ctr">
              <a:solidFill>
                <a:srgbClr val="9933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pic>
          <p:nvPicPr>
            <p:cNvPr id="58" name="Grafik 57"/>
            <p:cNvPicPr>
              <a:picLocks noChangeAspect="1"/>
            </p:cNvPicPr>
            <p:nvPr/>
          </p:nvPicPr>
          <p:blipFill>
            <a:blip r:embed="rId7"/>
            <a:srcRect l="45800"/>
            <a:stretch/>
          </p:blipFill>
          <p:spPr bwMode="auto">
            <a:xfrm>
              <a:off x="7335574" y="5634245"/>
              <a:ext cx="3294685" cy="675075"/>
            </a:xfrm>
            <a:prstGeom prst="rect">
              <a:avLst/>
            </a:prstGeom>
          </p:spPr>
        </p:pic>
      </p:grpSp>
      <p:grpSp>
        <p:nvGrpSpPr>
          <p:cNvPr id="60" name="Gruppieren 59"/>
          <p:cNvGrpSpPr/>
          <p:nvPr/>
        </p:nvGrpSpPr>
        <p:grpSpPr bwMode="auto">
          <a:xfrm>
            <a:off x="629829" y="2393885"/>
            <a:ext cx="9237657" cy="1935215"/>
            <a:chOff x="629829" y="2393885"/>
            <a:chExt cx="9237657" cy="1935215"/>
          </a:xfrm>
        </p:grpSpPr>
        <p:pic>
          <p:nvPicPr>
            <p:cNvPr id="30" name="Grafik 29"/>
            <p:cNvPicPr>
              <a:picLocks noChangeAspect="1"/>
            </p:cNvPicPr>
            <p:nvPr/>
          </p:nvPicPr>
          <p:blipFill>
            <a:blip r:embed="rId8"/>
            <a:stretch/>
          </p:blipFill>
          <p:spPr bwMode="auto">
            <a:xfrm>
              <a:off x="2217803" y="3313149"/>
              <a:ext cx="4725524" cy="958969"/>
            </a:xfrm>
            <a:prstGeom prst="rect">
              <a:avLst/>
            </a:prstGeom>
          </p:spPr>
        </p:pic>
        <p:pic>
          <p:nvPicPr>
            <p:cNvPr id="17" name="Grafik 16"/>
            <p:cNvPicPr>
              <a:picLocks noChangeAspect="1"/>
            </p:cNvPicPr>
            <p:nvPr/>
          </p:nvPicPr>
          <p:blipFill>
            <a:blip r:embed="rId9"/>
            <a:srcRect t="30954" r="78970" b="33303"/>
            <a:stretch/>
          </p:blipFill>
          <p:spPr bwMode="auto">
            <a:xfrm>
              <a:off x="629829" y="2708920"/>
              <a:ext cx="1035114" cy="337162"/>
            </a:xfrm>
            <a:prstGeom prst="rect">
              <a:avLst/>
            </a:prstGeom>
          </p:spPr>
        </p:pic>
        <p:sp>
          <p:nvSpPr>
            <p:cNvPr id="25" name="Textfeld 24"/>
            <p:cNvSpPr txBox="1"/>
            <p:nvPr/>
          </p:nvSpPr>
          <p:spPr bwMode="auto">
            <a:xfrm>
              <a:off x="1647700" y="2628654"/>
              <a:ext cx="270138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>
                <a:defRPr/>
              </a:pPr>
              <a:r>
                <a:rPr lang="de-DE" sz="2200">
                  <a:solidFill>
                    <a:prstClr val="black"/>
                  </a:solidFill>
                  <a:latin typeface="Cambria"/>
                  <a:ea typeface="Cambria"/>
                  <a:cs typeface="Times New Roman"/>
                </a:rPr>
                <a:t>has the same sign as:</a:t>
              </a:r>
              <a:endParaRPr/>
            </a:p>
          </p:txBody>
        </p:sp>
        <p:pic>
          <p:nvPicPr>
            <p:cNvPr id="28" name="Grafik 27"/>
            <p:cNvPicPr>
              <a:picLocks noChangeAspect="1"/>
            </p:cNvPicPr>
            <p:nvPr/>
          </p:nvPicPr>
          <p:blipFill>
            <a:blip r:embed="rId10"/>
            <a:stretch/>
          </p:blipFill>
          <p:spPr bwMode="auto">
            <a:xfrm>
              <a:off x="5029186" y="2393885"/>
              <a:ext cx="3828283" cy="1035114"/>
            </a:xfrm>
            <a:prstGeom prst="rect">
              <a:avLst/>
            </a:prstGeom>
          </p:spPr>
        </p:pic>
        <p:pic>
          <p:nvPicPr>
            <p:cNvPr id="33" name="Grafik 32"/>
            <p:cNvPicPr>
              <a:picLocks noChangeAspect="1"/>
            </p:cNvPicPr>
            <p:nvPr/>
          </p:nvPicPr>
          <p:blipFill>
            <a:blip r:embed="rId11"/>
            <a:stretch/>
          </p:blipFill>
          <p:spPr bwMode="auto">
            <a:xfrm>
              <a:off x="636815" y="3578554"/>
              <a:ext cx="1405987" cy="437792"/>
            </a:xfrm>
            <a:prstGeom prst="rect">
              <a:avLst/>
            </a:prstGeom>
          </p:spPr>
        </p:pic>
        <p:sp>
          <p:nvSpPr>
            <p:cNvPr id="53" name="Rechteck 52"/>
            <p:cNvSpPr/>
            <p:nvPr/>
          </p:nvSpPr>
          <p:spPr bwMode="auto">
            <a:xfrm>
              <a:off x="2217803" y="3313149"/>
              <a:ext cx="4802736" cy="1015951"/>
            </a:xfrm>
            <a:prstGeom prst="rect">
              <a:avLst/>
            </a:prstGeom>
            <a:noFill/>
            <a:ln w="38100" cap="flat" cmpd="sng" algn="ctr">
              <a:solidFill>
                <a:srgbClr val="9933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59" name="Textfeld 58"/>
            <p:cNvSpPr txBox="1"/>
            <p:nvPr/>
          </p:nvSpPr>
          <p:spPr bwMode="auto">
            <a:xfrm>
              <a:off x="7292550" y="3571969"/>
              <a:ext cx="257493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>
                <a:defRPr/>
              </a:pPr>
              <a:r>
                <a:rPr lang="de-DE" sz="2000">
                  <a:solidFill>
                    <a:srgbClr val="9933FF"/>
                  </a:solidFill>
                  <a:latin typeface="Cambria"/>
                  <a:ea typeface="Cambria"/>
                  <a:cs typeface="Times New Roman"/>
                </a:rPr>
                <a:t>Marcelin, Kohnstamm</a:t>
              </a:r>
            </a:p>
            <a:p>
              <a:pPr defTabSz="457200">
                <a:defRPr/>
              </a:pPr>
              <a:r>
                <a:rPr lang="de-DE" sz="2000">
                  <a:solidFill>
                    <a:srgbClr val="9933FF"/>
                  </a:solidFill>
                  <a:latin typeface="Cambria"/>
                  <a:ea typeface="Cambria"/>
                  <a:cs typeface="Times New Roman"/>
                </a:rPr>
                <a:t>De Donder</a:t>
              </a: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 bwMode="auto">
          <a:xfrm>
            <a:off x="630980" y="913674"/>
            <a:ext cx="37529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>
              <a:defRPr/>
            </a:pPr>
            <a:r>
              <a:rPr lang="de-DE" sz="2200" b="1">
                <a:solidFill>
                  <a:prstClr val="black"/>
                </a:solidFill>
              </a:rPr>
              <a:t>entropy production of </a:t>
            </a:r>
            <a:br>
              <a:rPr lang="de-DE" sz="2200" b="1">
                <a:solidFill>
                  <a:prstClr val="black"/>
                </a:solidFill>
              </a:rPr>
            </a:br>
            <a:r>
              <a:rPr lang="de-DE" sz="2200" b="1">
                <a:solidFill>
                  <a:prstClr val="black"/>
                </a:solidFill>
              </a:rPr>
              <a:t>multicomponent diffusion:</a:t>
            </a:r>
            <a:endParaRPr lang="de-DE" sz="2200">
              <a:solidFill>
                <a:prstClr val="black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feld 20"/>
              <p:cNvSpPr txBox="1"/>
              <p:nvPr/>
            </p:nvSpPr>
            <p:spPr bwMode="auto">
              <a:xfrm>
                <a:off x="8505704" y="1178750"/>
                <a:ext cx="92576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mc:AlternateContent>
                  <mc:Choice Requires="a14"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2400" b="1" i="1">
                              <a:solidFill>
                                <a:srgbClr val="9933FF"/>
                              </a:solidFill>
                              <a:latin typeface="Cambria Math"/>
                              <a:ea typeface="Cambria Math"/>
                            </a:rPr>
                            <m:t>≥</m:t>
                          </m:r>
                          <m:r>
                            <a:rPr lang="de-DE" sz="2400" b="1" i="1">
                              <a:solidFill>
                                <a:srgbClr val="9933FF"/>
                              </a:solidFill>
                              <a:latin typeface="Cambria Math"/>
                              <a:ea typeface="Cambria Math"/>
                            </a:rPr>
                            <m:t>𝟎</m:t>
                          </m:r>
                          <m:r>
                            <a:rPr lang="de-DE" sz="2400" b="1" i="1">
                              <a:solidFill>
                                <a:srgbClr val="9933FF"/>
                              </a:solidFill>
                              <a:latin typeface="Cambria Math"/>
                              <a:ea typeface="Cambria Math"/>
                            </a:rPr>
                            <m:t> !</m:t>
                          </m:r>
                        </m:oMath>
                      </m:oMathPara>
                    </a14:m>
                  </mc:Choice>
                  <mc:Fallback xmlns:m="http://schemas.openxmlformats.org/officeDocument/2006/math" xmlns:w="http://schemas.openxmlformats.org/wordprocessingml/2006/main" xmlns=""/>
                </mc:AlternateContent>
                <a:endParaRPr lang="en-GB" sz="2400" b="1">
                  <a:solidFill>
                    <a:srgbClr val="9933FF"/>
                  </a:solidFill>
                </a:endParaRPr>
              </a:p>
            </p:txBody>
          </p:sp>
        </mc:Choice>
        <mc:Fallback>
          <p:sp>
            <p:nvSpPr>
              <p:cNvPr id="21" name="Textfeld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05704" y="1178750"/>
                <a:ext cx="925766" cy="461665"/>
              </a:xfrm>
              <a:prstGeom prst="rect">
                <a:avLst/>
              </a:prstGeom>
              <a:blipFill>
                <a:blip r:embed="rId3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rcRect r="67781"/>
          <a:stretch/>
        </p:blipFill>
        <p:spPr bwMode="auto">
          <a:xfrm>
            <a:off x="4549900" y="903774"/>
            <a:ext cx="1390520" cy="1040061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5"/>
          <a:srcRect l="39806" t="57162" r="31417" b="23254"/>
          <a:stretch/>
        </p:blipFill>
        <p:spPr bwMode="auto">
          <a:xfrm>
            <a:off x="5760399" y="905695"/>
            <a:ext cx="2745305" cy="975862"/>
          </a:xfrm>
          <a:prstGeom prst="rect">
            <a:avLst/>
          </a:prstGeom>
        </p:spPr>
      </p:pic>
      <p:grpSp>
        <p:nvGrpSpPr>
          <p:cNvPr id="32" name="Gruppieren 31"/>
          <p:cNvGrpSpPr/>
          <p:nvPr/>
        </p:nvGrpSpPr>
        <p:grpSpPr bwMode="auto">
          <a:xfrm>
            <a:off x="2984369" y="2261399"/>
            <a:ext cx="6241416" cy="705808"/>
            <a:chOff x="612578" y="3111261"/>
            <a:chExt cx="6272139" cy="727857"/>
          </a:xfrm>
        </p:grpSpPr>
        <p:pic>
          <p:nvPicPr>
            <p:cNvPr id="26" name="Grafik 25"/>
            <p:cNvPicPr>
              <a:picLocks noChangeAspect="1"/>
            </p:cNvPicPr>
            <p:nvPr/>
          </p:nvPicPr>
          <p:blipFill>
            <a:blip r:embed="rId6"/>
            <a:srcRect t="19506" r="87895" b="18341"/>
            <a:stretch/>
          </p:blipFill>
          <p:spPr bwMode="auto">
            <a:xfrm>
              <a:off x="612578" y="3248980"/>
              <a:ext cx="917351" cy="450050"/>
            </a:xfrm>
            <a:prstGeom prst="rect">
              <a:avLst/>
            </a:prstGeom>
          </p:spPr>
        </p:pic>
        <p:pic>
          <p:nvPicPr>
            <p:cNvPr id="27" name="Grafik 26"/>
            <p:cNvPicPr>
              <a:picLocks noChangeAspect="1"/>
            </p:cNvPicPr>
            <p:nvPr/>
          </p:nvPicPr>
          <p:blipFill>
            <a:blip r:embed="rId6"/>
            <a:srcRect l="35876"/>
            <a:stretch/>
          </p:blipFill>
          <p:spPr bwMode="auto">
            <a:xfrm>
              <a:off x="2025328" y="3115017"/>
              <a:ext cx="4859389" cy="724101"/>
            </a:xfrm>
            <a:prstGeom prst="rect">
              <a:avLst/>
            </a:prstGeom>
          </p:spPr>
        </p:pic>
        <p:pic>
          <p:nvPicPr>
            <p:cNvPr id="31" name="Grafik 30"/>
            <p:cNvPicPr>
              <a:picLocks noChangeAspect="1"/>
            </p:cNvPicPr>
            <p:nvPr/>
          </p:nvPicPr>
          <p:blipFill>
            <a:blip r:embed="rId7"/>
            <a:stretch/>
          </p:blipFill>
          <p:spPr bwMode="auto">
            <a:xfrm>
              <a:off x="1597781" y="3111261"/>
              <a:ext cx="359695" cy="725487"/>
            </a:xfrm>
            <a:prstGeom prst="rect">
              <a:avLst/>
            </a:prstGeom>
          </p:spPr>
        </p:pic>
      </p:grpSp>
      <p:sp>
        <p:nvSpPr>
          <p:cNvPr id="34" name="Textfeld 33"/>
          <p:cNvSpPr txBox="1"/>
          <p:nvPr/>
        </p:nvSpPr>
        <p:spPr bwMode="auto">
          <a:xfrm>
            <a:off x="630979" y="2382350"/>
            <a:ext cx="20858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>
              <a:defRPr/>
            </a:pPr>
            <a:r>
              <a:rPr lang="de-DE" sz="2200" b="1">
                <a:solidFill>
                  <a:prstClr val="black"/>
                </a:solidFill>
              </a:rPr>
              <a:t>Fick-Onsager:</a:t>
            </a:r>
            <a:endParaRPr lang="de-DE" sz="2200">
              <a:solidFill>
                <a:prstClr val="black"/>
              </a:solidFill>
            </a:endParaRPr>
          </a:p>
        </p:txBody>
      </p:sp>
      <p:pic>
        <p:nvPicPr>
          <p:cNvPr id="36" name="Grafik 35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2984369" y="3122650"/>
            <a:ext cx="7110790" cy="1036833"/>
          </a:xfrm>
          <a:prstGeom prst="rect">
            <a:avLst/>
          </a:prstGeom>
        </p:spPr>
      </p:pic>
      <p:sp>
        <p:nvSpPr>
          <p:cNvPr id="37" name="Textfeld 36"/>
          <p:cNvSpPr txBox="1"/>
          <p:nvPr/>
        </p:nvSpPr>
        <p:spPr bwMode="auto">
          <a:xfrm>
            <a:off x="630979" y="3391807"/>
            <a:ext cx="23214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>
              <a:defRPr/>
            </a:pPr>
            <a:r>
              <a:rPr lang="de-DE" sz="2200" b="1">
                <a:solidFill>
                  <a:prstClr val="black"/>
                </a:solidFill>
              </a:rPr>
              <a:t>Maxwell-Stefan:</a:t>
            </a:r>
            <a:endParaRPr lang="de-DE" sz="2200">
              <a:solidFill>
                <a:prstClr val="black"/>
              </a:solidFill>
            </a:endParaRPr>
          </a:p>
        </p:txBody>
      </p:sp>
      <p:sp>
        <p:nvSpPr>
          <p:cNvPr id="56" name="Rechteck 55"/>
          <p:cNvSpPr/>
          <p:nvPr/>
        </p:nvSpPr>
        <p:spPr bwMode="auto">
          <a:xfrm>
            <a:off x="551080" y="2168860"/>
            <a:ext cx="10204874" cy="2075970"/>
          </a:xfrm>
          <a:prstGeom prst="rect">
            <a:avLst/>
          </a:prstGeom>
          <a:noFill/>
          <a:ln w="38100" cap="flat" cmpd="sng" algn="ctr">
            <a:solidFill>
              <a:srgbClr val="9933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2000" b="0" i="0" u="none" strike="noStrike" cap="none">
              <a:ln>
                <a:noFill/>
              </a:ln>
              <a:solidFill>
                <a:schemeClr val="tx1"/>
              </a:solidFill>
              <a:latin typeface="Helvetica"/>
            </a:endParaRPr>
          </a:p>
        </p:txBody>
      </p:sp>
      <p:sp>
        <p:nvSpPr>
          <p:cNvPr id="7" name="Textfeld 6"/>
          <p:cNvSpPr txBox="1"/>
          <p:nvPr/>
        </p:nvSpPr>
        <p:spPr bwMode="auto">
          <a:xfrm>
            <a:off x="630979" y="4532133"/>
            <a:ext cx="225574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>
              <a:defRPr/>
            </a:pPr>
            <a:r>
              <a:rPr lang="de-DE" sz="2200">
                <a:solidFill>
                  <a:prstClr val="black"/>
                </a:solidFill>
              </a:rPr>
              <a:t>mechanical view</a:t>
            </a:r>
          </a:p>
          <a:p>
            <a:pPr defTabSz="457200">
              <a:defRPr/>
            </a:pPr>
            <a:r>
              <a:rPr lang="de-DE" sz="2200">
                <a:solidFill>
                  <a:prstClr val="black"/>
                </a:solidFill>
              </a:rPr>
              <a:t>to diffusion:</a:t>
            </a:r>
            <a:br>
              <a:rPr lang="de-DE" sz="2200">
                <a:solidFill>
                  <a:prstClr val="black"/>
                </a:solidFill>
              </a:rPr>
            </a:br>
            <a:endParaRPr lang="de-DE" sz="2200">
              <a:solidFill>
                <a:prstClr val="black"/>
              </a:solidFill>
            </a:endParaRPr>
          </a:p>
        </p:txBody>
      </p:sp>
      <p:sp>
        <p:nvSpPr>
          <p:cNvPr id="8" name="Textfeld 7"/>
          <p:cNvSpPr txBox="1"/>
          <p:nvPr/>
        </p:nvSpPr>
        <p:spPr bwMode="auto">
          <a:xfrm>
            <a:off x="3105104" y="4730575"/>
            <a:ext cx="39604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de-DE" sz="2000" b="1">
                <a:solidFill>
                  <a:srgbClr val="C00000"/>
                </a:solidFill>
              </a:rPr>
              <a:t>friction forces</a:t>
            </a:r>
          </a:p>
          <a:p>
            <a:pPr algn="ctr" defTabSz="457200">
              <a:defRPr/>
            </a:pPr>
            <a:r>
              <a:rPr lang="de-DE" sz="2400" b="1">
                <a:solidFill>
                  <a:srgbClr val="C00000"/>
                </a:solidFill>
              </a:rPr>
              <a:t>=</a:t>
            </a:r>
            <a:endParaRPr/>
          </a:p>
          <a:p>
            <a:pPr algn="ctr" defTabSz="457200">
              <a:defRPr/>
            </a:pPr>
            <a:r>
              <a:rPr lang="de-DE" sz="2000" b="1">
                <a:solidFill>
                  <a:srgbClr val="C00000"/>
                </a:solidFill>
              </a:rPr>
              <a:t>thermodynamic driving forces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9"/>
          <a:srcRect l="61842"/>
          <a:stretch/>
        </p:blipFill>
        <p:spPr bwMode="auto">
          <a:xfrm>
            <a:off x="9720839" y="1071616"/>
            <a:ext cx="900101" cy="709859"/>
          </a:xfrm>
          <a:prstGeom prst="rect">
            <a:avLst/>
          </a:prstGeom>
        </p:spPr>
      </p:pic>
      <p:sp>
        <p:nvSpPr>
          <p:cNvPr id="9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Closure for Multicomponent Diffusion Fluxes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 bwMode="auto">
          <a:xfrm>
            <a:off x="630980" y="913674"/>
            <a:ext cx="37529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>
              <a:defRPr/>
            </a:pPr>
            <a:r>
              <a:rPr lang="de-DE" sz="2200" b="1">
                <a:solidFill>
                  <a:prstClr val="black"/>
                </a:solidFill>
              </a:rPr>
              <a:t>entropy production of </a:t>
            </a:r>
            <a:br>
              <a:rPr lang="de-DE" sz="2200" b="1">
                <a:solidFill>
                  <a:prstClr val="black"/>
                </a:solidFill>
              </a:rPr>
            </a:br>
            <a:r>
              <a:rPr lang="de-DE" sz="2200" b="1">
                <a:solidFill>
                  <a:prstClr val="black"/>
                </a:solidFill>
              </a:rPr>
              <a:t>multicomponent diffusion:</a:t>
            </a:r>
            <a:endParaRPr lang="de-DE" sz="2200">
              <a:solidFill>
                <a:prstClr val="black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feld 20"/>
              <p:cNvSpPr txBox="1"/>
              <p:nvPr/>
            </p:nvSpPr>
            <p:spPr bwMode="auto">
              <a:xfrm>
                <a:off x="8505704" y="1178750"/>
                <a:ext cx="92576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mc:AlternateContent>
                  <mc:Choice Requires="a14"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2400" b="1" i="1">
                              <a:solidFill>
                                <a:srgbClr val="9933FF"/>
                              </a:solidFill>
                              <a:latin typeface="Cambria Math"/>
                              <a:ea typeface="Cambria Math"/>
                            </a:rPr>
                            <m:t>≥</m:t>
                          </m:r>
                          <m:r>
                            <a:rPr lang="de-DE" sz="2400" b="1" i="1">
                              <a:solidFill>
                                <a:srgbClr val="9933FF"/>
                              </a:solidFill>
                              <a:latin typeface="Cambria Math"/>
                              <a:ea typeface="Cambria Math"/>
                            </a:rPr>
                            <m:t>𝟎</m:t>
                          </m:r>
                          <m:r>
                            <a:rPr lang="de-DE" sz="2400" b="1" i="1">
                              <a:solidFill>
                                <a:srgbClr val="9933FF"/>
                              </a:solidFill>
                              <a:latin typeface="Cambria Math"/>
                              <a:ea typeface="Cambria Math"/>
                            </a:rPr>
                            <m:t> !</m:t>
                          </m:r>
                        </m:oMath>
                      </m:oMathPara>
                    </a14:m>
                  </mc:Choice>
                  <mc:Fallback xmlns:m="http://schemas.openxmlformats.org/officeDocument/2006/math" xmlns:w="http://schemas.openxmlformats.org/wordprocessingml/2006/main" xmlns=""/>
                </mc:AlternateContent>
                <a:endParaRPr lang="en-GB" sz="2400" b="1">
                  <a:solidFill>
                    <a:srgbClr val="9933FF"/>
                  </a:solidFill>
                </a:endParaRPr>
              </a:p>
            </p:txBody>
          </p:sp>
        </mc:Choice>
        <mc:Fallback>
          <p:sp>
            <p:nvSpPr>
              <p:cNvPr id="21" name="Textfeld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05704" y="1178750"/>
                <a:ext cx="925766" cy="461665"/>
              </a:xfrm>
              <a:prstGeom prst="rect">
                <a:avLst/>
              </a:prstGeom>
              <a:blipFill>
                <a:blip r:embed="rId3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rcRect r="67781"/>
          <a:stretch/>
        </p:blipFill>
        <p:spPr bwMode="auto">
          <a:xfrm>
            <a:off x="4549900" y="903774"/>
            <a:ext cx="1390520" cy="1040061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5"/>
          <a:srcRect l="39806" t="57162" r="31417" b="23254"/>
          <a:stretch/>
        </p:blipFill>
        <p:spPr bwMode="auto">
          <a:xfrm>
            <a:off x="5760399" y="905695"/>
            <a:ext cx="2745305" cy="975862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 bwMode="auto">
          <a:xfrm>
            <a:off x="630979" y="2382350"/>
            <a:ext cx="20858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>
              <a:defRPr/>
            </a:pPr>
            <a:r>
              <a:rPr lang="de-DE" sz="2200" b="1">
                <a:solidFill>
                  <a:prstClr val="black"/>
                </a:solidFill>
              </a:rPr>
              <a:t>Fick-Onsager:</a:t>
            </a:r>
            <a:endParaRPr lang="de-DE" sz="2200">
              <a:solidFill>
                <a:prstClr val="black"/>
              </a:solidFill>
            </a:endParaRPr>
          </a:p>
        </p:txBody>
      </p:sp>
      <p:sp>
        <p:nvSpPr>
          <p:cNvPr id="10" name="Textfeld 9"/>
          <p:cNvSpPr txBox="1"/>
          <p:nvPr/>
        </p:nvSpPr>
        <p:spPr bwMode="auto">
          <a:xfrm>
            <a:off x="630979" y="3391807"/>
            <a:ext cx="23214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>
              <a:defRPr/>
            </a:pPr>
            <a:r>
              <a:rPr lang="de-DE" sz="2200" b="1">
                <a:solidFill>
                  <a:prstClr val="black"/>
                </a:solidFill>
              </a:rPr>
              <a:t>Maxwell-Stefan:</a:t>
            </a:r>
            <a:endParaRPr lang="de-DE" sz="2200">
              <a:solidFill>
                <a:prstClr val="black"/>
              </a:solidFill>
            </a:endParaRPr>
          </a:p>
        </p:txBody>
      </p:sp>
      <p:sp>
        <p:nvSpPr>
          <p:cNvPr id="11" name="Rechteck 10"/>
          <p:cNvSpPr/>
          <p:nvPr/>
        </p:nvSpPr>
        <p:spPr bwMode="auto">
          <a:xfrm>
            <a:off x="551080" y="2168860"/>
            <a:ext cx="10204874" cy="3015335"/>
          </a:xfrm>
          <a:prstGeom prst="rect">
            <a:avLst/>
          </a:prstGeom>
          <a:noFill/>
          <a:ln w="38100" cap="flat" cmpd="sng" algn="ctr">
            <a:solidFill>
              <a:srgbClr val="9933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2000" b="0" i="0" u="none" strike="noStrike" cap="none">
              <a:ln>
                <a:noFill/>
              </a:ln>
              <a:solidFill>
                <a:schemeClr val="tx1"/>
              </a:solidFill>
              <a:latin typeface="Helvetica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3187786" y="2321234"/>
            <a:ext cx="5850650" cy="732568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6113111" y="2889250"/>
            <a:ext cx="3645164" cy="21318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3285124" y="3329857"/>
            <a:ext cx="4905545" cy="708634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6120438" y="3864205"/>
            <a:ext cx="4365486" cy="228335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3168733" y="4239090"/>
            <a:ext cx="6908170" cy="767574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 bwMode="auto">
          <a:xfrm>
            <a:off x="630979" y="4340163"/>
            <a:ext cx="19127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>
              <a:defRPr/>
            </a:pPr>
            <a:r>
              <a:rPr lang="de-DE" sz="2200" b="1">
                <a:solidFill>
                  <a:prstClr val="black"/>
                </a:solidFill>
              </a:rPr>
              <a:t>Bothe-Druet:</a:t>
            </a:r>
            <a:endParaRPr lang="de-DE" sz="2200">
              <a:solidFill>
                <a:prstClr val="black"/>
              </a:solidFill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11"/>
          <a:stretch/>
        </p:blipFill>
        <p:spPr bwMode="auto">
          <a:xfrm>
            <a:off x="6143062" y="4780478"/>
            <a:ext cx="4365486" cy="223696"/>
          </a:xfrm>
          <a:prstGeom prst="rect">
            <a:avLst/>
          </a:prstGeom>
        </p:spPr>
      </p:pic>
      <p:grpSp>
        <p:nvGrpSpPr>
          <p:cNvPr id="22" name="Gruppieren 21"/>
          <p:cNvGrpSpPr/>
          <p:nvPr/>
        </p:nvGrpSpPr>
        <p:grpSpPr bwMode="auto">
          <a:xfrm>
            <a:off x="551080" y="5409220"/>
            <a:ext cx="10204874" cy="557640"/>
            <a:chOff x="551080" y="5409220"/>
            <a:chExt cx="10204874" cy="557640"/>
          </a:xfrm>
        </p:grpSpPr>
        <p:sp>
          <p:nvSpPr>
            <p:cNvPr id="17" name="Textfeld 16"/>
            <p:cNvSpPr txBox="1"/>
            <p:nvPr/>
          </p:nvSpPr>
          <p:spPr bwMode="auto">
            <a:xfrm>
              <a:off x="603703" y="5484634"/>
              <a:ext cx="54072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sz="2000" b="1">
                  <a:solidFill>
                    <a:srgbClr val="9933FF"/>
                  </a:solidFill>
                </a:rPr>
                <a:t>Theorem: all three variants are equivalent !</a:t>
              </a:r>
              <a:endParaRPr lang="en-GB" sz="2000" b="1">
                <a:solidFill>
                  <a:srgbClr val="9933FF"/>
                </a:solidFill>
              </a:endParaRPr>
            </a:p>
          </p:txBody>
        </p:sp>
        <p:sp>
          <p:nvSpPr>
            <p:cNvPr id="18" name="Rechteck 17"/>
            <p:cNvSpPr/>
            <p:nvPr/>
          </p:nvSpPr>
          <p:spPr bwMode="auto">
            <a:xfrm>
              <a:off x="551080" y="5409220"/>
              <a:ext cx="10204874" cy="557640"/>
            </a:xfrm>
            <a:prstGeom prst="rect">
              <a:avLst/>
            </a:prstGeom>
            <a:noFill/>
            <a:ln w="38100" cap="flat" cmpd="sng" algn="ctr">
              <a:solidFill>
                <a:srgbClr val="9933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20" name="Text Box 5"/>
            <p:cNvSpPr txBox="1"/>
            <p:nvPr/>
          </p:nvSpPr>
          <p:spPr bwMode="auto">
            <a:xfrm>
              <a:off x="6390469" y="5551457"/>
              <a:ext cx="3780421" cy="269369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</p:spPr>
          <p:txBody>
            <a:bodyPr wrap="square" compatLnSpc="0">
              <a:spAutoFit/>
            </a:bodyPr>
            <a:lstStyle/>
            <a:p>
              <a:pPr>
                <a:defRPr/>
              </a:pPr>
              <a:r>
                <a:rPr lang="en-US" sz="1200">
                  <a:latin typeface="Arial"/>
                </a:rPr>
                <a:t>Bothe, Druet, Int. J. Eng. Science 184:103818 (2023) </a:t>
              </a:r>
              <a:endParaRPr/>
            </a:p>
          </p:txBody>
        </p:sp>
      </p:grpSp>
      <p:pic>
        <p:nvPicPr>
          <p:cNvPr id="3" name="Grafik 2"/>
          <p:cNvPicPr>
            <a:picLocks noChangeAspect="1"/>
          </p:cNvPicPr>
          <p:nvPr/>
        </p:nvPicPr>
        <p:blipFill>
          <a:blip r:embed="rId12"/>
          <a:srcRect l="61842"/>
          <a:stretch/>
        </p:blipFill>
        <p:spPr bwMode="auto">
          <a:xfrm>
            <a:off x="9720839" y="1071616"/>
            <a:ext cx="900101" cy="709859"/>
          </a:xfrm>
          <a:prstGeom prst="rect">
            <a:avLst/>
          </a:prstGeom>
        </p:spPr>
      </p:pic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Closure for Multicomponent Diffusion Fluxes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8" name="Grafik 3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15441" y="4342277"/>
            <a:ext cx="4916405" cy="2062785"/>
          </a:xfrm>
          <a:prstGeom prst="rect">
            <a:avLst/>
          </a:prstGeom>
        </p:spPr>
      </p:pic>
      <p:sp>
        <p:nvSpPr>
          <p:cNvPr id="4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Duncan-Toor Experiment*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sp>
        <p:nvSpPr>
          <p:cNvPr id="5" name="Rechteck 4"/>
          <p:cNvSpPr/>
          <p:nvPr/>
        </p:nvSpPr>
        <p:spPr bwMode="auto">
          <a:xfrm>
            <a:off x="553344" y="908720"/>
            <a:ext cx="797526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2200" b="1">
                <a:solidFill>
                  <a:srgbClr val="000000"/>
                </a:solidFill>
              </a:rPr>
              <a:t>Classical experiment on cross-diffusion (in modern form):</a:t>
            </a:r>
            <a:endParaRPr lang="de-DE" sz="2200"/>
          </a:p>
        </p:txBody>
      </p:sp>
      <p:sp>
        <p:nvSpPr>
          <p:cNvPr id="3" name="Textfeld 2"/>
          <p:cNvSpPr txBox="1"/>
          <p:nvPr/>
        </p:nvSpPr>
        <p:spPr bwMode="auto">
          <a:xfrm>
            <a:off x="553344" y="6405474"/>
            <a:ext cx="95240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400"/>
              <a:t>*) J.B. Duncan, H.L. Toor: An experimental study of three component gas diffusion, </a:t>
            </a:r>
            <a:r>
              <a:rPr lang="en-GB" sz="1400" i="1"/>
              <a:t>AIChE Journal</a:t>
            </a:r>
            <a:r>
              <a:rPr lang="en-GB" sz="1400"/>
              <a:t> 8, 38-41 (1962).</a:t>
            </a:r>
            <a:endParaRPr/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817303" y="1537550"/>
            <a:ext cx="4052020" cy="1721114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 bwMode="auto">
          <a:xfrm>
            <a:off x="622640" y="3195226"/>
            <a:ext cx="1627369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de-DE" sz="1600"/>
              <a:t>initial</a:t>
            </a:r>
            <a:endParaRPr/>
          </a:p>
          <a:p>
            <a:pPr>
              <a:spcAft>
                <a:spcPts val="0"/>
              </a:spcAft>
              <a:defRPr/>
            </a:pPr>
            <a:r>
              <a:rPr lang="de-DE" sz="1600"/>
              <a:t>composition:</a:t>
            </a:r>
            <a:endParaRPr/>
          </a:p>
          <a:p>
            <a:pPr>
              <a:spcAft>
                <a:spcPts val="0"/>
              </a:spcAft>
              <a:defRPr/>
            </a:pPr>
            <a:r>
              <a:rPr lang="de-DE" sz="1600"/>
              <a:t>H</a:t>
            </a:r>
            <a:r>
              <a:rPr lang="de-DE" sz="1600" baseline="-25000"/>
              <a:t>2</a:t>
            </a:r>
            <a:r>
              <a:rPr lang="de-DE" sz="1600"/>
              <a:t>	= 0.5</a:t>
            </a:r>
            <a:endParaRPr/>
          </a:p>
          <a:p>
            <a:pPr>
              <a:spcAft>
                <a:spcPts val="0"/>
              </a:spcAft>
              <a:defRPr/>
            </a:pPr>
            <a:r>
              <a:rPr lang="de-DE" sz="1600"/>
              <a:t>N</a:t>
            </a:r>
            <a:r>
              <a:rPr lang="de-DE" sz="1600" baseline="-25000"/>
              <a:t>2</a:t>
            </a:r>
            <a:r>
              <a:rPr lang="de-DE" sz="1600"/>
              <a:t>	= 0.5</a:t>
            </a:r>
            <a:endParaRPr/>
          </a:p>
          <a:p>
            <a:pPr>
              <a:spcAft>
                <a:spcPts val="0"/>
              </a:spcAft>
              <a:defRPr/>
            </a:pPr>
            <a:r>
              <a:rPr lang="de-DE" sz="1600"/>
              <a:t>CO</a:t>
            </a:r>
            <a:r>
              <a:rPr lang="de-DE" sz="1600" baseline="-25000"/>
              <a:t>2</a:t>
            </a:r>
            <a:r>
              <a:rPr lang="de-DE" sz="1600"/>
              <a:t>	= 0.0</a:t>
            </a:r>
            <a:endParaRPr lang="en-GB" sz="1600"/>
          </a:p>
        </p:txBody>
      </p:sp>
      <p:sp>
        <p:nvSpPr>
          <p:cNvPr id="23" name="Textfeld 22"/>
          <p:cNvSpPr txBox="1"/>
          <p:nvPr/>
        </p:nvSpPr>
        <p:spPr bwMode="auto">
          <a:xfrm>
            <a:off x="2827885" y="3195226"/>
            <a:ext cx="1627369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de-DE" sz="1600"/>
              <a:t>initial</a:t>
            </a:r>
            <a:endParaRPr/>
          </a:p>
          <a:p>
            <a:pPr>
              <a:spcAft>
                <a:spcPts val="0"/>
              </a:spcAft>
              <a:defRPr/>
            </a:pPr>
            <a:r>
              <a:rPr lang="de-DE" sz="1600"/>
              <a:t>composition:</a:t>
            </a:r>
            <a:endParaRPr/>
          </a:p>
          <a:p>
            <a:pPr>
              <a:spcAft>
                <a:spcPts val="0"/>
              </a:spcAft>
              <a:defRPr/>
            </a:pPr>
            <a:r>
              <a:rPr lang="de-DE" sz="1600"/>
              <a:t>H</a:t>
            </a:r>
            <a:r>
              <a:rPr lang="de-DE" sz="1600" baseline="-25000"/>
              <a:t>2</a:t>
            </a:r>
            <a:r>
              <a:rPr lang="de-DE" sz="1600"/>
              <a:t>	= 0.0</a:t>
            </a:r>
            <a:endParaRPr/>
          </a:p>
          <a:p>
            <a:pPr>
              <a:spcAft>
                <a:spcPts val="0"/>
              </a:spcAft>
              <a:defRPr/>
            </a:pPr>
            <a:r>
              <a:rPr lang="de-DE" sz="1600"/>
              <a:t>N</a:t>
            </a:r>
            <a:r>
              <a:rPr lang="de-DE" sz="1600" baseline="-25000"/>
              <a:t>2</a:t>
            </a:r>
            <a:r>
              <a:rPr lang="de-DE" sz="1600"/>
              <a:t>	= 0.5</a:t>
            </a:r>
            <a:endParaRPr/>
          </a:p>
          <a:p>
            <a:pPr>
              <a:spcAft>
                <a:spcPts val="0"/>
              </a:spcAft>
              <a:defRPr/>
            </a:pPr>
            <a:r>
              <a:rPr lang="de-DE" sz="1600"/>
              <a:t>CO</a:t>
            </a:r>
            <a:r>
              <a:rPr lang="de-DE" sz="1600" baseline="-25000"/>
              <a:t>2</a:t>
            </a:r>
            <a:r>
              <a:rPr lang="de-DE" sz="1600"/>
              <a:t>	= 0.5</a:t>
            </a:r>
            <a:endParaRPr lang="en-GB" sz="1600"/>
          </a:p>
        </p:txBody>
      </p:sp>
      <p:grpSp>
        <p:nvGrpSpPr>
          <p:cNvPr id="39" name="Gruppieren 38"/>
          <p:cNvGrpSpPr/>
          <p:nvPr/>
        </p:nvGrpSpPr>
        <p:grpSpPr bwMode="auto">
          <a:xfrm>
            <a:off x="5173324" y="1467924"/>
            <a:ext cx="5132580" cy="4514433"/>
            <a:chOff x="5173324" y="1467924"/>
            <a:chExt cx="5132580" cy="4514433"/>
          </a:xfrm>
        </p:grpSpPr>
        <p:pic>
          <p:nvPicPr>
            <p:cNvPr id="27" name="Grafik 26"/>
            <p:cNvPicPr>
              <a:picLocks noChangeAspect="1"/>
            </p:cNvPicPr>
            <p:nvPr/>
          </p:nvPicPr>
          <p:blipFill>
            <a:blip r:embed="rId5"/>
            <a:srcRect l="10035" b="10942"/>
            <a:stretch/>
          </p:blipFill>
          <p:spPr bwMode="auto">
            <a:xfrm>
              <a:off x="5400359" y="1467924"/>
              <a:ext cx="4905545" cy="3499948"/>
            </a:xfrm>
            <a:prstGeom prst="rect">
              <a:avLst/>
            </a:prstGeom>
          </p:spPr>
        </p:pic>
        <p:sp>
          <p:nvSpPr>
            <p:cNvPr id="28" name="Text Box 5"/>
            <p:cNvSpPr txBox="1"/>
            <p:nvPr/>
          </p:nvSpPr>
          <p:spPr bwMode="auto">
            <a:xfrm>
              <a:off x="6075435" y="5712988"/>
              <a:ext cx="4095456" cy="269369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</p:spPr>
          <p:txBody>
            <a:bodyPr wrap="square" compatLnSpc="0">
              <a:spAutoFit/>
            </a:bodyPr>
            <a:lstStyle/>
            <a:p>
              <a:pPr>
                <a:defRPr/>
              </a:pPr>
              <a:r>
                <a:rPr lang="en-GB" sz="1200">
                  <a:latin typeface="Arial"/>
                </a:rPr>
                <a:t>Sim: Weber, Bothe, AIChE </a:t>
              </a:r>
              <a:r>
                <a:rPr lang="en-US" sz="1200">
                  <a:latin typeface="Arial"/>
                </a:rPr>
                <a:t>Journal</a:t>
              </a:r>
              <a:r>
                <a:rPr lang="en-GB" sz="1200">
                  <a:latin typeface="Arial"/>
                </a:rPr>
                <a:t> 62, 2929-2946 (2016)</a:t>
              </a:r>
              <a:endParaRPr lang="en-US" sz="1200">
                <a:latin typeface="Arial"/>
              </a:endParaRPr>
            </a:p>
          </p:txBody>
        </p:sp>
        <p:sp>
          <p:nvSpPr>
            <p:cNvPr id="31" name="Text Box 5"/>
            <p:cNvSpPr txBox="1"/>
            <p:nvPr/>
          </p:nvSpPr>
          <p:spPr bwMode="auto">
            <a:xfrm>
              <a:off x="6075434" y="5451283"/>
              <a:ext cx="4095455" cy="269369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</p:spPr>
          <p:txBody>
            <a:bodyPr wrap="square" compatLnSpc="0">
              <a:spAutoFit/>
            </a:bodyPr>
            <a:lstStyle/>
            <a:p>
              <a:pPr>
                <a:defRPr/>
              </a:pPr>
              <a:r>
                <a:rPr lang="en-US" sz="1200">
                  <a:latin typeface="Arial"/>
                </a:rPr>
                <a:t>Exp: Veltzke, Kiewidt, Thöming, AIChE Journal 61 (2015)</a:t>
              </a:r>
              <a:endParaRPr/>
            </a:p>
          </p:txBody>
        </p:sp>
        <p:pic>
          <p:nvPicPr>
            <p:cNvPr id="32" name="Grafik 31"/>
            <p:cNvPicPr>
              <a:picLocks noChangeAspect="1"/>
            </p:cNvPicPr>
            <p:nvPr/>
          </p:nvPicPr>
          <p:blipFill>
            <a:blip r:embed="rId5"/>
            <a:srcRect t="17294" r="94109" b="30117"/>
            <a:stretch/>
          </p:blipFill>
          <p:spPr bwMode="auto">
            <a:xfrm>
              <a:off x="5173324" y="2238707"/>
              <a:ext cx="317045" cy="2039913"/>
            </a:xfrm>
            <a:prstGeom prst="rect">
              <a:avLst/>
            </a:prstGeom>
          </p:spPr>
        </p:pic>
        <p:pic>
          <p:nvPicPr>
            <p:cNvPr id="33" name="Grafik 32"/>
            <p:cNvPicPr>
              <a:picLocks noChangeAspect="1"/>
            </p:cNvPicPr>
            <p:nvPr/>
          </p:nvPicPr>
          <p:blipFill>
            <a:blip r:embed="rId5"/>
            <a:srcRect l="49050" t="89939" r="35062" b="2283"/>
            <a:stretch/>
          </p:blipFill>
          <p:spPr bwMode="auto">
            <a:xfrm>
              <a:off x="7380579" y="4807173"/>
              <a:ext cx="855095" cy="30169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Textfeld 11"/>
          <p:cNvSpPr txBox="1"/>
          <p:nvPr/>
        </p:nvSpPr>
        <p:spPr bwMode="auto">
          <a:xfrm>
            <a:off x="584823" y="908720"/>
            <a:ext cx="10306145" cy="5338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/>
              <a:buChar char="§"/>
              <a:defRPr/>
            </a:pPr>
            <a:r>
              <a:rPr lang="de-DE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Process Intensification</a:t>
            </a:r>
            <a:br>
              <a:rPr lang="de-DE" sz="2200" b="1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de-DE" sz="2200" b="1">
                <a:solidFill>
                  <a:srgbClr val="0253BE"/>
                </a:solidFill>
              </a:rPr>
              <a:t>  ► high concentrations, high p,T, transient non-linear processes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/>
              <a:buChar char="§"/>
              <a:defRPr/>
            </a:pPr>
            <a:r>
              <a:rPr lang="de-DE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Process Optimization &amp; Uncertainty Quantification</a:t>
            </a:r>
            <a:br>
              <a:rPr lang="de-DE" sz="2200" b="1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de-DE" sz="2200" b="1">
                <a:solidFill>
                  <a:srgbClr val="0253BE"/>
                </a:solidFill>
              </a:rPr>
              <a:t>  ► high fidelity, quantitatively accurate &amp; efficient CFD required</a:t>
            </a:r>
            <a:endParaRPr lang="de-DE" sz="2200" b="1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/>
              <a:buChar char="§"/>
              <a:defRPr/>
            </a:pPr>
            <a:r>
              <a:rPr lang="de-DE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Mathematical Models</a:t>
            </a:r>
            <a:br>
              <a:rPr lang="de-DE" sz="2200" b="1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de-DE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2200" b="1">
                <a:solidFill>
                  <a:srgbClr val="0253BE"/>
                </a:solidFill>
              </a:rPr>
              <a:t> ► </a:t>
            </a:r>
            <a:r>
              <a:rPr lang="de-DE" sz="2200" b="1" u="sng">
                <a:solidFill>
                  <a:srgbClr val="0253BE"/>
                </a:solidFill>
              </a:rPr>
              <a:t>validated</a:t>
            </a:r>
            <a:r>
              <a:rPr lang="de-DE" sz="2200" b="1">
                <a:solidFill>
                  <a:srgbClr val="0253BE"/>
                </a:solidFill>
              </a:rPr>
              <a:t>, thermodynamically consistent models required</a:t>
            </a:r>
            <a:br>
              <a:rPr lang="de-DE" sz="2200" b="1">
                <a:solidFill>
                  <a:srgbClr val="0253BE"/>
                </a:solidFill>
              </a:rPr>
            </a:br>
            <a:r>
              <a:rPr lang="de-DE" sz="2200" b="1">
                <a:solidFill>
                  <a:srgbClr val="0253BE"/>
                </a:solidFill>
              </a:rPr>
              <a:t>      that capture all relevant scales, mechanisms &amp; phenomena</a:t>
            </a:r>
            <a:endParaRPr lang="de-DE" sz="2200" b="1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/>
              <a:buChar char="§"/>
              <a:defRPr/>
            </a:pPr>
            <a:r>
              <a:rPr lang="de-DE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Fundamental reseach on </a:t>
            </a:r>
            <a:r>
              <a:rPr lang="de-DE" sz="2200" b="1" u="sng">
                <a:solidFill>
                  <a:schemeClr val="tx1">
                    <a:lumMod val="75000"/>
                    <a:lumOff val="25000"/>
                  </a:schemeClr>
                </a:solidFill>
              </a:rPr>
              <a:t>local</a:t>
            </a:r>
            <a:r>
              <a:rPr lang="de-DE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 phenomena</a:t>
            </a:r>
            <a:br>
              <a:rPr lang="de-DE" sz="2200" b="1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de-DE" sz="2200" b="1">
                <a:solidFill>
                  <a:srgbClr val="0253BE"/>
                </a:solidFill>
              </a:rPr>
              <a:t> ► prototypical setups with single (or few) fluid particles need to be</a:t>
            </a:r>
            <a:br>
              <a:rPr lang="de-DE" sz="2200" b="1">
                <a:solidFill>
                  <a:srgbClr val="0253BE"/>
                </a:solidFill>
              </a:rPr>
            </a:br>
            <a:r>
              <a:rPr lang="de-DE" sz="2200" b="1">
                <a:solidFill>
                  <a:srgbClr val="0253BE"/>
                </a:solidFill>
              </a:rPr>
              <a:t>     investigated via experimental, theoretical and numerical methods</a:t>
            </a:r>
            <a:endParaRPr lang="en-GB" sz="22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0" y="143635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Motivation: Mass Transfer at Fluid Interfaces 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0" y="188640"/>
            <a:ext cx="10980738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 b="1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400" b="1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Contents</a:t>
            </a:r>
            <a:endParaRPr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1435707"/>
            <a:ext cx="10980738" cy="324704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spcAft>
                <a:spcPts val="2400"/>
              </a:spcAft>
              <a:defRPr/>
            </a:pPr>
            <a:r>
              <a:rPr lang="de-DE" sz="280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	I	– Introduction</a:t>
            </a:r>
          </a:p>
          <a:p>
            <a:pPr defTabSz="1260000">
              <a:spcAft>
                <a:spcPts val="1800"/>
              </a:spcAft>
              <a:defRPr/>
            </a:pPr>
            <a:r>
              <a:rPr lang="de-DE" sz="2800" b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	</a:t>
            </a:r>
            <a:r>
              <a:rPr lang="de-DE" sz="2800" b="1" i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Continuum thermodynamical description of </a:t>
            </a:r>
            <a:endParaRPr/>
          </a:p>
          <a:p>
            <a:pPr defTabSz="1260000">
              <a:spcAft>
                <a:spcPts val="1800"/>
              </a:spcAft>
              <a:defRPr/>
            </a:pPr>
            <a:r>
              <a:rPr lang="de-DE" sz="280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	II	– Fluid Systems</a:t>
            </a:r>
            <a:endParaRPr/>
          </a:p>
          <a:p>
            <a:pPr defTabSz="1260000">
              <a:spcAft>
                <a:spcPts val="1800"/>
              </a:spcAft>
              <a:defRPr/>
            </a:pPr>
            <a:r>
              <a:rPr lang="de-DE" sz="2800" b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	III	– Clean Fluid Interfaces</a:t>
            </a:r>
            <a:endParaRPr/>
          </a:p>
          <a:p>
            <a:pPr defTabSz="1260000">
              <a:spcAft>
                <a:spcPts val="1800"/>
              </a:spcAft>
              <a:defRPr/>
            </a:pPr>
            <a:r>
              <a:rPr lang="de-DE" sz="280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	IV	– </a:t>
            </a:r>
            <a:r>
              <a:rPr lang="en-GB" sz="280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Actual Fluid Interfaces</a:t>
            </a:r>
            <a:endParaRPr lang="de-DE" sz="2800">
              <a:solidFill>
                <a:schemeClr val="tx1">
                  <a:lumMod val="75000"/>
                  <a:lumOff val="25000"/>
                </a:schemeClr>
              </a:solidFill>
              <a:latin typeface="Verdana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17" name="Gruppieren 16"/>
          <p:cNvGrpSpPr/>
          <p:nvPr/>
        </p:nvGrpSpPr>
        <p:grpSpPr bwMode="auto">
          <a:xfrm>
            <a:off x="494814" y="915031"/>
            <a:ext cx="10136866" cy="5345060"/>
            <a:chOff x="494814" y="915031"/>
            <a:chExt cx="10136866" cy="5345060"/>
          </a:xfrm>
        </p:grpSpPr>
        <p:sp>
          <p:nvSpPr>
            <p:cNvPr id="7" name="Textfeld 6"/>
            <p:cNvSpPr txBox="1"/>
            <p:nvPr/>
          </p:nvSpPr>
          <p:spPr bwMode="auto">
            <a:xfrm>
              <a:off x="494814" y="2938880"/>
              <a:ext cx="537082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defTabSz="457200">
                <a:buFont typeface="Wingdings"/>
                <a:buChar char="§"/>
                <a:defRPr/>
              </a:pPr>
              <a:r>
                <a:rPr lang="de-DE" sz="2000" b="1">
                  <a:solidFill>
                    <a:prstClr val="black"/>
                  </a:solidFill>
                </a:rPr>
                <a:t>two-phase integral balance equations</a:t>
              </a:r>
              <a:endParaRPr lang="de-DE" sz="2000">
                <a:solidFill>
                  <a:prstClr val="black"/>
                </a:solidFill>
              </a:endParaRPr>
            </a:p>
          </p:txBody>
        </p:sp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6435474" y="3138935"/>
              <a:ext cx="4095455" cy="3121156"/>
            </a:xfrm>
            <a:prstGeom prst="rect">
              <a:avLst/>
            </a:prstGeom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7053829" y="915031"/>
              <a:ext cx="3267320" cy="1170130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7065544" y="2000764"/>
              <a:ext cx="3566136" cy="1140943"/>
            </a:xfrm>
            <a:prstGeom prst="rect">
              <a:avLst/>
            </a:prstGeom>
          </p:spPr>
        </p:pic>
      </p:grpSp>
      <p:sp>
        <p:nvSpPr>
          <p:cNvPr id="11" name="Textfeld 10"/>
          <p:cNvSpPr txBox="1"/>
          <p:nvPr/>
        </p:nvSpPr>
        <p:spPr bwMode="auto">
          <a:xfrm>
            <a:off x="494814" y="886361"/>
            <a:ext cx="37337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defTabSz="457200">
              <a:buFont typeface="Wingdings"/>
              <a:buChar char="§"/>
              <a:defRPr/>
            </a:pPr>
            <a:r>
              <a:rPr lang="de-DE" sz="2000" b="1"/>
              <a:t>sharp interface framework</a:t>
            </a:r>
            <a:endParaRPr lang="de-DE" sz="2000"/>
          </a:p>
        </p:txBody>
      </p:sp>
      <p:sp>
        <p:nvSpPr>
          <p:cNvPr id="12" name="Rechteck 11"/>
          <p:cNvSpPr/>
          <p:nvPr/>
        </p:nvSpPr>
        <p:spPr bwMode="auto">
          <a:xfrm>
            <a:off x="866920" y="1366124"/>
            <a:ext cx="3416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defTabSz="457200">
              <a:buFont typeface="Wingdings"/>
              <a:buChar char="Ø"/>
              <a:defRPr/>
            </a:pPr>
            <a:r>
              <a:rPr lang="de-DE">
                <a:solidFill>
                  <a:srgbClr val="00519E"/>
                </a:solidFill>
              </a:rPr>
              <a:t>discontinuous field variables</a:t>
            </a:r>
            <a:endParaRPr/>
          </a:p>
        </p:txBody>
      </p:sp>
      <p:sp>
        <p:nvSpPr>
          <p:cNvPr id="13" name="Rechteck 12"/>
          <p:cNvSpPr/>
          <p:nvPr/>
        </p:nvSpPr>
        <p:spPr bwMode="auto">
          <a:xfrm>
            <a:off x="865020" y="1863339"/>
            <a:ext cx="34547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defTabSz="457200">
              <a:buFont typeface="Wingdings"/>
              <a:buChar char="Ø"/>
              <a:defRPr/>
            </a:pPr>
            <a:r>
              <a:rPr lang="de-DE">
                <a:solidFill>
                  <a:srgbClr val="00519E"/>
                </a:solidFill>
              </a:rPr>
              <a:t>jump conditions at interfaces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6"/>
          <a:srcRect t="28207"/>
          <a:stretch/>
        </p:blipFill>
        <p:spPr bwMode="auto">
          <a:xfrm>
            <a:off x="4500259" y="1178750"/>
            <a:ext cx="1695391" cy="1365687"/>
          </a:xfrm>
          <a:prstGeom prst="rect">
            <a:avLst/>
          </a:prstGeom>
        </p:spPr>
      </p:pic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Modelling Two-Phase Fluid Systems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grpSp>
        <p:nvGrpSpPr>
          <p:cNvPr id="19" name="Gruppieren 18"/>
          <p:cNvGrpSpPr/>
          <p:nvPr/>
        </p:nvGrpSpPr>
        <p:grpSpPr bwMode="auto">
          <a:xfrm>
            <a:off x="1117098" y="3385362"/>
            <a:ext cx="4778315" cy="3013968"/>
            <a:chOff x="1117098" y="3385362"/>
            <a:chExt cx="4778315" cy="3013968"/>
          </a:xfrm>
        </p:grpSpPr>
        <p:grpSp>
          <p:nvGrpSpPr>
            <p:cNvPr id="4" name="Gruppieren 3"/>
            <p:cNvGrpSpPr/>
            <p:nvPr/>
          </p:nvGrpSpPr>
          <p:grpSpPr bwMode="auto">
            <a:xfrm>
              <a:off x="1117099" y="3385362"/>
              <a:ext cx="4643300" cy="3013968"/>
              <a:chOff x="1117099" y="3385362"/>
              <a:chExt cx="4643300" cy="3013968"/>
            </a:xfrm>
          </p:grpSpPr>
          <p:pic>
            <p:nvPicPr>
              <p:cNvPr id="15" name="Picture 2"/>
              <p:cNvPicPr>
                <a:picLocks noChangeAspect="1" noChangeArrowheads="1"/>
              </p:cNvPicPr>
              <p:nvPr/>
            </p:nvPicPr>
            <p:blipFill>
              <a:blip r:embed="rId7"/>
              <a:srcRect l="60084" t="31725" r="7700" b="35692"/>
              <a:stretch/>
            </p:blipFill>
            <p:spPr bwMode="auto">
              <a:xfrm>
                <a:off x="2084788" y="4416607"/>
                <a:ext cx="3675611" cy="198272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6" name="Picture 2"/>
              <p:cNvPicPr>
                <a:picLocks noChangeAspect="1" noChangeArrowheads="1"/>
              </p:cNvPicPr>
              <p:nvPr/>
            </p:nvPicPr>
            <p:blipFill>
              <a:blip r:embed="rId7"/>
              <a:srcRect l="46019" t="14299" r="23275" b="67433"/>
              <a:stretch/>
            </p:blipFill>
            <p:spPr bwMode="auto">
              <a:xfrm>
                <a:off x="1117099" y="3385362"/>
                <a:ext cx="3503217" cy="111163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8" name="Rechteck 17"/>
            <p:cNvSpPr/>
            <p:nvPr/>
          </p:nvSpPr>
          <p:spPr bwMode="auto">
            <a:xfrm>
              <a:off x="1117098" y="3394860"/>
              <a:ext cx="4778315" cy="2914460"/>
            </a:xfrm>
            <a:prstGeom prst="rect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GB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Standard Model for Mass Transfer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538163" y="981075"/>
            <a:ext cx="712787" cy="4000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>
              <a:defRPr/>
            </a:pPr>
            <a:r>
              <a:rPr lang="de-DE" b="1">
                <a:solidFill>
                  <a:schemeClr val="bg2"/>
                </a:solidFill>
              </a:rPr>
              <a:t>bulk</a:t>
            </a:r>
            <a:endParaRPr/>
          </a:p>
        </p:txBody>
      </p:sp>
      <p:graphicFrame>
        <p:nvGraphicFramePr>
          <p:cNvPr id="8211" name="Objekt 1"/>
          <p:cNvGraphicFramePr>
            <a:graphicFrameLocks noChangeAspect="1"/>
          </p:cNvGraphicFramePr>
          <p:nvPr/>
        </p:nvGraphicFramePr>
        <p:xfrm>
          <a:off x="2057603" y="1718810"/>
          <a:ext cx="4233862" cy="4790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oleObj" r:id="rId3" imgW="2031365" imgH="228600" progId="Equation.DSMT4">
                  <p:embed/>
                </p:oleObj>
              </mc:Choice>
              <mc:Fallback>
                <p:oleObj name="oleObj" r:id="rId3" imgW="2031365" imgH="228600" progId="Equation.DSMT4">
                  <p:embed/>
                  <p:pic>
                    <p:nvPicPr>
                      <p:cNvPr id="8211" name="Objekt 1"/>
                      <p:cNvPicPr/>
                      <p:nvPr/>
                    </p:nvPicPr>
                    <p:blipFill>
                      <a:blip r:embed="rId4"/>
                      <a:stretch/>
                    </p:blipFill>
                    <p:spPr bwMode="auto">
                      <a:xfrm>
                        <a:off x="2057603" y="1718810"/>
                        <a:ext cx="4233862" cy="4790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Gerade Verbindung 4"/>
          <p:cNvCxnSpPr>
            <a:cxnSpLocks noChangeShapeType="1"/>
          </p:cNvCxnSpPr>
          <p:nvPr/>
        </p:nvCxnSpPr>
        <p:spPr bwMode="auto">
          <a:xfrm>
            <a:off x="1653152" y="1290638"/>
            <a:ext cx="0" cy="1463287"/>
          </a:xfrm>
          <a:prstGeom prst="line">
            <a:avLst/>
          </a:prstGeom>
          <a:noFill/>
          <a:ln w="57150" algn="ctr">
            <a:solidFill>
              <a:srgbClr val="0070C0"/>
            </a:solidFill>
            <a:round/>
            <a:headEnd/>
            <a:tailEnd/>
          </a:ln>
        </p:spPr>
      </p:cxnSp>
      <p:graphicFrame>
        <p:nvGraphicFramePr>
          <p:cNvPr id="5" name="Objekt 4"/>
          <p:cNvGraphicFramePr>
            <a:graphicFrameLocks noChangeAspect="1"/>
          </p:cNvGraphicFramePr>
          <p:nvPr/>
        </p:nvGraphicFramePr>
        <p:xfrm>
          <a:off x="2036948" y="1290638"/>
          <a:ext cx="1031875" cy="33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oleObj" r:id="rId5" imgW="1031240" imgH="334645" progId="Equation.DSMT4">
                  <p:embed/>
                </p:oleObj>
              </mc:Choice>
              <mc:Fallback>
                <p:oleObj name="oleObj" r:id="rId5" imgW="1031240" imgH="334645" progId="Equation.DSMT4">
                  <p:embed/>
                  <p:pic>
                    <p:nvPicPr>
                      <p:cNvPr id="5" name="Objekt 4"/>
                      <p:cNvPicPr/>
                      <p:nvPr/>
                    </p:nvPicPr>
                    <p:blipFill>
                      <a:blip r:embed="rId6"/>
                      <a:stretch/>
                    </p:blipFill>
                    <p:spPr bwMode="auto">
                      <a:xfrm>
                        <a:off x="2036948" y="1290638"/>
                        <a:ext cx="1031875" cy="334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8"/>
          <p:cNvGraphicFramePr>
            <a:graphicFrameLocks noChangeAspect="1"/>
          </p:cNvGraphicFramePr>
          <p:nvPr/>
        </p:nvGraphicFramePr>
        <p:xfrm>
          <a:off x="2057603" y="2258870"/>
          <a:ext cx="3709988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oleObj" r:id="rId7" imgW="1777365" imgH="228600" progId="Equation.DSMT4">
                  <p:embed/>
                </p:oleObj>
              </mc:Choice>
              <mc:Fallback>
                <p:oleObj name="oleObj" r:id="rId7" imgW="1777365" imgH="228600" progId="Equation.DSMT4">
                  <p:embed/>
                  <p:pic>
                    <p:nvPicPr>
                      <p:cNvPr id="13" name="Object 8"/>
                      <p:cNvPicPr/>
                      <p:nvPr/>
                    </p:nvPicPr>
                    <p:blipFill>
                      <a:blip r:embed="rId8"/>
                      <a:stretch/>
                    </p:blipFill>
                    <p:spPr bwMode="auto">
                      <a:xfrm>
                        <a:off x="2057603" y="2258870"/>
                        <a:ext cx="3709988" cy="481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Grafik 12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3185873" y="2775490"/>
            <a:ext cx="3114586" cy="481913"/>
          </a:xfrm>
          <a:prstGeom prst="rect">
            <a:avLst/>
          </a:prstGeom>
        </p:spPr>
      </p:pic>
      <p:sp>
        <p:nvSpPr>
          <p:cNvPr id="17" name="Rechteck 16"/>
          <p:cNvSpPr/>
          <p:nvPr/>
        </p:nvSpPr>
        <p:spPr bwMode="auto">
          <a:xfrm>
            <a:off x="6930531" y="1223754"/>
            <a:ext cx="3645402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de-DE" b="1">
                <a:solidFill>
                  <a:srgbClr val="00519E"/>
                </a:solidFill>
              </a:rPr>
              <a:t>incompressible</a:t>
            </a:r>
          </a:p>
          <a:p>
            <a:pPr>
              <a:lnSpc>
                <a:spcPct val="150000"/>
              </a:lnSpc>
              <a:defRPr/>
            </a:pPr>
            <a:r>
              <a:rPr lang="de-DE" b="1">
                <a:solidFill>
                  <a:srgbClr val="00519E"/>
                </a:solidFill>
              </a:rPr>
              <a:t>Navier-Stokes equations</a:t>
            </a:r>
            <a:endParaRPr lang="de-DE"/>
          </a:p>
        </p:txBody>
      </p:sp>
      <p:sp>
        <p:nvSpPr>
          <p:cNvPr id="18" name="Rechteck 17"/>
          <p:cNvSpPr/>
          <p:nvPr/>
        </p:nvSpPr>
        <p:spPr bwMode="auto">
          <a:xfrm>
            <a:off x="6930531" y="2356325"/>
            <a:ext cx="22317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b="1">
                <a:solidFill>
                  <a:srgbClr val="00519E"/>
                </a:solidFill>
              </a:rPr>
              <a:t>species equations</a:t>
            </a:r>
            <a:endParaRPr lang="de-DE"/>
          </a:p>
        </p:txBody>
      </p:sp>
      <p:grpSp>
        <p:nvGrpSpPr>
          <p:cNvPr id="23" name="Gruppieren 22"/>
          <p:cNvGrpSpPr/>
          <p:nvPr/>
        </p:nvGrpSpPr>
        <p:grpSpPr bwMode="auto">
          <a:xfrm>
            <a:off x="539750" y="3100388"/>
            <a:ext cx="10123989" cy="2890929"/>
            <a:chOff x="539750" y="3100388"/>
            <a:chExt cx="10123989" cy="2890929"/>
          </a:xfrm>
        </p:grpSpPr>
        <p:sp>
          <p:nvSpPr>
            <p:cNvPr id="4" name="Text Box 6"/>
            <p:cNvSpPr txBox="1">
              <a:spLocks noChangeArrowheads="1"/>
            </p:cNvSpPr>
            <p:nvPr/>
          </p:nvSpPr>
          <p:spPr bwMode="auto">
            <a:xfrm>
              <a:off x="539750" y="3100388"/>
              <a:ext cx="1252538" cy="40005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Helvetica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Helvetica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Helvetica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Helvetica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Helvetica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9pPr>
            </a:lstStyle>
            <a:p>
              <a:pPr>
                <a:defRPr/>
              </a:pPr>
              <a:r>
                <a:rPr lang="de-DE" b="1">
                  <a:solidFill>
                    <a:schemeClr val="bg2"/>
                  </a:solidFill>
                </a:rPr>
                <a:t>interface</a:t>
              </a:r>
              <a:endParaRPr/>
            </a:p>
          </p:txBody>
        </p:sp>
        <mc:AlternateContent xmlns:mc="http://schemas.openxmlformats.org/markup-compatibility/2006">
          <mc:Choice xmlns:a14="http://schemas.microsoft.com/office/drawing/2010/main" Requires="a14">
            <p:graphicFrame>
              <p:nvGraphicFramePr>
                <p:cNvPr id="10" name="Objekt 2"/>
                <p:cNvGraphicFramePr>
                  <a:graphicFrameLocks noChangeAspect="1"/>
                </p:cNvGraphicFramePr>
                <p:nvPr/>
              </p:nvGraphicFramePr>
              <p:xfrm>
                <a:off x="2051616" y="3609020"/>
                <a:ext cx="2035175" cy="51435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oleObj" r:id="rId10" imgW="951865" imgH="240665" progId="Equation.DSMT4">
                        <p:embed/>
                      </p:oleObj>
                    </mc:Choice>
                    <mc:Fallback>
                      <p:oleObj name="oleObj" r:id="rId10" imgW="951865" imgH="240665" progId="Equation.DSMT4">
                        <p:embed/>
                        <p:pic>
                          <p:nvPicPr>
                            <p:cNvPr id="3" name="Objekt 2"/>
                            <p:cNvPicPr/>
                            <p:nvPr/>
                          </p:nvPicPr>
                          <p:blipFill>
                            <a:blip r:embed="rId11"/>
                            <a:stretch/>
                          </p:blipFill>
                          <p:spPr bwMode="auto">
                            <a:xfrm>
                              <a:off x="2051616" y="3609020"/>
                              <a:ext cx="2035175" cy="51435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>
            <p:graphicFrame>
              <p:nvGraphicFramePr>
                <p:cNvPr id="10" name="Objekt 2"/>
                <p:cNvGraphicFramePr>
                  <a:graphicFrameLocks noChangeAspect="1"/>
                </p:cNvGraphicFramePr>
                <p:nvPr/>
              </p:nvGraphicFramePr>
              <p:xfrm>
                <a:off x="2051616" y="3609020"/>
                <a:ext cx="2035175" cy="51435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oleObj" r:id="rId10" imgW="951865" imgH="240665" progId="Equation.DSMT4">
                        <p:embed/>
                      </p:oleObj>
                    </mc:Choice>
                    <mc:Fallback>
                      <p:oleObj name="oleObj" r:id="rId10" imgW="951865" imgH="240665" progId="Equation.DSMT4">
                        <p:embed/>
                        <p:pic>
                          <p:nvPicPr>
                            <p:cNvPr id="3" name="Objekt 2"/>
                            <p:cNvPicPr/>
                            <p:nvPr/>
                          </p:nvPicPr>
                          <p:blipFill>
                            <a:blip r:embed="rId11"/>
                            <a:stretch/>
                          </p:blipFill>
                          <p:spPr bwMode="auto">
                            <a:xfrm>
                              <a:off x="2051616" y="3609020"/>
                              <a:ext cx="2035175" cy="51435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>
          <mc:Choice xmlns:a14="http://schemas.microsoft.com/office/drawing/2010/main" Requires="a14">
            <p:graphicFrame>
              <p:nvGraphicFramePr>
                <p:cNvPr id="11" name="Objekt 5"/>
                <p:cNvGraphicFramePr>
                  <a:graphicFrameLocks noChangeAspect="1"/>
                </p:cNvGraphicFramePr>
                <p:nvPr/>
              </p:nvGraphicFramePr>
              <p:xfrm>
                <a:off x="4620549" y="3629812"/>
                <a:ext cx="1037454" cy="503951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oleObj" r:id="rId12" imgW="494665" imgH="240665" progId="Equation.DSMT4">
                        <p:embed/>
                      </p:oleObj>
                    </mc:Choice>
                    <mc:Fallback>
                      <p:oleObj name="oleObj" r:id="rId12" imgW="494665" imgH="240665" progId="Equation.DSMT4">
                        <p:embed/>
                        <p:pic>
                          <p:nvPicPr>
                            <p:cNvPr id="6" name="Objekt 5"/>
                            <p:cNvPicPr/>
                            <p:nvPr/>
                          </p:nvPicPr>
                          <p:blipFill>
                            <a:blip r:embed="rId13"/>
                            <a:stretch/>
                          </p:blipFill>
                          <p:spPr bwMode="auto">
                            <a:xfrm>
                              <a:off x="4620549" y="3629812"/>
                              <a:ext cx="1037454" cy="503951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>
            <p:graphicFrame>
              <p:nvGraphicFramePr>
                <p:cNvPr id="11" name="Objekt 5"/>
                <p:cNvGraphicFramePr>
                  <a:graphicFrameLocks noChangeAspect="1"/>
                </p:cNvGraphicFramePr>
                <p:nvPr/>
              </p:nvGraphicFramePr>
              <p:xfrm>
                <a:off x="4620549" y="3629812"/>
                <a:ext cx="1037454" cy="503951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oleObj" r:id="rId12" imgW="494665" imgH="240665" progId="Equation.DSMT4">
                        <p:embed/>
                      </p:oleObj>
                    </mc:Choice>
                    <mc:Fallback>
                      <p:oleObj name="oleObj" r:id="rId12" imgW="494665" imgH="240665" progId="Equation.DSMT4">
                        <p:embed/>
                        <p:pic>
                          <p:nvPicPr>
                            <p:cNvPr id="6" name="Objekt 5"/>
                            <p:cNvPicPr/>
                            <p:nvPr/>
                          </p:nvPicPr>
                          <p:blipFill>
                            <a:blip r:embed="rId13"/>
                            <a:stretch/>
                          </p:blipFill>
                          <p:spPr bwMode="auto">
                            <a:xfrm>
                              <a:off x="4620549" y="3629812"/>
                              <a:ext cx="1037454" cy="503951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>
          <mc:Choice xmlns:a14="http://schemas.microsoft.com/office/drawing/2010/main" Requires="a14">
            <p:graphicFrame>
              <p:nvGraphicFramePr>
                <p:cNvPr id="7" name="Objekt 6"/>
                <p:cNvGraphicFramePr>
                  <a:graphicFrameLocks noChangeAspect="1"/>
                </p:cNvGraphicFramePr>
                <p:nvPr/>
              </p:nvGraphicFramePr>
              <p:xfrm>
                <a:off x="2057603" y="4920213"/>
                <a:ext cx="2058987" cy="492125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oleObj" r:id="rId14" imgW="2058670" imgH="491490" progId="Equation.DSMT4">
                        <p:embed/>
                      </p:oleObj>
                    </mc:Choice>
                    <mc:Fallback>
                      <p:oleObj name="oleObj" r:id="rId14" imgW="2058670" imgH="491490" progId="Equation.DSMT4">
                        <p:embed/>
                        <p:pic>
                          <p:nvPicPr>
                            <p:cNvPr id="7" name="Objekt 6"/>
                            <p:cNvPicPr/>
                            <p:nvPr/>
                          </p:nvPicPr>
                          <p:blipFill>
                            <a:blip r:embed="rId15"/>
                            <a:stretch/>
                          </p:blipFill>
                          <p:spPr bwMode="auto">
                            <a:xfrm>
                              <a:off x="2057603" y="4920213"/>
                              <a:ext cx="2058987" cy="492125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>
            <p:graphicFrame>
              <p:nvGraphicFramePr>
                <p:cNvPr id="7" name="Objekt 6"/>
                <p:cNvGraphicFramePr>
                  <a:graphicFrameLocks noChangeAspect="1"/>
                </p:cNvGraphicFramePr>
                <p:nvPr/>
              </p:nvGraphicFramePr>
              <p:xfrm>
                <a:off x="2057603" y="4920213"/>
                <a:ext cx="2058987" cy="492125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oleObj" r:id="rId14" imgW="2058670" imgH="491490" progId="Equation.DSMT4">
                        <p:embed/>
                      </p:oleObj>
                    </mc:Choice>
                    <mc:Fallback>
                      <p:oleObj name="oleObj" r:id="rId14" imgW="2058670" imgH="491490" progId="Equation.DSMT4">
                        <p:embed/>
                        <p:pic>
                          <p:nvPicPr>
                            <p:cNvPr id="7" name="Objekt 6"/>
                            <p:cNvPicPr/>
                            <p:nvPr/>
                          </p:nvPicPr>
                          <p:blipFill>
                            <a:blip r:embed="rId15"/>
                            <a:stretch/>
                          </p:blipFill>
                          <p:spPr bwMode="auto">
                            <a:xfrm>
                              <a:off x="2057603" y="4920213"/>
                              <a:ext cx="2058987" cy="492125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>
          <mc:Choice xmlns:a14="http://schemas.microsoft.com/office/drawing/2010/main" Requires="a14">
            <p:graphicFrame>
              <p:nvGraphicFramePr>
                <p:cNvPr id="9" name="Objekt 8"/>
                <p:cNvGraphicFramePr>
                  <a:graphicFrameLocks noChangeAspect="1"/>
                </p:cNvGraphicFramePr>
                <p:nvPr/>
              </p:nvGraphicFramePr>
              <p:xfrm>
                <a:off x="4728993" y="4692258"/>
                <a:ext cx="1072818" cy="941987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oleObj" r:id="rId16" imgW="520065" imgH="457200" progId="Equation.DSMT4">
                        <p:embed/>
                      </p:oleObj>
                    </mc:Choice>
                    <mc:Fallback>
                      <p:oleObj name="oleObj" r:id="rId16" imgW="520065" imgH="457200" progId="Equation.DSMT4">
                        <p:embed/>
                        <p:pic>
                          <p:nvPicPr>
                            <p:cNvPr id="9" name="Objekt 8"/>
                            <p:cNvPicPr/>
                            <p:nvPr/>
                          </p:nvPicPr>
                          <p:blipFill>
                            <a:blip r:embed="rId17"/>
                            <a:stretch/>
                          </p:blipFill>
                          <p:spPr bwMode="auto">
                            <a:xfrm>
                              <a:off x="4728993" y="4692258"/>
                              <a:ext cx="1072818" cy="941987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>
            <p:graphicFrame>
              <p:nvGraphicFramePr>
                <p:cNvPr id="9" name="Objekt 8"/>
                <p:cNvGraphicFramePr>
                  <a:graphicFrameLocks noChangeAspect="1"/>
                </p:cNvGraphicFramePr>
                <p:nvPr/>
              </p:nvGraphicFramePr>
              <p:xfrm>
                <a:off x="4728993" y="4692258"/>
                <a:ext cx="1072818" cy="941987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oleObj" r:id="rId16" imgW="520065" imgH="457200" progId="Equation.DSMT4">
                        <p:embed/>
                      </p:oleObj>
                    </mc:Choice>
                    <mc:Fallback>
                      <p:oleObj name="oleObj" r:id="rId16" imgW="520065" imgH="457200" progId="Equation.DSMT4">
                        <p:embed/>
                        <p:pic>
                          <p:nvPicPr>
                            <p:cNvPr id="9" name="Objekt 8"/>
                            <p:cNvPicPr/>
                            <p:nvPr/>
                          </p:nvPicPr>
                          <p:blipFill>
                            <a:blip r:embed="rId17"/>
                            <a:stretch/>
                          </p:blipFill>
                          <p:spPr bwMode="auto">
                            <a:xfrm>
                              <a:off x="4728993" y="4692258"/>
                              <a:ext cx="1072818" cy="941987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>
          <mc:Choice xmlns:a14="http://schemas.microsoft.com/office/drawing/2010/main" Requires="a14">
            <p:graphicFrame>
              <p:nvGraphicFramePr>
                <p:cNvPr id="12" name="Objekt 1"/>
                <p:cNvGraphicFramePr>
                  <a:graphicFrameLocks noChangeAspect="1"/>
                </p:cNvGraphicFramePr>
                <p:nvPr/>
              </p:nvGraphicFramePr>
              <p:xfrm>
                <a:off x="1159413" y="4209438"/>
                <a:ext cx="3979863" cy="547688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oleObj" r:id="rId18" imgW="1866265" imgH="252730" progId="Equation.DSMT4">
                        <p:embed/>
                      </p:oleObj>
                    </mc:Choice>
                    <mc:Fallback>
                      <p:oleObj name="oleObj" r:id="rId18" imgW="1866265" imgH="252730" progId="Equation.DSMT4">
                        <p:embed/>
                        <p:pic>
                          <p:nvPicPr>
                            <p:cNvPr id="17" name="Objekt 1"/>
                            <p:cNvPicPr/>
                            <p:nvPr/>
                          </p:nvPicPr>
                          <p:blipFill>
                            <a:blip r:embed="rId19"/>
                            <a:stretch/>
                          </p:blipFill>
                          <p:spPr bwMode="auto">
                            <a:xfrm>
                              <a:off x="1159413" y="4209438"/>
                              <a:ext cx="3979863" cy="54768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>
            <p:graphicFrame>
              <p:nvGraphicFramePr>
                <p:cNvPr id="12" name="Objekt 1"/>
                <p:cNvGraphicFramePr>
                  <a:graphicFrameLocks noChangeAspect="1"/>
                </p:cNvGraphicFramePr>
                <p:nvPr/>
              </p:nvGraphicFramePr>
              <p:xfrm>
                <a:off x="1159413" y="4209438"/>
                <a:ext cx="3979863" cy="547688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oleObj" r:id="rId18" imgW="1866265" imgH="252730" progId="Equation.DSMT4">
                        <p:embed/>
                      </p:oleObj>
                    </mc:Choice>
                    <mc:Fallback>
                      <p:oleObj name="oleObj" r:id="rId18" imgW="1866265" imgH="252730" progId="Equation.DSMT4">
                        <p:embed/>
                        <p:pic>
                          <p:nvPicPr>
                            <p:cNvPr id="17" name="Objekt 1"/>
                            <p:cNvPicPr/>
                            <p:nvPr/>
                          </p:nvPicPr>
                          <p:blipFill>
                            <a:blip r:embed="rId19"/>
                            <a:stretch/>
                          </p:blipFill>
                          <p:spPr bwMode="auto">
                            <a:xfrm>
                              <a:off x="1159413" y="4209438"/>
                              <a:ext cx="3979863" cy="54768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p:sp>
          <p:nvSpPr>
            <p:cNvPr id="15" name="Rechteck 14"/>
            <p:cNvSpPr/>
            <p:nvPr/>
          </p:nvSpPr>
          <p:spPr bwMode="auto">
            <a:xfrm>
              <a:off x="1067493" y="4209438"/>
              <a:ext cx="1028573" cy="52470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cxnSp>
          <p:nvCxnSpPr>
            <p:cNvPr id="16" name="Gerade Verbindung 21"/>
            <p:cNvCxnSpPr>
              <a:cxnSpLocks noChangeShapeType="1"/>
            </p:cNvCxnSpPr>
            <p:nvPr/>
          </p:nvCxnSpPr>
          <p:spPr bwMode="auto">
            <a:xfrm>
              <a:off x="1653152" y="3647120"/>
              <a:ext cx="0" cy="1852110"/>
            </a:xfrm>
            <a:prstGeom prst="line">
              <a:avLst/>
            </a:prstGeom>
            <a:noFill/>
            <a:ln w="57150" algn="ctr">
              <a:solidFill>
                <a:srgbClr val="0070C0"/>
              </a:solidFill>
              <a:round/>
              <a:headEnd/>
              <a:tailEnd/>
            </a:ln>
          </p:spPr>
        </p:cxnSp>
        <p:sp>
          <p:nvSpPr>
            <p:cNvPr id="19" name="Rechteck 18"/>
            <p:cNvSpPr/>
            <p:nvPr/>
          </p:nvSpPr>
          <p:spPr bwMode="auto">
            <a:xfrm>
              <a:off x="6928326" y="4298616"/>
              <a:ext cx="3735413" cy="36933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de-DE" b="1">
                  <a:solidFill>
                    <a:srgbClr val="00519E"/>
                  </a:solidFill>
                </a:rPr>
                <a:t>momentum jump condition</a:t>
              </a:r>
              <a:endParaRPr lang="de-DE"/>
            </a:p>
          </p:txBody>
        </p:sp>
        <p:sp>
          <p:nvSpPr>
            <p:cNvPr id="20" name="Rechteck 19"/>
            <p:cNvSpPr/>
            <p:nvPr/>
          </p:nvSpPr>
          <p:spPr bwMode="auto">
            <a:xfrm>
              <a:off x="6928326" y="4978585"/>
              <a:ext cx="3017538" cy="36933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de-DE" b="1">
                  <a:solidFill>
                    <a:srgbClr val="00519E"/>
                  </a:solidFill>
                </a:rPr>
                <a:t>species jump conditions</a:t>
              </a:r>
              <a:endParaRPr lang="de-DE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" name="Textfeld 20"/>
                <p:cNvSpPr txBox="1"/>
                <p:nvPr/>
              </p:nvSpPr>
              <p:spPr bwMode="auto">
                <a:xfrm>
                  <a:off x="4747730" y="5714317"/>
                  <a:ext cx="145033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defRPr/>
                  </a:pPr>
                  <a:r>
                    <a:rPr lang="de-DE">
                      <a:solidFill>
                        <a:srgbClr val="AA0000"/>
                      </a:solidFill>
                    </a:rPr>
                    <a:t>[</a:t>
                  </a:r>
                  <mc:AlternateContent>
                    <mc:Choice Requires="a14">
                      <a14:m>
                        <m:oMath xmlns:m="http://schemas.openxmlformats.org/officeDocument/2006/math">
                          <m:r>
                            <a:rPr lang="de-DE" i="1">
                              <a:solidFill>
                                <a:srgbClr val="AA0000"/>
                              </a:solidFill>
                              <a:latin typeface="Cambria Math"/>
                              <a:ea typeface="Cambria Math"/>
                            </a:rPr>
                            <m:t>𝜙</m:t>
                          </m:r>
                        </m:oMath>
                      </a14:m>
                    </mc:Choice>
                    <mc:Fallback xmlns:m="http://schemas.openxmlformats.org/officeDocument/2006/math" xmlns:w="http://schemas.openxmlformats.org/wordprocessingml/2006/main" xmlns=""/>
                  </mc:AlternateContent>
                  <a:r>
                    <a:rPr lang="de-DE">
                      <a:solidFill>
                        <a:srgbClr val="AA0000"/>
                      </a:solidFill>
                    </a:rPr>
                    <a:t>]</a:t>
                  </a:r>
                  <mc:AlternateContent>
                    <mc:Choice Requires="a14">
                      <a14:m>
                        <m:oMath xmlns:m="http://schemas.openxmlformats.org/officeDocument/2006/math">
                          <m:r>
                            <a:rPr lang="de-DE" b="0" i="0">
                              <a:solidFill>
                                <a:srgbClr val="AA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de-DE" i="1">
                              <a:solidFill>
                                <a:srgbClr val="AA0000"/>
                              </a:solidFill>
                              <a:latin typeface="Cambria Math"/>
                            </a:rPr>
                            <m:t>=</m:t>
                          </m:r>
                          <m:sSup>
                            <m:sSupPr>
                              <m:ctrlPr>
                                <a:rPr lang="de-DE" i="1">
                                  <a:solidFill>
                                    <a:srgbClr val="AA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Cambria Math"/>
                                </a:rPr>
                              </m:ctrlPr>
                            </m:sSupPr>
                            <m:e>
                              <m:r>
                                <a:rPr lang="de-DE" i="1">
                                  <a:solidFill>
                                    <a:srgbClr val="AA0000"/>
                                  </a:solidFill>
                                  <a:latin typeface="Cambria Math"/>
                                  <a:ea typeface="Cambria Math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de-DE" b="0" i="1">
                                  <a:solidFill>
                                    <a:srgbClr val="AA0000"/>
                                  </a:solidFill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  <m:r>
                            <a:rPr lang="de-DE" b="0" i="1">
                              <a:solidFill>
                                <a:srgbClr val="AA0000"/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de-DE" i="1">
                                  <a:solidFill>
                                    <a:srgbClr val="AA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  <a:cs typeface="Cambria Math"/>
                                </a:rPr>
                              </m:ctrlPr>
                            </m:sSupPr>
                            <m:e>
                              <m:r>
                                <a:rPr lang="de-DE" i="1">
                                  <a:solidFill>
                                    <a:srgbClr val="AA0000"/>
                                  </a:solidFill>
                                  <a:latin typeface="Cambria Math"/>
                                  <a:ea typeface="Cambria Math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de-DE" b="0" i="1">
                                  <a:solidFill>
                                    <a:srgbClr val="AA0000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</m:sup>
                          </m:sSup>
                        </m:oMath>
                      </a14:m>
                    </mc:Choice>
                    <mc:Fallback xmlns:m="http://schemas.openxmlformats.org/officeDocument/2006/math" xmlns:w="http://schemas.openxmlformats.org/wordprocessingml/2006/main" xmlns=""/>
                  </mc:AlternateContent>
                  <a:endParaRPr lang="de-DE"/>
                </a:p>
              </p:txBody>
            </p:sp>
          </mc:Choice>
          <mc:Fallback>
            <p:sp>
              <p:nvSpPr>
                <p:cNvPr id="21" name="Textfeld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747730" y="5714317"/>
                  <a:ext cx="1450333" cy="276999"/>
                </a:xfrm>
                <a:prstGeom prst="rect">
                  <a:avLst/>
                </a:prstGeom>
                <a:blipFill>
                  <a:blip r:embed="rId20"/>
                  <a:stretch>
                    <a:fillRect l="-10084" t="-28261" r="-1261" b="-50000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Rechteck 21"/>
            <p:cNvSpPr/>
            <p:nvPr/>
          </p:nvSpPr>
          <p:spPr bwMode="auto">
            <a:xfrm>
              <a:off x="6936302" y="3697121"/>
              <a:ext cx="2698175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DE" b="1">
                  <a:solidFill>
                    <a:srgbClr val="00519E"/>
                  </a:solidFill>
                </a:rPr>
                <a:t>kinematic BC &amp; no-slip</a:t>
              </a:r>
              <a:endParaRPr lang="de-DE"/>
            </a:p>
          </p:txBody>
        </p:sp>
      </p:grpSp>
      <p:grpSp>
        <p:nvGrpSpPr>
          <p:cNvPr id="26" name="Gruppieren 25"/>
          <p:cNvGrpSpPr/>
          <p:nvPr/>
        </p:nvGrpSpPr>
        <p:grpSpPr bwMode="auto">
          <a:xfrm>
            <a:off x="1965553" y="4892965"/>
            <a:ext cx="2624716" cy="1359156"/>
            <a:chOff x="1965553" y="4892965"/>
            <a:chExt cx="2624716" cy="1359156"/>
          </a:xfrm>
        </p:grpSpPr>
        <p:sp>
          <p:nvSpPr>
            <p:cNvPr id="24" name="Rechteck 23"/>
            <p:cNvSpPr/>
            <p:nvPr/>
          </p:nvSpPr>
          <p:spPr bwMode="auto">
            <a:xfrm>
              <a:off x="2051720" y="4892965"/>
              <a:ext cx="2160240" cy="573161"/>
            </a:xfrm>
            <a:prstGeom prst="rect">
              <a:avLst/>
            </a:prstGeom>
            <a:noFill/>
            <a:ln w="28575" cap="flat" cmpd="sng" algn="ctr">
              <a:solidFill>
                <a:srgbClr val="AA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25" name="Rectangle 11"/>
            <p:cNvSpPr/>
            <p:nvPr/>
          </p:nvSpPr>
          <p:spPr bwMode="auto">
            <a:xfrm>
              <a:off x="1965553" y="5544235"/>
              <a:ext cx="2624716" cy="70788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spcBef>
                  <a:spcPts val="700"/>
                </a:spcBef>
                <a:spcAft>
                  <a:spcPts val="1050"/>
                </a:spcAft>
                <a:tabLst>
                  <a:tab pos="342900" algn="l"/>
                  <a:tab pos="1257300" algn="l"/>
                  <a:tab pos="2171700" algn="l"/>
                  <a:tab pos="3086100" algn="l"/>
                  <a:tab pos="4000500" algn="l"/>
                  <a:tab pos="4914900" algn="l"/>
                  <a:tab pos="5829300" algn="l"/>
                  <a:tab pos="6743700" algn="l"/>
                  <a:tab pos="7658100" algn="l"/>
                  <a:tab pos="8572500" algn="l"/>
                  <a:tab pos="9486900" algn="l"/>
                  <a:tab pos="10401300" algn="l"/>
                </a:tabLst>
                <a:defRPr/>
              </a:pPr>
              <a:r>
                <a:rPr lang="en-GB" sz="2000" b="1" i="1">
                  <a:solidFill>
                    <a:srgbClr val="C00000"/>
                  </a:solidFill>
                  <a:latin typeface="Verdana"/>
                  <a:cs typeface="Arial Unicode MS"/>
                </a:rPr>
                <a:t>is this jump</a:t>
              </a:r>
              <a:br>
                <a:rPr lang="en-GB" sz="2000" b="1" i="1">
                  <a:solidFill>
                    <a:srgbClr val="C00000"/>
                  </a:solidFill>
                  <a:latin typeface="Verdana"/>
                  <a:cs typeface="Arial Unicode MS"/>
                </a:rPr>
              </a:br>
              <a:r>
                <a:rPr lang="en-GB" sz="2000" b="1" i="1">
                  <a:solidFill>
                    <a:srgbClr val="C00000"/>
                  </a:solidFill>
                  <a:latin typeface="Verdana"/>
                  <a:cs typeface="Arial Unicode MS"/>
                </a:rPr>
                <a:t>condition exact?</a:t>
              </a:r>
              <a:endParaRPr/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Mass Transfer Jump Condition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cxnSp>
        <p:nvCxnSpPr>
          <p:cNvPr id="9" name="Gerade Verbindung 21"/>
          <p:cNvCxnSpPr>
            <a:cxnSpLocks noChangeShapeType="1"/>
          </p:cNvCxnSpPr>
          <p:nvPr/>
        </p:nvCxnSpPr>
        <p:spPr bwMode="auto">
          <a:xfrm flipH="1">
            <a:off x="1476022" y="1583795"/>
            <a:ext cx="0" cy="503237"/>
          </a:xfrm>
          <a:prstGeom prst="line">
            <a:avLst/>
          </a:prstGeom>
          <a:noFill/>
          <a:ln w="57150" algn="ctr">
            <a:solidFill>
              <a:srgbClr val="0070C0"/>
            </a:solidFill>
            <a:round/>
            <a:headEnd/>
            <a:tailEnd/>
          </a:ln>
        </p:spPr>
      </p:cxnSp>
      <p:sp>
        <p:nvSpPr>
          <p:cNvPr id="10" name="Rechteck 9"/>
          <p:cNvSpPr/>
          <p:nvPr/>
        </p:nvSpPr>
        <p:spPr bwMode="auto">
          <a:xfrm>
            <a:off x="521550" y="1043735"/>
            <a:ext cx="56845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/>
              <a:buChar char="§"/>
              <a:defRPr/>
            </a:pPr>
            <a:r>
              <a:rPr lang="de-DE" sz="2000" b="1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  <a:ea typeface="Verdana"/>
                <a:cs typeface="Helvetica"/>
              </a:rPr>
              <a:t>complete interface species balance:</a:t>
            </a:r>
            <a:endParaRPr lang="de-DE" sz="2000">
              <a:solidFill>
                <a:schemeClr val="tx1">
                  <a:lumMod val="85000"/>
                  <a:lumOff val="15000"/>
                </a:schemeClr>
              </a:solidFill>
              <a:latin typeface="Verdana"/>
              <a:ea typeface="Verdana"/>
              <a:cs typeface="Helvetica"/>
            </a:endParaRPr>
          </a:p>
        </p:txBody>
      </p:sp>
      <p:graphicFrame>
        <p:nvGraphicFramePr>
          <p:cNvPr id="22" name="Objekt 21"/>
          <p:cNvGraphicFramePr>
            <a:graphicFrameLocks noChangeAspect="1"/>
          </p:cNvGraphicFramePr>
          <p:nvPr/>
        </p:nvGraphicFramePr>
        <p:xfrm>
          <a:off x="1736654" y="1596638"/>
          <a:ext cx="3168649" cy="51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oleObj" r:id="rId3" imgW="1485265" imgH="240665" progId="Equation.3">
                  <p:embed/>
                </p:oleObj>
              </mc:Choice>
              <mc:Fallback>
                <p:oleObj name="oleObj" r:id="rId3" imgW="1485265" imgH="240665" progId="Equation.3">
                  <p:embed/>
                  <p:pic>
                    <p:nvPicPr>
                      <p:cNvPr id="22" name="Objekt 21"/>
                      <p:cNvPicPr/>
                      <p:nvPr/>
                    </p:nvPicPr>
                    <p:blipFill>
                      <a:blip r:embed="rId4"/>
                      <a:stretch/>
                    </p:blipFill>
                    <p:spPr bwMode="auto">
                      <a:xfrm>
                        <a:off x="1736654" y="1596638"/>
                        <a:ext cx="3168649" cy="519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9" name="Gruppieren 18"/>
          <p:cNvGrpSpPr/>
          <p:nvPr/>
        </p:nvGrpSpPr>
        <p:grpSpPr bwMode="auto">
          <a:xfrm>
            <a:off x="521550" y="2384216"/>
            <a:ext cx="8320087" cy="1444589"/>
            <a:chOff x="521550" y="2384216"/>
            <a:chExt cx="8320087" cy="1444589"/>
          </a:xfrm>
        </p:grpSpPr>
        <p:sp>
          <p:nvSpPr>
            <p:cNvPr id="3" name="Text Box 2"/>
            <p:cNvSpPr txBox="1">
              <a:spLocks noChangeArrowheads="1"/>
            </p:cNvSpPr>
            <p:nvPr/>
          </p:nvSpPr>
          <p:spPr bwMode="auto">
            <a:xfrm>
              <a:off x="521550" y="2384216"/>
              <a:ext cx="8320087" cy="42248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Helvetica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Helvetica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Helvetica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Helvetica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Helvetica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9pPr>
            </a:lstStyle>
            <a:p>
              <a:pPr marL="342900" indent="-342900">
                <a:lnSpc>
                  <a:spcPct val="120000"/>
                </a:lnSpc>
                <a:buFont typeface="Wingdings"/>
                <a:buChar char="§"/>
                <a:defRPr/>
              </a:pPr>
              <a:r>
                <a:rPr lang="de-DE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Verdana"/>
                </a:rPr>
                <a:t> interface species balance in non-dimensional form:</a:t>
              </a:r>
              <a:endParaRPr lang="de-DE" b="1" i="1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</a:endParaRPr>
            </a:p>
          </p:txBody>
        </p:sp>
        <p:graphicFrame>
          <p:nvGraphicFramePr>
            <p:cNvPr id="16" name="Object 6"/>
            <p:cNvGraphicFramePr>
              <a:graphicFrameLocks noChangeAspect="1"/>
            </p:cNvGraphicFramePr>
            <p:nvPr/>
          </p:nvGraphicFramePr>
          <p:xfrm>
            <a:off x="6002161" y="3147703"/>
            <a:ext cx="550863" cy="428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oleObj" r:id="rId5" imgW="290830" imgH="227965" progId="Equation.3">
                    <p:embed/>
                  </p:oleObj>
                </mc:Choice>
                <mc:Fallback>
                  <p:oleObj name="oleObj" r:id="rId5" imgW="290830" imgH="227965" progId="Equation.3">
                    <p:embed/>
                    <p:pic>
                      <p:nvPicPr>
                        <p:cNvPr id="16" name="Object 6"/>
                        <p:cNvPicPr/>
                        <p:nvPr/>
                      </p:nvPicPr>
                      <p:blipFill>
                        <a:blip r:embed="rId6"/>
                        <a:stretch/>
                      </p:blipFill>
                      <p:spPr bwMode="auto">
                        <a:xfrm>
                          <a:off x="6002161" y="3147703"/>
                          <a:ext cx="550863" cy="4286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Rechteck 14"/>
            <p:cNvSpPr>
              <a:spLocks noChangeArrowheads="1"/>
            </p:cNvSpPr>
            <p:nvPr/>
          </p:nvSpPr>
          <p:spPr bwMode="auto">
            <a:xfrm>
              <a:off x="6518099" y="3160403"/>
              <a:ext cx="1511300" cy="369887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Helvetica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Helvetica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Helvetica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Helvetica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Helvetica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9pPr>
            </a:lstStyle>
            <a:p>
              <a:pPr>
                <a:defRPr/>
              </a:pPr>
              <a:r>
                <a:rPr lang="de-DE" sz="1800">
                  <a:latin typeface="Times New Roman"/>
                  <a:cs typeface="Times New Roman"/>
                </a:rPr>
                <a:t>mass fractions</a:t>
              </a:r>
              <a:endParaRPr/>
            </a:p>
          </p:txBody>
        </p:sp>
        <p:cxnSp>
          <p:nvCxnSpPr>
            <p:cNvPr id="8" name="Gerade Verbindung 21"/>
            <p:cNvCxnSpPr>
              <a:cxnSpLocks noChangeShapeType="1"/>
            </p:cNvCxnSpPr>
            <p:nvPr/>
          </p:nvCxnSpPr>
          <p:spPr bwMode="auto">
            <a:xfrm>
              <a:off x="1466674" y="2984190"/>
              <a:ext cx="0" cy="720724"/>
            </a:xfrm>
            <a:prstGeom prst="line">
              <a:avLst/>
            </a:prstGeom>
            <a:noFill/>
            <a:ln w="57150" algn="ctr">
              <a:solidFill>
                <a:srgbClr val="0070C0"/>
              </a:solidFill>
              <a:round/>
              <a:headEnd/>
              <a:tailEnd/>
            </a:ln>
          </p:spPr>
        </p:cxnSp>
        <p:pic>
          <p:nvPicPr>
            <p:cNvPr id="18" name="Grafik 17"/>
            <p:cNvPicPr>
              <a:picLocks noChangeAspect="1"/>
            </p:cNvPicPr>
            <p:nvPr/>
          </p:nvPicPr>
          <p:blipFill>
            <a:blip r:embed="rId7"/>
            <a:stretch/>
          </p:blipFill>
          <p:spPr bwMode="auto">
            <a:xfrm>
              <a:off x="1774552" y="2836844"/>
              <a:ext cx="3627171" cy="991961"/>
            </a:xfrm>
            <a:prstGeom prst="rect">
              <a:avLst/>
            </a:prstGeom>
          </p:spPr>
        </p:pic>
      </p:grpSp>
      <p:grpSp>
        <p:nvGrpSpPr>
          <p:cNvPr id="27" name="Gruppieren 26"/>
          <p:cNvGrpSpPr/>
          <p:nvPr/>
        </p:nvGrpSpPr>
        <p:grpSpPr bwMode="auto">
          <a:xfrm>
            <a:off x="564851" y="3929050"/>
            <a:ext cx="7445798" cy="2514624"/>
            <a:chOff x="564851" y="3929050"/>
            <a:chExt cx="7445798" cy="2514624"/>
          </a:xfrm>
        </p:grpSpPr>
        <p:sp>
          <p:nvSpPr>
            <p:cNvPr id="7" name="Rechteck 15"/>
            <p:cNvSpPr>
              <a:spLocks noChangeArrowheads="1"/>
            </p:cNvSpPr>
            <p:nvPr/>
          </p:nvSpPr>
          <p:spPr bwMode="auto">
            <a:xfrm>
              <a:off x="991022" y="3929050"/>
              <a:ext cx="701962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Helvetica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Helvetica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Helvetica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Helvetica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Helvetica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9pPr>
            </a:lstStyle>
            <a:p>
              <a:pPr>
                <a:defRPr/>
              </a:pPr>
              <a:r>
                <a:rPr lang="de-DE" sz="1800">
                  <a:latin typeface="Verdana"/>
                </a:rPr>
                <a:t>for oxygen transfer at technical bubbles: prefactor ≈ 0.02</a:t>
              </a:r>
              <a:endParaRPr lang="de-DE" sz="1800"/>
            </a:p>
          </p:txBody>
        </p:sp>
        <p:graphicFrame>
          <p:nvGraphicFramePr>
            <p:cNvPr id="23" name="Objekt 4"/>
            <p:cNvGraphicFramePr>
              <a:graphicFrameLocks noChangeAspect="1"/>
            </p:cNvGraphicFramePr>
            <p:nvPr/>
          </p:nvGraphicFramePr>
          <p:xfrm>
            <a:off x="1710159" y="4375448"/>
            <a:ext cx="2303463" cy="493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oleObj" r:id="rId8" imgW="1079500" imgH="228600" progId="Equation.3">
                    <p:embed/>
                  </p:oleObj>
                </mc:Choice>
                <mc:Fallback>
                  <p:oleObj name="oleObj" r:id="rId8" imgW="1079500" imgH="228600" progId="Equation.3">
                    <p:embed/>
                    <p:pic>
                      <p:nvPicPr>
                        <p:cNvPr id="23" name="Objekt 4"/>
                        <p:cNvPicPr/>
                        <p:nvPr/>
                      </p:nvPicPr>
                      <p:blipFill>
                        <a:blip r:embed="rId9"/>
                        <a:stretch/>
                      </p:blipFill>
                      <p:spPr bwMode="auto">
                        <a:xfrm>
                          <a:off x="1710159" y="4375448"/>
                          <a:ext cx="2303463" cy="493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" name="Objekt 5"/>
            <p:cNvGraphicFramePr>
              <a:graphicFrameLocks noChangeAspect="1"/>
            </p:cNvGraphicFramePr>
            <p:nvPr/>
          </p:nvGraphicFramePr>
          <p:xfrm>
            <a:off x="1682574" y="4959170"/>
            <a:ext cx="3494087" cy="5730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oleObj" r:id="rId10" imgW="1637030" imgH="266065" progId="Equation.3">
                    <p:embed/>
                  </p:oleObj>
                </mc:Choice>
                <mc:Fallback>
                  <p:oleObj name="oleObj" r:id="rId10" imgW="1637030" imgH="266065" progId="Equation.3">
                    <p:embed/>
                    <p:pic>
                      <p:nvPicPr>
                        <p:cNvPr id="24" name="Objekt 5"/>
                        <p:cNvPicPr/>
                        <p:nvPr/>
                      </p:nvPicPr>
                      <p:blipFill>
                        <a:blip r:embed="rId11"/>
                        <a:stretch/>
                      </p:blipFill>
                      <p:spPr bwMode="auto">
                        <a:xfrm>
                          <a:off x="1682574" y="4959170"/>
                          <a:ext cx="3494087" cy="5730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4" name="Gerade Verbindung 21"/>
            <p:cNvCxnSpPr>
              <a:cxnSpLocks noChangeShapeType="1"/>
            </p:cNvCxnSpPr>
            <p:nvPr/>
          </p:nvCxnSpPr>
          <p:spPr bwMode="auto">
            <a:xfrm flipH="1">
              <a:off x="1466674" y="4998858"/>
              <a:ext cx="0" cy="503237"/>
            </a:xfrm>
            <a:prstGeom prst="line">
              <a:avLst/>
            </a:prstGeom>
            <a:noFill/>
            <a:ln w="57150" algn="ctr">
              <a:solidFill>
                <a:srgbClr val="0070C0"/>
              </a:solidFill>
              <a:round/>
              <a:headEnd/>
              <a:tailEnd/>
            </a:ln>
          </p:spPr>
        </p:cxnSp>
        <p:sp>
          <p:nvSpPr>
            <p:cNvPr id="17" name="Text Box 5"/>
            <p:cNvSpPr txBox="1"/>
            <p:nvPr/>
          </p:nvSpPr>
          <p:spPr bwMode="auto">
            <a:xfrm>
              <a:off x="564851" y="6174305"/>
              <a:ext cx="3800394" cy="269369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</p:spPr>
          <p:txBody>
            <a:bodyPr wrap="square" compatLnSpc="0">
              <a:spAutoFit/>
            </a:bodyPr>
            <a:lstStyle/>
            <a:p>
              <a:pPr>
                <a:defRPr/>
              </a:pPr>
              <a:r>
                <a:rPr lang="en-US" sz="1200">
                  <a:latin typeface="Arial"/>
                </a:rPr>
                <a:t>Bothe, Fleckenstein, Chem. Eng. Science 101</a:t>
              </a:r>
              <a:r>
                <a:rPr lang="en-US" sz="1200"/>
                <a:t> </a:t>
              </a:r>
              <a:r>
                <a:rPr lang="en-US" sz="1200">
                  <a:latin typeface="Arial"/>
                </a:rPr>
                <a:t>(2013)</a:t>
              </a:r>
              <a:endParaRPr/>
            </a:p>
          </p:txBody>
        </p:sp>
        <p:pic>
          <p:nvPicPr>
            <p:cNvPr id="5" name="Grafik 21"/>
            <p:cNvPicPr>
              <a:picLocks noChangeAspect="1"/>
            </p:cNvPicPr>
            <p:nvPr/>
          </p:nvPicPr>
          <p:blipFill>
            <a:blip r:embed="rId12"/>
            <a:stretch/>
          </p:blipFill>
          <p:spPr bwMode="auto">
            <a:xfrm>
              <a:off x="3417369" y="5711501"/>
              <a:ext cx="1755195" cy="391616"/>
            </a:xfrm>
            <a:prstGeom prst="rect">
              <a:avLst/>
            </a:prstGeom>
          </p:spPr>
        </p:pic>
      </p:grpSp>
      <p:grpSp>
        <p:nvGrpSpPr>
          <p:cNvPr id="30" name="Gruppieren 29"/>
          <p:cNvGrpSpPr/>
          <p:nvPr/>
        </p:nvGrpSpPr>
        <p:grpSpPr bwMode="auto">
          <a:xfrm>
            <a:off x="5737753" y="2888941"/>
            <a:ext cx="5018203" cy="3557849"/>
            <a:chOff x="5737753" y="2888941"/>
            <a:chExt cx="5018203" cy="3557849"/>
          </a:xfrm>
        </p:grpSpPr>
        <p:grpSp>
          <p:nvGrpSpPr>
            <p:cNvPr id="28" name="Gruppieren 27"/>
            <p:cNvGrpSpPr/>
            <p:nvPr/>
          </p:nvGrpSpPr>
          <p:grpSpPr bwMode="auto">
            <a:xfrm>
              <a:off x="8010649" y="2888941"/>
              <a:ext cx="2745307" cy="3557849"/>
              <a:chOff x="8010649" y="2888941"/>
              <a:chExt cx="2745307" cy="3557849"/>
            </a:xfrm>
          </p:grpSpPr>
          <p:pic>
            <p:nvPicPr>
              <p:cNvPr id="24" name="Picture 2"/>
              <p:cNvPicPr>
                <a:picLocks noChangeAspect="1" noChangeArrowheads="1"/>
              </p:cNvPicPr>
              <p:nvPr/>
            </p:nvPicPr>
            <p:blipFill>
              <a:blip r:embed="rId13"/>
              <a:srcRect l="92061"/>
              <a:stretch/>
            </p:blipFill>
            <p:spPr bwMode="auto">
              <a:xfrm>
                <a:off x="8171919" y="3775932"/>
                <a:ext cx="513805" cy="235543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5" name="Grafik 24"/>
              <p:cNvPicPr>
                <a:picLocks noChangeAspect="1"/>
              </p:cNvPicPr>
              <p:nvPr/>
            </p:nvPicPr>
            <p:blipFill>
              <a:blip r:embed="rId14"/>
              <a:srcRect t="2935" b="6125"/>
              <a:stretch/>
            </p:blipFill>
            <p:spPr bwMode="auto">
              <a:xfrm rot="16199999">
                <a:off x="8114123" y="3389285"/>
                <a:ext cx="3142178" cy="2141489"/>
              </a:xfrm>
              <a:prstGeom prst="rect">
                <a:avLst/>
              </a:prstGeom>
            </p:spPr>
          </p:pic>
          <p:sp>
            <p:nvSpPr>
              <p:cNvPr id="26" name="Text Box 5"/>
              <p:cNvSpPr txBox="1"/>
              <p:nvPr/>
            </p:nvSpPr>
            <p:spPr bwMode="auto">
              <a:xfrm>
                <a:off x="8010649" y="6177421"/>
                <a:ext cx="2695888" cy="269369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</p:spPr>
            <p:txBody>
              <a:bodyPr wrap="square" compatLnSpc="0">
                <a:spAutoFit/>
              </a:bodyPr>
              <a:lstStyle/>
              <a:p>
                <a:pPr>
                  <a:defRPr/>
                </a:pPr>
                <a:r>
                  <a:rPr lang="en-US" sz="1200">
                    <a:latin typeface="Arial"/>
                  </a:rPr>
                  <a:t>Fleckenstein, Bothe, JCP 301 (2015)</a:t>
                </a:r>
                <a:endParaRPr/>
              </a:p>
            </p:txBody>
          </p:sp>
        </p:grpSp>
        <p:sp>
          <p:nvSpPr>
            <p:cNvPr id="29" name="Rechteck 28"/>
            <p:cNvSpPr/>
            <p:nvPr/>
          </p:nvSpPr>
          <p:spPr bwMode="auto">
            <a:xfrm>
              <a:off x="5737753" y="4490826"/>
              <a:ext cx="2452916" cy="1323439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r">
                <a:defRPr/>
              </a:pPr>
              <a:r>
                <a:rPr lang="de-DE" sz="2000" b="1">
                  <a:solidFill>
                    <a:srgbClr val="C00000"/>
                  </a:solidFill>
                  <a:latin typeface="Verdana"/>
                  <a:ea typeface="Verdana"/>
                  <a:cs typeface="Helvetica"/>
                </a:rPr>
                <a:t>volume change</a:t>
              </a:r>
            </a:p>
            <a:p>
              <a:pPr algn="r">
                <a:defRPr/>
              </a:pPr>
              <a:r>
                <a:rPr lang="de-DE" sz="2000" b="1">
                  <a:solidFill>
                    <a:srgbClr val="C00000"/>
                  </a:solidFill>
                  <a:latin typeface="Verdana"/>
                  <a:ea typeface="Verdana"/>
                  <a:cs typeface="Helvetica"/>
                </a:rPr>
                <a:t>only possibe</a:t>
              </a:r>
            </a:p>
            <a:p>
              <a:pPr algn="r">
                <a:defRPr/>
              </a:pPr>
              <a:r>
                <a:rPr lang="de-DE" sz="2000" b="1">
                  <a:solidFill>
                    <a:srgbClr val="C00000"/>
                  </a:solidFill>
                  <a:latin typeface="Verdana"/>
                  <a:ea typeface="Verdana"/>
                  <a:cs typeface="Helvetica"/>
                </a:rPr>
                <a:t>with the full</a:t>
              </a:r>
            </a:p>
            <a:p>
              <a:pPr algn="r">
                <a:defRPr/>
              </a:pPr>
              <a:r>
                <a:rPr lang="de-DE" sz="2000" b="1">
                  <a:solidFill>
                    <a:srgbClr val="C00000"/>
                  </a:solidFill>
                  <a:latin typeface="Verdana"/>
                  <a:ea typeface="Verdana"/>
                  <a:cs typeface="Helvetica"/>
                </a:rPr>
                <a:t>jump condition!</a:t>
              </a:r>
              <a:endParaRPr/>
            </a:p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Standard Model for Mass Transfer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538163" y="981075"/>
            <a:ext cx="712787" cy="4000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>
              <a:defRPr/>
            </a:pPr>
            <a:r>
              <a:rPr lang="de-DE" b="1">
                <a:solidFill>
                  <a:schemeClr val="bg2"/>
                </a:solidFill>
              </a:rPr>
              <a:t>bulk</a:t>
            </a:r>
            <a:endParaRPr/>
          </a:p>
        </p:txBody>
      </p:sp>
      <p:graphicFrame>
        <p:nvGraphicFramePr>
          <p:cNvPr id="5" name="Objekt 1"/>
          <p:cNvGraphicFramePr>
            <a:graphicFrameLocks noChangeAspect="1"/>
          </p:cNvGraphicFramePr>
          <p:nvPr/>
        </p:nvGraphicFramePr>
        <p:xfrm>
          <a:off x="2057603" y="1718810"/>
          <a:ext cx="4233862" cy="4790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oleObj" r:id="rId3" imgW="2031365" imgH="228600" progId="Equation.DSMT4">
                  <p:embed/>
                </p:oleObj>
              </mc:Choice>
              <mc:Fallback>
                <p:oleObj name="oleObj" r:id="rId3" imgW="2031365" imgH="228600" progId="Equation.DSMT4">
                  <p:embed/>
                  <p:pic>
                    <p:nvPicPr>
                      <p:cNvPr id="5" name="Objekt 1"/>
                      <p:cNvPicPr/>
                      <p:nvPr/>
                    </p:nvPicPr>
                    <p:blipFill>
                      <a:blip r:embed="rId4"/>
                      <a:stretch/>
                    </p:blipFill>
                    <p:spPr bwMode="auto">
                      <a:xfrm>
                        <a:off x="2057603" y="1718810"/>
                        <a:ext cx="4233862" cy="4790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Gerade Verbindung 4"/>
          <p:cNvCxnSpPr>
            <a:cxnSpLocks noChangeShapeType="1"/>
          </p:cNvCxnSpPr>
          <p:nvPr/>
        </p:nvCxnSpPr>
        <p:spPr bwMode="auto">
          <a:xfrm>
            <a:off x="1653152" y="1290638"/>
            <a:ext cx="0" cy="1463287"/>
          </a:xfrm>
          <a:prstGeom prst="line">
            <a:avLst/>
          </a:prstGeom>
          <a:noFill/>
          <a:ln w="57150" algn="ctr">
            <a:solidFill>
              <a:srgbClr val="0070C0"/>
            </a:solidFill>
            <a:round/>
            <a:headEnd/>
            <a:tailEnd/>
          </a:ln>
        </p:spPr>
      </p:cxn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2036948" y="1290638"/>
          <a:ext cx="1031875" cy="33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oleObj" r:id="rId5" imgW="1031240" imgH="334645" progId="Equation.DSMT4">
                  <p:embed/>
                </p:oleObj>
              </mc:Choice>
              <mc:Fallback>
                <p:oleObj name="oleObj" r:id="rId5" imgW="1031240" imgH="334645" progId="Equation.DSMT4">
                  <p:embed/>
                  <p:pic>
                    <p:nvPicPr>
                      <p:cNvPr id="7" name="Objekt 6"/>
                      <p:cNvPicPr/>
                      <p:nvPr/>
                    </p:nvPicPr>
                    <p:blipFill>
                      <a:blip r:embed="rId6"/>
                      <a:stretch/>
                    </p:blipFill>
                    <p:spPr bwMode="auto">
                      <a:xfrm>
                        <a:off x="2036948" y="1290638"/>
                        <a:ext cx="1031875" cy="334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8"/>
          <p:cNvGraphicFramePr>
            <a:graphicFrameLocks noChangeAspect="1"/>
          </p:cNvGraphicFramePr>
          <p:nvPr/>
        </p:nvGraphicFramePr>
        <p:xfrm>
          <a:off x="2057603" y="2258870"/>
          <a:ext cx="3709988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oleObj" r:id="rId7" imgW="1777365" imgH="228600" progId="Equation.DSMT4">
                  <p:embed/>
                </p:oleObj>
              </mc:Choice>
              <mc:Fallback>
                <p:oleObj name="oleObj" r:id="rId7" imgW="1777365" imgH="228600" progId="Equation.DSMT4">
                  <p:embed/>
                  <p:pic>
                    <p:nvPicPr>
                      <p:cNvPr id="10" name="Object 8"/>
                      <p:cNvPicPr/>
                      <p:nvPr/>
                    </p:nvPicPr>
                    <p:blipFill>
                      <a:blip r:embed="rId8"/>
                      <a:stretch/>
                    </p:blipFill>
                    <p:spPr bwMode="auto">
                      <a:xfrm>
                        <a:off x="2057603" y="2258870"/>
                        <a:ext cx="3709988" cy="481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Grafik 12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3185873" y="2775490"/>
            <a:ext cx="3114586" cy="481913"/>
          </a:xfrm>
          <a:prstGeom prst="rect">
            <a:avLst/>
          </a:prstGeom>
        </p:spPr>
      </p:pic>
      <p:sp>
        <p:nvSpPr>
          <p:cNvPr id="17" name="Rechteck 16"/>
          <p:cNvSpPr/>
          <p:nvPr/>
        </p:nvSpPr>
        <p:spPr bwMode="auto">
          <a:xfrm>
            <a:off x="6930531" y="1223754"/>
            <a:ext cx="3645402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de-DE" b="1">
                <a:solidFill>
                  <a:srgbClr val="00519E"/>
                </a:solidFill>
              </a:rPr>
              <a:t>incompressible</a:t>
            </a:r>
          </a:p>
          <a:p>
            <a:pPr>
              <a:lnSpc>
                <a:spcPct val="150000"/>
              </a:lnSpc>
              <a:defRPr/>
            </a:pPr>
            <a:r>
              <a:rPr lang="de-DE" b="1">
                <a:solidFill>
                  <a:srgbClr val="00519E"/>
                </a:solidFill>
              </a:rPr>
              <a:t>Navier-Stokes equations</a:t>
            </a:r>
            <a:endParaRPr lang="de-DE"/>
          </a:p>
        </p:txBody>
      </p:sp>
      <p:sp>
        <p:nvSpPr>
          <p:cNvPr id="18" name="Rechteck 17"/>
          <p:cNvSpPr/>
          <p:nvPr/>
        </p:nvSpPr>
        <p:spPr bwMode="auto">
          <a:xfrm>
            <a:off x="6930531" y="2356325"/>
            <a:ext cx="22317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b="1">
                <a:solidFill>
                  <a:srgbClr val="00519E"/>
                </a:solidFill>
              </a:rPr>
              <a:t>species equations</a:t>
            </a:r>
            <a:endParaRPr lang="de-DE"/>
          </a:p>
        </p:txBody>
      </p:sp>
      <p:grpSp>
        <p:nvGrpSpPr>
          <p:cNvPr id="23" name="Gruppieren 22"/>
          <p:cNvGrpSpPr/>
          <p:nvPr/>
        </p:nvGrpSpPr>
        <p:grpSpPr bwMode="auto">
          <a:xfrm>
            <a:off x="539750" y="3100388"/>
            <a:ext cx="10123989" cy="2533857"/>
            <a:chOff x="539750" y="3100388"/>
            <a:chExt cx="10123989" cy="2533857"/>
          </a:xfrm>
        </p:grpSpPr>
        <p:sp>
          <p:nvSpPr>
            <p:cNvPr id="4" name="Text Box 6"/>
            <p:cNvSpPr txBox="1">
              <a:spLocks noChangeArrowheads="1"/>
            </p:cNvSpPr>
            <p:nvPr/>
          </p:nvSpPr>
          <p:spPr bwMode="auto">
            <a:xfrm>
              <a:off x="539750" y="3100388"/>
              <a:ext cx="1252538" cy="40005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Helvetica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Helvetica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Helvetica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Helvetica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Helvetica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9pPr>
            </a:lstStyle>
            <a:p>
              <a:pPr>
                <a:defRPr/>
              </a:pPr>
              <a:r>
                <a:rPr lang="de-DE" b="1">
                  <a:solidFill>
                    <a:schemeClr val="bg2"/>
                  </a:solidFill>
                </a:rPr>
                <a:t>interface</a:t>
              </a:r>
              <a:endParaRPr/>
            </a:p>
          </p:txBody>
        </p:sp>
        <p:graphicFrame>
          <p:nvGraphicFramePr>
            <p:cNvPr id="8" name="Objekt 7"/>
            <p:cNvGraphicFramePr>
              <a:graphicFrameLocks noChangeAspect="1"/>
            </p:cNvGraphicFramePr>
            <p:nvPr/>
          </p:nvGraphicFramePr>
          <p:xfrm>
            <a:off x="2051616" y="3609020"/>
            <a:ext cx="2035175" cy="514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oleObj" r:id="rId10" imgW="951865" imgH="240665" progId="Equation.DSMT4">
                    <p:embed/>
                  </p:oleObj>
                </mc:Choice>
                <mc:Fallback>
                  <p:oleObj name="oleObj" r:id="rId10" imgW="951865" imgH="240665" progId="Equation.DSMT4">
                    <p:embed/>
                    <p:pic>
                      <p:nvPicPr>
                        <p:cNvPr id="8" name="Objekt 7"/>
                        <p:cNvPicPr/>
                        <p:nvPr/>
                      </p:nvPicPr>
                      <p:blipFill>
                        <a:blip r:embed="rId11"/>
                        <a:stretch/>
                      </p:blipFill>
                      <p:spPr bwMode="auto">
                        <a:xfrm>
                          <a:off x="2051616" y="3609020"/>
                          <a:ext cx="2035175" cy="5143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kt 8"/>
            <p:cNvGraphicFramePr>
              <a:graphicFrameLocks noChangeAspect="1"/>
            </p:cNvGraphicFramePr>
            <p:nvPr/>
          </p:nvGraphicFramePr>
          <p:xfrm>
            <a:off x="4620549" y="3629812"/>
            <a:ext cx="1037454" cy="5039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oleObj" r:id="rId12" imgW="494665" imgH="240665" progId="Equation.DSMT4">
                    <p:embed/>
                  </p:oleObj>
                </mc:Choice>
                <mc:Fallback>
                  <p:oleObj name="oleObj" r:id="rId12" imgW="494665" imgH="240665" progId="Equation.DSMT4">
                    <p:embed/>
                    <p:pic>
                      <p:nvPicPr>
                        <p:cNvPr id="9" name="Objekt 8"/>
                        <p:cNvPicPr/>
                        <p:nvPr/>
                      </p:nvPicPr>
                      <p:blipFill>
                        <a:blip r:embed="rId13"/>
                        <a:stretch/>
                      </p:blipFill>
                      <p:spPr bwMode="auto">
                        <a:xfrm>
                          <a:off x="4620549" y="3629812"/>
                          <a:ext cx="1037454" cy="50395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kt 10"/>
            <p:cNvGraphicFramePr>
              <a:graphicFrameLocks noChangeAspect="1"/>
            </p:cNvGraphicFramePr>
            <p:nvPr/>
          </p:nvGraphicFramePr>
          <p:xfrm>
            <a:off x="2057603" y="4920213"/>
            <a:ext cx="2058987" cy="492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oleObj" r:id="rId14" imgW="2058670" imgH="491490" progId="Equation.DSMT4">
                    <p:embed/>
                  </p:oleObj>
                </mc:Choice>
                <mc:Fallback>
                  <p:oleObj name="oleObj" r:id="rId14" imgW="2058670" imgH="491490" progId="Equation.DSMT4">
                    <p:embed/>
                    <p:pic>
                      <p:nvPicPr>
                        <p:cNvPr id="11" name="Objekt 10"/>
                        <p:cNvPicPr/>
                        <p:nvPr/>
                      </p:nvPicPr>
                      <p:blipFill>
                        <a:blip r:embed="rId15"/>
                        <a:stretch/>
                      </p:blipFill>
                      <p:spPr bwMode="auto">
                        <a:xfrm>
                          <a:off x="2057603" y="4920213"/>
                          <a:ext cx="2058987" cy="4921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kt 11"/>
            <p:cNvGraphicFramePr>
              <a:graphicFrameLocks noChangeAspect="1"/>
            </p:cNvGraphicFramePr>
            <p:nvPr/>
          </p:nvGraphicFramePr>
          <p:xfrm>
            <a:off x="4728993" y="4692258"/>
            <a:ext cx="1072818" cy="9419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oleObj" r:id="rId16" imgW="520065" imgH="457200" progId="Equation.DSMT4">
                    <p:embed/>
                  </p:oleObj>
                </mc:Choice>
                <mc:Fallback>
                  <p:oleObj name="oleObj" r:id="rId16" imgW="520065" imgH="457200" progId="Equation.DSMT4">
                    <p:embed/>
                    <p:pic>
                      <p:nvPicPr>
                        <p:cNvPr id="12" name="Objekt 11"/>
                        <p:cNvPicPr/>
                        <p:nvPr/>
                      </p:nvPicPr>
                      <p:blipFill>
                        <a:blip r:embed="rId17"/>
                        <a:stretch/>
                      </p:blipFill>
                      <p:spPr bwMode="auto">
                        <a:xfrm>
                          <a:off x="4728993" y="4692258"/>
                          <a:ext cx="1072818" cy="9419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Objekt 1"/>
            <p:cNvGraphicFramePr>
              <a:graphicFrameLocks noChangeAspect="1"/>
            </p:cNvGraphicFramePr>
            <p:nvPr/>
          </p:nvGraphicFramePr>
          <p:xfrm>
            <a:off x="1159413" y="4209438"/>
            <a:ext cx="3979863" cy="5476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oleObj" r:id="rId18" imgW="1866265" imgH="252730" progId="Equation.DSMT4">
                    <p:embed/>
                  </p:oleObj>
                </mc:Choice>
                <mc:Fallback>
                  <p:oleObj name="oleObj" r:id="rId18" imgW="1866265" imgH="252730" progId="Equation.DSMT4">
                    <p:embed/>
                    <p:pic>
                      <p:nvPicPr>
                        <p:cNvPr id="14" name="Objekt 1"/>
                        <p:cNvPicPr/>
                        <p:nvPr/>
                      </p:nvPicPr>
                      <p:blipFill>
                        <a:blip r:embed="rId19"/>
                        <a:stretch/>
                      </p:blipFill>
                      <p:spPr bwMode="auto">
                        <a:xfrm>
                          <a:off x="1159413" y="4209438"/>
                          <a:ext cx="3979863" cy="5476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Rechteck 14"/>
            <p:cNvSpPr/>
            <p:nvPr/>
          </p:nvSpPr>
          <p:spPr bwMode="auto">
            <a:xfrm>
              <a:off x="1067493" y="4209438"/>
              <a:ext cx="1028573" cy="52470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cxnSp>
          <p:nvCxnSpPr>
            <p:cNvPr id="16" name="Gerade Verbindung 21"/>
            <p:cNvCxnSpPr>
              <a:cxnSpLocks noChangeShapeType="1"/>
            </p:cNvCxnSpPr>
            <p:nvPr/>
          </p:nvCxnSpPr>
          <p:spPr bwMode="auto">
            <a:xfrm>
              <a:off x="1653152" y="3647120"/>
              <a:ext cx="0" cy="1852110"/>
            </a:xfrm>
            <a:prstGeom prst="line">
              <a:avLst/>
            </a:prstGeom>
            <a:noFill/>
            <a:ln w="57150" algn="ctr">
              <a:solidFill>
                <a:srgbClr val="0070C0"/>
              </a:solidFill>
              <a:round/>
              <a:headEnd/>
              <a:tailEnd/>
            </a:ln>
          </p:spPr>
        </p:cxnSp>
        <p:sp>
          <p:nvSpPr>
            <p:cNvPr id="19" name="Rechteck 18"/>
            <p:cNvSpPr/>
            <p:nvPr/>
          </p:nvSpPr>
          <p:spPr bwMode="auto">
            <a:xfrm>
              <a:off x="6928326" y="4298616"/>
              <a:ext cx="3735413" cy="36933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de-DE" b="1">
                  <a:solidFill>
                    <a:srgbClr val="00519E"/>
                  </a:solidFill>
                </a:rPr>
                <a:t>momentum jump condition</a:t>
              </a:r>
              <a:endParaRPr lang="de-DE"/>
            </a:p>
          </p:txBody>
        </p:sp>
        <p:sp>
          <p:nvSpPr>
            <p:cNvPr id="20" name="Rechteck 19"/>
            <p:cNvSpPr/>
            <p:nvPr/>
          </p:nvSpPr>
          <p:spPr bwMode="auto">
            <a:xfrm>
              <a:off x="6928326" y="4978585"/>
              <a:ext cx="3017538" cy="36933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de-DE" b="1">
                  <a:solidFill>
                    <a:srgbClr val="00519E"/>
                  </a:solidFill>
                </a:rPr>
                <a:t>species jump conditions</a:t>
              </a:r>
              <a:endParaRPr lang="de-DE"/>
            </a:p>
          </p:txBody>
        </p:sp>
        <p:sp>
          <p:nvSpPr>
            <p:cNvPr id="22" name="Rechteck 21"/>
            <p:cNvSpPr/>
            <p:nvPr/>
          </p:nvSpPr>
          <p:spPr bwMode="auto">
            <a:xfrm>
              <a:off x="6936302" y="3697121"/>
              <a:ext cx="2698175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DE" b="1">
                  <a:solidFill>
                    <a:srgbClr val="00519E"/>
                  </a:solidFill>
                </a:rPr>
                <a:t>kinematic BC &amp; no-slip</a:t>
              </a:r>
              <a:endParaRPr lang="de-DE"/>
            </a:p>
          </p:txBody>
        </p:sp>
      </p:grpSp>
      <p:grpSp>
        <p:nvGrpSpPr>
          <p:cNvPr id="27" name="Gruppieren 26"/>
          <p:cNvGrpSpPr/>
          <p:nvPr/>
        </p:nvGrpSpPr>
        <p:grpSpPr bwMode="auto">
          <a:xfrm>
            <a:off x="4545264" y="4737264"/>
            <a:ext cx="4410491" cy="1314391"/>
            <a:chOff x="4545264" y="4737264"/>
            <a:chExt cx="4410491" cy="1314391"/>
          </a:xfrm>
        </p:grpSpPr>
        <p:sp>
          <p:nvSpPr>
            <p:cNvPr id="24" name="Rechteck 23"/>
            <p:cNvSpPr/>
            <p:nvPr/>
          </p:nvSpPr>
          <p:spPr bwMode="auto">
            <a:xfrm>
              <a:off x="4620549" y="4737264"/>
              <a:ext cx="1274857" cy="896982"/>
            </a:xfrm>
            <a:prstGeom prst="rect">
              <a:avLst/>
            </a:prstGeom>
            <a:noFill/>
            <a:ln w="28575" cap="flat" cmpd="sng" algn="ctr">
              <a:solidFill>
                <a:srgbClr val="AA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sp>
          <p:nvSpPr>
            <p:cNvPr id="25" name="Rectangle 11"/>
            <p:cNvSpPr/>
            <p:nvPr/>
          </p:nvSpPr>
          <p:spPr bwMode="auto">
            <a:xfrm>
              <a:off x="4545264" y="5651546"/>
              <a:ext cx="4410491" cy="40011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spcBef>
                  <a:spcPts val="700"/>
                </a:spcBef>
                <a:spcAft>
                  <a:spcPts val="1050"/>
                </a:spcAft>
                <a:tabLst>
                  <a:tab pos="342900" algn="l"/>
                  <a:tab pos="1257300" algn="l"/>
                  <a:tab pos="2171700" algn="l"/>
                  <a:tab pos="3086100" algn="l"/>
                  <a:tab pos="4000500" algn="l"/>
                  <a:tab pos="4914900" algn="l"/>
                  <a:tab pos="5829300" algn="l"/>
                  <a:tab pos="6743700" algn="l"/>
                  <a:tab pos="7658100" algn="l"/>
                  <a:tab pos="8572500" algn="l"/>
                  <a:tab pos="9486900" algn="l"/>
                  <a:tab pos="10401300" algn="l"/>
                </a:tabLst>
                <a:defRPr/>
              </a:pPr>
              <a:r>
                <a:rPr lang="en-GB" sz="2000" b="1" i="1">
                  <a:solidFill>
                    <a:srgbClr val="C00000"/>
                  </a:solidFill>
                  <a:latin typeface="Verdana"/>
                  <a:cs typeface="Arial Unicode MS"/>
                </a:rPr>
                <a:t>is this jump condition exact?</a:t>
              </a:r>
              <a:endParaRPr/>
            </a:p>
          </p:txBody>
        </p:sp>
      </p:grp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Neglect Mass Transfer Entropy Production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cxnSp>
        <p:nvCxnSpPr>
          <p:cNvPr id="3" name="Gerade Verbindung 21"/>
          <p:cNvCxnSpPr>
            <a:cxnSpLocks noChangeShapeType="1"/>
          </p:cNvCxnSpPr>
          <p:nvPr/>
        </p:nvCxnSpPr>
        <p:spPr bwMode="auto">
          <a:xfrm flipH="1">
            <a:off x="1625539" y="1448780"/>
            <a:ext cx="0" cy="503237"/>
          </a:xfrm>
          <a:prstGeom prst="line">
            <a:avLst/>
          </a:prstGeom>
          <a:noFill/>
          <a:ln w="57150" algn="ctr">
            <a:solidFill>
              <a:srgbClr val="0070C0"/>
            </a:solidFill>
            <a:round/>
            <a:headEnd/>
            <a:tailEnd/>
          </a:ln>
        </p:spPr>
      </p:cxnSp>
      <p:sp>
        <p:nvSpPr>
          <p:cNvPr id="4" name="Rechteck 3"/>
          <p:cNvSpPr/>
          <p:nvPr/>
        </p:nvSpPr>
        <p:spPr bwMode="auto">
          <a:xfrm>
            <a:off x="497989" y="908720"/>
            <a:ext cx="84577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/>
              <a:buChar char="§"/>
              <a:defRPr/>
            </a:pPr>
            <a:r>
              <a:rPr lang="de-DE" sz="2000" b="1">
                <a:solidFill>
                  <a:srgbClr val="000000"/>
                </a:solidFill>
              </a:rPr>
              <a:t>standard assumption: local chemcial equilibrium at the interface :</a:t>
            </a:r>
            <a:endParaRPr lang="de-DE" sz="200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/>
        </p:nvGraphicFramePr>
        <p:xfrm>
          <a:off x="1993560" y="1474323"/>
          <a:ext cx="1219200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oleObj" r:id="rId3" imgW="570865" imgH="228600" progId="Equation.3">
                  <p:embed/>
                </p:oleObj>
              </mc:Choice>
              <mc:Fallback>
                <p:oleObj name="oleObj" r:id="rId3" imgW="570865" imgH="228600" progId="Equation.3">
                  <p:embed/>
                  <p:pic>
                    <p:nvPicPr>
                      <p:cNvPr id="5" name="Objekt 4"/>
                      <p:cNvPicPr/>
                      <p:nvPr/>
                    </p:nvPicPr>
                    <p:blipFill>
                      <a:blip r:embed="rId4"/>
                      <a:stretch/>
                    </p:blipFill>
                    <p:spPr bwMode="auto">
                      <a:xfrm>
                        <a:off x="1993560" y="1474323"/>
                        <a:ext cx="1219200" cy="492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pieren 23"/>
          <p:cNvGrpSpPr/>
          <p:nvPr/>
        </p:nvGrpSpPr>
        <p:grpSpPr bwMode="auto">
          <a:xfrm>
            <a:off x="561194" y="4329100"/>
            <a:ext cx="8013919" cy="1616971"/>
            <a:chOff x="786218" y="4329100"/>
            <a:chExt cx="8013919" cy="1616971"/>
          </a:xfrm>
        </p:grpSpPr>
        <p:sp>
          <p:nvSpPr>
            <p:cNvPr id="8" name="Text Box 23"/>
            <p:cNvSpPr txBox="1">
              <a:spLocks noChangeArrowheads="1"/>
            </p:cNvSpPr>
            <p:nvPr/>
          </p:nvSpPr>
          <p:spPr bwMode="auto">
            <a:xfrm>
              <a:off x="6001499" y="5094185"/>
              <a:ext cx="2518638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Helvetica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Helvetica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Helvetica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Helvetica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Helvetica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9pPr>
            </a:lstStyle>
            <a:p>
              <a:pPr>
                <a:defRPr/>
              </a:pPr>
              <a:r>
                <a:rPr lang="de-DE" b="1">
                  <a:solidFill>
                    <a:srgbClr val="C00000"/>
                  </a:solidFill>
                </a:rPr>
                <a:t>Henry coefficient </a:t>
              </a:r>
              <a:br>
                <a:rPr lang="de-DE" b="1">
                  <a:solidFill>
                    <a:srgbClr val="C00000"/>
                  </a:solidFill>
                </a:rPr>
              </a:br>
              <a:r>
                <a:rPr lang="de-DE" b="1">
                  <a:solidFill>
                    <a:srgbClr val="C00000"/>
                  </a:solidFill>
                </a:rPr>
                <a:t>is NOT a constant !</a:t>
              </a:r>
              <a:endParaRPr lang="en-GB" b="1">
                <a:solidFill>
                  <a:srgbClr val="C00000"/>
                </a:solidFill>
              </a:endParaRPr>
            </a:p>
          </p:txBody>
        </p:sp>
        <p:graphicFrame>
          <p:nvGraphicFramePr>
            <p:cNvPr id="11" name="Object 30"/>
            <p:cNvGraphicFramePr>
              <a:graphicFrameLocks noChangeAspect="1"/>
            </p:cNvGraphicFramePr>
            <p:nvPr/>
          </p:nvGraphicFramePr>
          <p:xfrm>
            <a:off x="2412068" y="5023733"/>
            <a:ext cx="3155950" cy="908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oleObj" r:id="rId5" imgW="1586865" imgH="457200" progId="Equation.DSMT4">
                    <p:embed/>
                  </p:oleObj>
                </mc:Choice>
                <mc:Fallback>
                  <p:oleObj name="oleObj" r:id="rId5" imgW="1586865" imgH="457200" progId="Equation.DSMT4">
                    <p:embed/>
                    <p:pic>
                      <p:nvPicPr>
                        <p:cNvPr id="11" name="Object 30"/>
                        <p:cNvPicPr/>
                        <p:nvPr/>
                      </p:nvPicPr>
                      <p:blipFill>
                        <a:blip r:embed="rId6"/>
                        <a:stretch/>
                      </p:blipFill>
                      <p:spPr bwMode="auto">
                        <a:xfrm>
                          <a:off x="2412068" y="5023733"/>
                          <a:ext cx="3155950" cy="9080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4" name="Gerade Verbindung 21"/>
            <p:cNvCxnSpPr>
              <a:cxnSpLocks noChangeShapeType="1"/>
            </p:cNvCxnSpPr>
            <p:nvPr/>
          </p:nvCxnSpPr>
          <p:spPr bwMode="auto">
            <a:xfrm>
              <a:off x="1844964" y="5009446"/>
              <a:ext cx="0" cy="936625"/>
            </a:xfrm>
            <a:prstGeom prst="line">
              <a:avLst/>
            </a:prstGeom>
            <a:noFill/>
            <a:ln w="57150" algn="ctr">
              <a:solidFill>
                <a:srgbClr val="0070C0"/>
              </a:solidFill>
              <a:round/>
              <a:headEnd/>
              <a:tailEnd/>
            </a:ln>
          </p:spPr>
        </p:cxn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786218" y="4362192"/>
              <a:ext cx="1008063" cy="42248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Helvetica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Helvetica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Helvetica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Helvetica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Helvetica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de-DE" b="1">
                  <a:latin typeface="Verdana"/>
                </a:rPr>
                <a:t>note:</a:t>
              </a:r>
              <a:endParaRPr/>
            </a:p>
          </p:txBody>
        </p:sp>
        <p:graphicFrame>
          <p:nvGraphicFramePr>
            <p:cNvPr id="17" name="Objekt 3"/>
            <p:cNvGraphicFramePr>
              <a:graphicFrameLocks noChangeAspect="1"/>
            </p:cNvGraphicFramePr>
            <p:nvPr/>
          </p:nvGraphicFramePr>
          <p:xfrm>
            <a:off x="2373741" y="4329100"/>
            <a:ext cx="1001393" cy="4526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oleObj" r:id="rId7" imgW="507365" imgH="228600" progId="Equation.DSMT4">
                    <p:embed/>
                  </p:oleObj>
                </mc:Choice>
                <mc:Fallback>
                  <p:oleObj name="oleObj" r:id="rId7" imgW="507365" imgH="228600" progId="Equation.DSMT4">
                    <p:embed/>
                    <p:pic>
                      <p:nvPicPr>
                        <p:cNvPr id="17" name="Objekt 3"/>
                        <p:cNvPicPr/>
                        <p:nvPr/>
                      </p:nvPicPr>
                      <p:blipFill>
                        <a:blip r:embed="rId8"/>
                        <a:stretch/>
                      </p:blipFill>
                      <p:spPr bwMode="auto">
                        <a:xfrm>
                          <a:off x="2373741" y="4329100"/>
                          <a:ext cx="1001393" cy="45265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Text Box 27"/>
            <p:cNvSpPr txBox="1">
              <a:spLocks noChangeArrowheads="1"/>
            </p:cNvSpPr>
            <p:nvPr/>
          </p:nvSpPr>
          <p:spPr bwMode="auto">
            <a:xfrm>
              <a:off x="3420139" y="4403689"/>
              <a:ext cx="537999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Helvetica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Helvetica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Helvetica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Helvetica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Helvetica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9pPr>
            </a:lstStyle>
            <a:p>
              <a:pPr>
                <a:defRPr/>
              </a:pPr>
              <a:r>
                <a:rPr lang="de-DE" b="1"/>
                <a:t>depends (in particular) on local curvature !</a:t>
              </a:r>
              <a:endParaRPr lang="en-GB" b="1"/>
            </a:p>
          </p:txBody>
        </p:sp>
      </p:grpSp>
      <p:grpSp>
        <p:nvGrpSpPr>
          <p:cNvPr id="22" name="Gruppieren 21"/>
          <p:cNvGrpSpPr/>
          <p:nvPr/>
        </p:nvGrpSpPr>
        <p:grpSpPr bwMode="auto">
          <a:xfrm>
            <a:off x="497989" y="2080855"/>
            <a:ext cx="6921322" cy="1012963"/>
            <a:chOff x="723014" y="2080855"/>
            <a:chExt cx="6921322" cy="1012963"/>
          </a:xfrm>
        </p:grpSpPr>
        <p:sp>
          <p:nvSpPr>
            <p:cNvPr id="9" name="Text Box 27"/>
            <p:cNvSpPr txBox="1">
              <a:spLocks noChangeArrowheads="1"/>
            </p:cNvSpPr>
            <p:nvPr/>
          </p:nvSpPr>
          <p:spPr bwMode="auto">
            <a:xfrm>
              <a:off x="6842648" y="2685120"/>
              <a:ext cx="801688" cy="33655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Helvetica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Helvetica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Helvetica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Helvetica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Helvetica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</a:defRPr>
              </a:lvl9pPr>
            </a:lstStyle>
            <a:p>
              <a:pPr>
                <a:defRPr/>
              </a:pPr>
              <a:r>
                <a:rPr lang="de-DE" sz="1600"/>
                <a:t>activity</a:t>
              </a:r>
              <a:endParaRPr lang="en-GB" sz="1600"/>
            </a:p>
          </p:txBody>
        </p:sp>
        <p:graphicFrame>
          <p:nvGraphicFramePr>
            <p:cNvPr id="10" name="Object 28"/>
            <p:cNvGraphicFramePr>
              <a:graphicFrameLocks noChangeAspect="1"/>
            </p:cNvGraphicFramePr>
            <p:nvPr/>
          </p:nvGraphicFramePr>
          <p:xfrm>
            <a:off x="5760399" y="2635030"/>
            <a:ext cx="1104900" cy="4317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oleObj" r:id="rId9" imgW="583565" imgH="228600" progId="Equation.DSMT4">
                    <p:embed/>
                  </p:oleObj>
                </mc:Choice>
                <mc:Fallback>
                  <p:oleObj name="oleObj" r:id="rId9" imgW="583565" imgH="228600" progId="Equation.DSMT4">
                    <p:embed/>
                    <p:pic>
                      <p:nvPicPr>
                        <p:cNvPr id="10" name="Object 28"/>
                        <p:cNvPicPr/>
                        <p:nvPr/>
                      </p:nvPicPr>
                      <p:blipFill>
                        <a:blip r:embed="rId10"/>
                        <a:stretch/>
                      </p:blipFill>
                      <p:spPr bwMode="auto">
                        <a:xfrm>
                          <a:off x="5760399" y="2635030"/>
                          <a:ext cx="1104900" cy="43179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25"/>
            <p:cNvGraphicFramePr>
              <a:graphicFrameLocks noChangeAspect="1"/>
            </p:cNvGraphicFramePr>
            <p:nvPr/>
          </p:nvGraphicFramePr>
          <p:xfrm>
            <a:off x="2380913" y="2615980"/>
            <a:ext cx="2911475" cy="4778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oleObj" r:id="rId11" imgW="1472565" imgH="240665" progId="Equation.DSMT4">
                    <p:embed/>
                  </p:oleObj>
                </mc:Choice>
                <mc:Fallback>
                  <p:oleObj name="oleObj" r:id="rId11" imgW="1472565" imgH="240665" progId="Equation.DSMT4">
                    <p:embed/>
                    <p:pic>
                      <p:nvPicPr>
                        <p:cNvPr id="13" name="Object 25"/>
                        <p:cNvPicPr/>
                        <p:nvPr/>
                      </p:nvPicPr>
                      <p:blipFill>
                        <a:blip r:embed="rId12"/>
                        <a:stretch/>
                      </p:blipFill>
                      <p:spPr bwMode="auto">
                        <a:xfrm>
                          <a:off x="2380913" y="2615980"/>
                          <a:ext cx="2911475" cy="4778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5" name="Gerade Verbindung 21"/>
            <p:cNvCxnSpPr>
              <a:cxnSpLocks noChangeShapeType="1"/>
            </p:cNvCxnSpPr>
            <p:nvPr/>
          </p:nvCxnSpPr>
          <p:spPr bwMode="auto">
            <a:xfrm>
              <a:off x="1850564" y="2616625"/>
              <a:ext cx="0" cy="477192"/>
            </a:xfrm>
            <a:prstGeom prst="line">
              <a:avLst/>
            </a:prstGeom>
            <a:noFill/>
            <a:ln w="57150" algn="ctr">
              <a:solidFill>
                <a:srgbClr val="0070C0"/>
              </a:solidFill>
              <a:round/>
              <a:headEnd/>
              <a:tailEnd/>
            </a:ln>
          </p:spPr>
        </p:cxnSp>
        <p:sp>
          <p:nvSpPr>
            <p:cNvPr id="19" name="Rechteck 18"/>
            <p:cNvSpPr/>
            <p:nvPr/>
          </p:nvSpPr>
          <p:spPr bwMode="auto">
            <a:xfrm>
              <a:off x="723014" y="2080855"/>
              <a:ext cx="4216219" cy="40011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342900" indent="-342900">
                <a:buFont typeface="Wingdings"/>
                <a:buChar char="§"/>
                <a:defRPr/>
              </a:pPr>
              <a:r>
                <a:rPr lang="de-DE" sz="2000" b="1">
                  <a:solidFill>
                    <a:srgbClr val="000000"/>
                  </a:solidFill>
                </a:rPr>
                <a:t>model for chemical potentials:</a:t>
              </a:r>
              <a:endParaRPr lang="de-DE" sz="2000"/>
            </a:p>
          </p:txBody>
        </p:sp>
      </p:grpSp>
      <p:grpSp>
        <p:nvGrpSpPr>
          <p:cNvPr id="23" name="Gruppieren 22"/>
          <p:cNvGrpSpPr/>
          <p:nvPr/>
        </p:nvGrpSpPr>
        <p:grpSpPr bwMode="auto">
          <a:xfrm>
            <a:off x="497989" y="3266842"/>
            <a:ext cx="5154439" cy="927243"/>
            <a:chOff x="723014" y="3266842"/>
            <a:chExt cx="5154439" cy="927243"/>
          </a:xfrm>
        </p:grpSpPr>
        <p:graphicFrame>
          <p:nvGraphicFramePr>
            <p:cNvPr id="12" name="Object 33"/>
            <p:cNvGraphicFramePr>
              <a:graphicFrameLocks noChangeAspect="1"/>
            </p:cNvGraphicFramePr>
            <p:nvPr/>
          </p:nvGraphicFramePr>
          <p:xfrm>
            <a:off x="2388128" y="3716892"/>
            <a:ext cx="3489325" cy="476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oleObj" r:id="rId13" imgW="1764665" imgH="240665" progId="Equation.DSMT4">
                    <p:embed/>
                  </p:oleObj>
                </mc:Choice>
                <mc:Fallback>
                  <p:oleObj name="oleObj" r:id="rId13" imgW="1764665" imgH="240665" progId="Equation.DSMT4">
                    <p:embed/>
                    <p:pic>
                      <p:nvPicPr>
                        <p:cNvPr id="12" name="Object 33"/>
                        <p:cNvPicPr/>
                        <p:nvPr/>
                      </p:nvPicPr>
                      <p:blipFill>
                        <a:blip r:embed="rId14"/>
                        <a:stretch/>
                      </p:blipFill>
                      <p:spPr bwMode="auto">
                        <a:xfrm>
                          <a:off x="2388128" y="3716892"/>
                          <a:ext cx="3489325" cy="4762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Rechteck 19"/>
            <p:cNvSpPr/>
            <p:nvPr/>
          </p:nvSpPr>
          <p:spPr bwMode="auto">
            <a:xfrm>
              <a:off x="723014" y="3266842"/>
              <a:ext cx="2895344" cy="40011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342900" indent="-342900">
                <a:buFont typeface="Wingdings"/>
                <a:buChar char="§"/>
                <a:defRPr/>
              </a:pPr>
              <a:r>
                <a:rPr lang="de-DE" sz="2000" b="1">
                  <a:solidFill>
                    <a:srgbClr val="000000"/>
                  </a:solidFill>
                </a:rPr>
                <a:t>pressure influence:</a:t>
              </a:r>
              <a:endParaRPr lang="de-DE" sz="2000"/>
            </a:p>
          </p:txBody>
        </p:sp>
        <p:cxnSp>
          <p:nvCxnSpPr>
            <p:cNvPr id="21" name="Gerade Verbindung 21"/>
            <p:cNvCxnSpPr>
              <a:cxnSpLocks noChangeShapeType="1"/>
            </p:cNvCxnSpPr>
            <p:nvPr/>
          </p:nvCxnSpPr>
          <p:spPr bwMode="auto">
            <a:xfrm>
              <a:off x="1850564" y="3716892"/>
              <a:ext cx="0" cy="477192"/>
            </a:xfrm>
            <a:prstGeom prst="line">
              <a:avLst/>
            </a:prstGeom>
            <a:noFill/>
            <a:ln w="57150" algn="ctr">
              <a:solidFill>
                <a:srgbClr val="0070C0"/>
              </a:solidFill>
              <a:round/>
              <a:headEnd/>
              <a:tailEnd/>
            </a:ln>
          </p:spPr>
        </p:cxnSp>
      </p:grpSp>
      <p:grpSp>
        <p:nvGrpSpPr>
          <p:cNvPr id="6" name="Gruppieren 5"/>
          <p:cNvGrpSpPr/>
          <p:nvPr/>
        </p:nvGrpSpPr>
        <p:grpSpPr bwMode="auto">
          <a:xfrm>
            <a:off x="7847261" y="1474323"/>
            <a:ext cx="3060199" cy="3765291"/>
            <a:chOff x="791721" y="1763815"/>
            <a:chExt cx="3060199" cy="3765291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15"/>
            <a:stretch/>
          </p:blipFill>
          <p:spPr bwMode="auto">
            <a:xfrm>
              <a:off x="791721" y="1763815"/>
              <a:ext cx="2070229" cy="2734748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25" name="Rechteck 24"/>
            <p:cNvSpPr/>
            <p:nvPr/>
          </p:nvSpPr>
          <p:spPr bwMode="auto">
            <a:xfrm>
              <a:off x="2096725" y="3713224"/>
              <a:ext cx="681923" cy="181588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de-DE" sz="1600"/>
                <a:t>d</a:t>
              </a:r>
              <a:r>
                <a:rPr lang="de-DE" sz="1600" baseline="-25000"/>
                <a:t>B</a:t>
              </a:r>
              <a:r>
                <a:rPr lang="de-DE" sz="1600"/>
                <a:t> </a:t>
              </a:r>
              <a:endParaRPr/>
            </a:p>
            <a:p>
              <a:pPr>
                <a:defRPr/>
              </a:pPr>
              <a:r>
                <a:rPr lang="de-DE" sz="1600"/>
                <a:t>h</a:t>
              </a:r>
              <a:r>
                <a:rPr lang="de-DE" sz="1600" baseline="-25000"/>
                <a:t>min</a:t>
              </a:r>
              <a:endParaRPr lang="de-DE" sz="1600"/>
            </a:p>
            <a:p>
              <a:pPr>
                <a:defRPr/>
              </a:pPr>
              <a:r>
                <a:rPr lang="de-DE" sz="1600"/>
                <a:t>Eo  </a:t>
              </a:r>
              <a:endParaRPr/>
            </a:p>
            <a:p>
              <a:pPr>
                <a:defRPr/>
              </a:pPr>
              <a:r>
                <a:rPr lang="de-DE" sz="1600"/>
                <a:t>Mo </a:t>
              </a:r>
              <a:endParaRPr/>
            </a:p>
            <a:p>
              <a:pPr>
                <a:defRPr/>
              </a:pPr>
              <a:r>
                <a:rPr lang="de-DE" sz="1600"/>
                <a:t>Re </a:t>
              </a:r>
              <a:endParaRPr/>
            </a:p>
            <a:p>
              <a:pPr>
                <a:defRPr/>
              </a:pPr>
              <a:r>
                <a:rPr lang="de-DE" sz="1600"/>
                <a:t>Sc </a:t>
              </a:r>
              <a:endParaRPr/>
            </a:p>
            <a:p>
              <a:pPr>
                <a:defRPr/>
              </a:pPr>
              <a:r>
                <a:rPr lang="de-DE" sz="1600"/>
                <a:t>Pe </a:t>
              </a:r>
              <a:endParaRPr/>
            </a:p>
          </p:txBody>
        </p:sp>
        <p:sp>
          <p:nvSpPr>
            <p:cNvPr id="26" name="Rechteck 25"/>
            <p:cNvSpPr/>
            <p:nvPr/>
          </p:nvSpPr>
          <p:spPr bwMode="auto">
            <a:xfrm>
              <a:off x="2626833" y="3713224"/>
              <a:ext cx="1225087" cy="181588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de-DE" sz="1600"/>
                <a:t>1.44 mm</a:t>
              </a:r>
              <a:endParaRPr/>
            </a:p>
            <a:p>
              <a:pPr>
                <a:defRPr/>
              </a:pPr>
              <a:r>
                <a:rPr lang="de-DE" sz="1600"/>
                <a:t>1.8 μm</a:t>
              </a:r>
            </a:p>
            <a:p>
              <a:pPr>
                <a:defRPr/>
              </a:pPr>
              <a:r>
                <a:rPr lang="de-DE" sz="1600"/>
                <a:t>5</a:t>
              </a:r>
              <a:endParaRPr/>
            </a:p>
            <a:p>
              <a:pPr>
                <a:defRPr/>
              </a:pPr>
              <a:r>
                <a:rPr lang="de-DE" sz="1600"/>
                <a:t>10</a:t>
              </a:r>
              <a:r>
                <a:rPr lang="de-DE" sz="1600" baseline="30000"/>
                <a:t>-5</a:t>
              </a:r>
              <a:endParaRPr lang="de-DE" sz="1600"/>
            </a:p>
            <a:p>
              <a:pPr>
                <a:defRPr/>
              </a:pPr>
              <a:r>
                <a:rPr lang="de-DE" sz="1600"/>
                <a:t>60</a:t>
              </a:r>
              <a:endParaRPr/>
            </a:p>
            <a:p>
              <a:pPr>
                <a:defRPr/>
              </a:pPr>
              <a:r>
                <a:rPr lang="de-DE" sz="1600"/>
                <a:t>500 </a:t>
              </a:r>
              <a:endParaRPr/>
            </a:p>
            <a:p>
              <a:pPr>
                <a:defRPr/>
              </a:pPr>
              <a:r>
                <a:rPr lang="de-DE" sz="1600"/>
                <a:t>30.000</a:t>
              </a:r>
              <a:endParaRPr/>
            </a:p>
          </p:txBody>
        </p:sp>
      </p:grpSp>
      <p:sp>
        <p:nvSpPr>
          <p:cNvPr id="27" name="Text Box 5"/>
          <p:cNvSpPr txBox="1"/>
          <p:nvPr/>
        </p:nvSpPr>
        <p:spPr bwMode="auto">
          <a:xfrm>
            <a:off x="6975534" y="5949280"/>
            <a:ext cx="3735416" cy="707886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txBody>
          <a:bodyPr wrap="square" compatLnSpc="0">
            <a:spAutoFit/>
          </a:bodyPr>
          <a:lstStyle/>
          <a:p>
            <a:pPr>
              <a:lnSpc>
                <a:spcPts val="1600"/>
              </a:lnSpc>
              <a:defRPr/>
            </a:pPr>
            <a:r>
              <a:rPr lang="en-US" sz="1400"/>
              <a:t>Weber, Marschall, Bothe, IJHMT 104 (2017)</a:t>
            </a:r>
            <a:endParaRPr/>
          </a:p>
          <a:p>
            <a:pPr>
              <a:lnSpc>
                <a:spcPts val="1600"/>
              </a:lnSpc>
              <a:defRPr/>
            </a:pPr>
            <a:r>
              <a:rPr lang="en-US" sz="1400"/>
              <a:t>Weiner, Bothe,  JCP 347 (2017)</a:t>
            </a:r>
            <a:endParaRPr/>
          </a:p>
          <a:p>
            <a:pPr>
              <a:lnSpc>
                <a:spcPts val="1600"/>
              </a:lnSpc>
              <a:defRPr/>
            </a:pPr>
            <a:r>
              <a:rPr lang="en-US" sz="1400"/>
              <a:t>Schwarzmeier et al.</a:t>
            </a:r>
            <a:r>
              <a:rPr lang="fr-FR" sz="1400"/>
              <a:t> CPC 308:109460 (2025)</a:t>
            </a:r>
            <a:endParaRPr lang="en-US" sz="14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0" y="188640"/>
            <a:ext cx="10980738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 b="1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400" b="1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Contents</a:t>
            </a:r>
            <a:endParaRPr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1435707"/>
            <a:ext cx="10980738" cy="324704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spcAft>
                <a:spcPts val="2400"/>
              </a:spcAft>
              <a:defRPr/>
            </a:pPr>
            <a:r>
              <a:rPr lang="de-DE" sz="280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	I	– Introduction</a:t>
            </a:r>
          </a:p>
          <a:p>
            <a:pPr defTabSz="1260000">
              <a:spcAft>
                <a:spcPts val="1800"/>
              </a:spcAft>
              <a:defRPr/>
            </a:pPr>
            <a:r>
              <a:rPr lang="de-DE" sz="2800" b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	</a:t>
            </a:r>
            <a:r>
              <a:rPr lang="de-DE" sz="2800" b="1" i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Continuum thermodynamical description of </a:t>
            </a:r>
            <a:endParaRPr/>
          </a:p>
          <a:p>
            <a:pPr defTabSz="1260000">
              <a:spcAft>
                <a:spcPts val="1800"/>
              </a:spcAft>
              <a:defRPr/>
            </a:pPr>
            <a:r>
              <a:rPr lang="de-DE" sz="280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	II	– Fluid Systems</a:t>
            </a:r>
            <a:endParaRPr/>
          </a:p>
          <a:p>
            <a:pPr defTabSz="1260000">
              <a:spcAft>
                <a:spcPts val="1800"/>
              </a:spcAft>
              <a:defRPr/>
            </a:pPr>
            <a:r>
              <a:rPr lang="de-DE" sz="280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	III	– Clean Fluid Interfaces</a:t>
            </a:r>
            <a:endParaRPr/>
          </a:p>
          <a:p>
            <a:pPr defTabSz="1260000">
              <a:spcAft>
                <a:spcPts val="1800"/>
              </a:spcAft>
              <a:defRPr/>
            </a:pPr>
            <a:r>
              <a:rPr lang="de-DE" sz="2800" b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	IV	– </a:t>
            </a:r>
            <a:r>
              <a:rPr lang="en-GB" sz="2800" b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Actual Fluid Interfaces</a:t>
            </a:r>
            <a:endParaRPr lang="de-DE" sz="2800" b="1">
              <a:solidFill>
                <a:schemeClr val="tx1">
                  <a:lumMod val="75000"/>
                  <a:lumOff val="25000"/>
                </a:schemeClr>
              </a:solidFill>
              <a:latin typeface="Verdana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Modelling Actual Fluid Interfaces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1861356" y="2033845"/>
            <a:ext cx="2806939" cy="16027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/>
          <p:cNvSpPr txBox="1"/>
          <p:nvPr/>
        </p:nvSpPr>
        <p:spPr bwMode="auto">
          <a:xfrm>
            <a:off x="939892" y="4338738"/>
            <a:ext cx="3281668" cy="456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/>
              <a:buChar char="§"/>
              <a:defRPr/>
            </a:pPr>
            <a:r>
              <a:rPr lang="de-DE" b="1"/>
              <a:t>surface equation of state:</a:t>
            </a:r>
            <a:endParaRPr/>
          </a:p>
        </p:txBody>
      </p:sp>
      <p:graphicFrame>
        <p:nvGraphicFramePr>
          <p:cNvPr id="17" name="Objekt 16"/>
          <p:cNvGraphicFramePr>
            <a:graphicFrameLocks noChangeAspect="1"/>
          </p:cNvGraphicFramePr>
          <p:nvPr/>
        </p:nvGraphicFramePr>
        <p:xfrm>
          <a:off x="4552870" y="4356194"/>
          <a:ext cx="2573337" cy="519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oleObj" r:id="rId4" imgW="1205865" imgH="240665" progId="Equation.3">
                  <p:embed/>
                </p:oleObj>
              </mc:Choice>
              <mc:Fallback>
                <p:oleObj name="oleObj" r:id="rId4" imgW="1205865" imgH="240665" progId="Equation.3">
                  <p:embed/>
                  <p:pic>
                    <p:nvPicPr>
                      <p:cNvPr id="17" name="Objekt 16"/>
                      <p:cNvPicPr/>
                      <p:nvPr/>
                    </p:nvPicPr>
                    <p:blipFill>
                      <a:blip r:embed="rId5"/>
                      <a:stretch/>
                    </p:blipFill>
                    <p:spPr bwMode="auto">
                      <a:xfrm>
                        <a:off x="4552870" y="4356194"/>
                        <a:ext cx="2573337" cy="519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feld 5"/>
          <p:cNvSpPr txBox="1"/>
          <p:nvPr/>
        </p:nvSpPr>
        <p:spPr bwMode="auto">
          <a:xfrm>
            <a:off x="933678" y="1432211"/>
            <a:ext cx="49840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400" b="1">
                <a:solidFill>
                  <a:srgbClr val="C00000"/>
                </a:solidFill>
                <a:latin typeface="Helvetica"/>
              </a:rPr>
              <a:t>surfactant = </a:t>
            </a:r>
            <a:r>
              <a:rPr lang="de-DE" sz="2400" b="1" u="sng">
                <a:solidFill>
                  <a:srgbClr val="C00000"/>
                </a:solidFill>
                <a:latin typeface="Helvetica"/>
              </a:rPr>
              <a:t>surf</a:t>
            </a:r>
            <a:r>
              <a:rPr lang="de-DE" sz="2400" b="1">
                <a:solidFill>
                  <a:srgbClr val="C00000"/>
                </a:solidFill>
                <a:latin typeface="Helvetica"/>
              </a:rPr>
              <a:t>ace </a:t>
            </a:r>
            <a:r>
              <a:rPr lang="de-DE" sz="2400" b="1" u="sng">
                <a:solidFill>
                  <a:srgbClr val="C00000"/>
                </a:solidFill>
                <a:latin typeface="Helvetica"/>
              </a:rPr>
              <a:t>act</a:t>
            </a:r>
            <a:r>
              <a:rPr lang="de-DE" sz="2400" b="1">
                <a:solidFill>
                  <a:srgbClr val="C00000"/>
                </a:solidFill>
                <a:latin typeface="Helvetica"/>
              </a:rPr>
              <a:t>ive </a:t>
            </a:r>
            <a:r>
              <a:rPr lang="de-DE" sz="2400" b="1" u="sng">
                <a:solidFill>
                  <a:srgbClr val="C00000"/>
                </a:solidFill>
                <a:latin typeface="Helvetica"/>
              </a:rPr>
              <a:t>a</a:t>
            </a:r>
            <a:r>
              <a:rPr lang="de-DE" sz="2400" b="1">
                <a:solidFill>
                  <a:srgbClr val="C00000"/>
                </a:solidFill>
                <a:latin typeface="Helvetica"/>
              </a:rPr>
              <a:t>ge</a:t>
            </a:r>
            <a:r>
              <a:rPr lang="de-DE" sz="2400" b="1" u="sng">
                <a:solidFill>
                  <a:srgbClr val="C00000"/>
                </a:solidFill>
                <a:latin typeface="Helvetica"/>
              </a:rPr>
              <a:t>nt</a:t>
            </a:r>
          </a:p>
        </p:txBody>
      </p:sp>
      <p:pic>
        <p:nvPicPr>
          <p:cNvPr id="7" name="Picture 2" descr="CleanBubAnim"/>
          <p:cNvPicPr>
            <a:picLocks noChangeAspect="1" noChangeArrowheads="1" noCrop="1"/>
          </p:cNvPicPr>
          <p:nvPr/>
        </p:nvPicPr>
        <p:blipFill>
          <a:blip r:embed="rId6"/>
          <a:stretch/>
        </p:blipFill>
        <p:spPr bwMode="auto">
          <a:xfrm>
            <a:off x="6835806" y="1683771"/>
            <a:ext cx="1440488" cy="2340260"/>
          </a:xfrm>
          <a:prstGeom prst="rect">
            <a:avLst/>
          </a:prstGeom>
          <a:noFill/>
        </p:spPr>
      </p:pic>
      <p:pic>
        <p:nvPicPr>
          <p:cNvPr id="8" name="Picture 3" descr="SurfBubAnim"/>
          <p:cNvPicPr>
            <a:picLocks noChangeAspect="1" noChangeArrowheads="1" noCrop="1"/>
          </p:cNvPicPr>
          <p:nvPr/>
        </p:nvPicPr>
        <p:blipFill>
          <a:blip r:embed="rId7"/>
          <a:stretch/>
        </p:blipFill>
        <p:spPr bwMode="auto">
          <a:xfrm>
            <a:off x="8685724" y="1683771"/>
            <a:ext cx="1471709" cy="2360129"/>
          </a:xfrm>
          <a:prstGeom prst="rect">
            <a:avLst/>
          </a:prstGeom>
          <a:noFill/>
        </p:spPr>
      </p:pic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6772953" y="4045518"/>
            <a:ext cx="2400850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400"/>
              <a:t>http://www.bubbleology.com</a:t>
            </a:r>
            <a:endParaRPr/>
          </a:p>
        </p:txBody>
      </p:sp>
      <p:graphicFrame>
        <p:nvGraphicFramePr>
          <p:cNvPr id="5" name="Objekt 1"/>
          <p:cNvGraphicFramePr>
            <a:graphicFrameLocks noChangeAspect="1"/>
          </p:cNvGraphicFramePr>
          <p:nvPr/>
        </p:nvGraphicFramePr>
        <p:xfrm>
          <a:off x="4166332" y="3764982"/>
          <a:ext cx="379412" cy="519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oleObj" r:id="rId8" imgW="177165" imgH="240665" progId="Equation.3">
                  <p:embed/>
                </p:oleObj>
              </mc:Choice>
              <mc:Fallback>
                <p:oleObj name="oleObj" r:id="rId8" imgW="177165" imgH="240665" progId="Equation.3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9"/>
                      <a:stretch/>
                    </p:blipFill>
                    <p:spPr bwMode="auto">
                      <a:xfrm>
                        <a:off x="4166332" y="3764982"/>
                        <a:ext cx="379412" cy="519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1881087" y="3855262"/>
            <a:ext cx="2363147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600"/>
              <a:t>Interfacial concentration</a:t>
            </a:r>
          </a:p>
        </p:txBody>
      </p:sp>
      <p:sp>
        <p:nvSpPr>
          <p:cNvPr id="12" name="Textfeld 11"/>
          <p:cNvSpPr txBox="1"/>
          <p:nvPr/>
        </p:nvSpPr>
        <p:spPr bwMode="auto">
          <a:xfrm>
            <a:off x="944864" y="4923803"/>
            <a:ext cx="6128601" cy="456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/>
              <a:buChar char="§"/>
              <a:defRPr/>
            </a:pPr>
            <a:r>
              <a:rPr lang="de-DE" b="1"/>
              <a:t>surface tension gradients induce Marangoni stress </a:t>
            </a:r>
            <a:endParaRPr/>
          </a:p>
        </p:txBody>
      </p:sp>
      <p:sp>
        <p:nvSpPr>
          <p:cNvPr id="13" name="Textfeld 12"/>
          <p:cNvSpPr txBox="1"/>
          <p:nvPr/>
        </p:nvSpPr>
        <p:spPr bwMode="auto">
          <a:xfrm>
            <a:off x="944864" y="5472187"/>
            <a:ext cx="4871847" cy="456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/>
              <a:buChar char="§"/>
              <a:defRPr/>
            </a:pPr>
            <a:r>
              <a:rPr lang="de-DE" b="1"/>
              <a:t>surface coverage hinders mass transfer</a:t>
            </a:r>
          </a:p>
        </p:txBody>
      </p:sp>
      <p:sp>
        <p:nvSpPr>
          <p:cNvPr id="14" name="Textfeld 13"/>
          <p:cNvSpPr txBox="1"/>
          <p:nvPr/>
        </p:nvSpPr>
        <p:spPr bwMode="auto">
          <a:xfrm>
            <a:off x="584824" y="908720"/>
            <a:ext cx="6463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/>
              <a:buChar char="§"/>
              <a:defRPr/>
            </a:pPr>
            <a:r>
              <a:rPr lang="de-DE" sz="2400" b="1">
                <a:latin typeface="Helvetica"/>
              </a:rPr>
              <a:t>actual fluid interfaces are contaminated </a:t>
            </a:r>
            <a:endParaRPr lang="de-DE" sz="2400" b="1" u="sng">
              <a:latin typeface="Helvetica"/>
            </a:endParaRPr>
          </a:p>
        </p:txBody>
      </p:sp>
      <p:sp>
        <p:nvSpPr>
          <p:cNvPr id="16" name="Textfeld 15"/>
          <p:cNvSpPr txBox="1"/>
          <p:nvPr/>
        </p:nvSpPr>
        <p:spPr bwMode="auto">
          <a:xfrm>
            <a:off x="1754954" y="3588083"/>
            <a:ext cx="309937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/>
              <a:t>wikibrief.org/wiki/Monolayer</a:t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2" name="直線矢印コネクタ 51"/>
          <p:cNvCxnSpPr/>
          <p:nvPr/>
        </p:nvCxnSpPr>
        <p:spPr bwMode="auto">
          <a:xfrm>
            <a:off x="2188210" y="1609572"/>
            <a:ext cx="6578366" cy="0"/>
          </a:xfrm>
          <a:prstGeom prst="straightConnector1">
            <a:avLst/>
          </a:prstGeom>
          <a:ln w="31750">
            <a:solidFill>
              <a:schemeClr val="tx1"/>
            </a:solidFill>
            <a:headEnd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図 1"/>
          <p:cNvPicPr>
            <a:picLocks noChangeAspect="1"/>
          </p:cNvPicPr>
          <p:nvPr/>
        </p:nvPicPr>
        <p:blipFill>
          <a:blip r:embed="rId3"/>
          <a:srcRect t="43801"/>
          <a:stretch/>
        </p:blipFill>
        <p:spPr bwMode="auto">
          <a:xfrm>
            <a:off x="2276920" y="2718850"/>
            <a:ext cx="887468" cy="869061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rcRect t="34750" b="9051"/>
          <a:stretch/>
        </p:blipFill>
        <p:spPr bwMode="auto">
          <a:xfrm>
            <a:off x="3212144" y="2718850"/>
            <a:ext cx="887468" cy="869061"/>
          </a:xfrm>
          <a:prstGeom prst="rect">
            <a:avLst/>
          </a:prstGeom>
        </p:spPr>
      </p:pic>
      <p:pic>
        <p:nvPicPr>
          <p:cNvPr id="5" name="図 5"/>
          <p:cNvPicPr>
            <a:picLocks noChangeAspect="1"/>
          </p:cNvPicPr>
          <p:nvPr/>
        </p:nvPicPr>
        <p:blipFill>
          <a:blip r:embed="rId5"/>
          <a:srcRect t="26708" b="17093"/>
          <a:stretch/>
        </p:blipFill>
        <p:spPr bwMode="auto">
          <a:xfrm>
            <a:off x="4147368" y="2718850"/>
            <a:ext cx="887468" cy="869061"/>
          </a:xfrm>
          <a:prstGeom prst="rect">
            <a:avLst/>
          </a:prstGeom>
        </p:spPr>
      </p:pic>
      <p:pic>
        <p:nvPicPr>
          <p:cNvPr id="6" name="図 7"/>
          <p:cNvPicPr>
            <a:picLocks noChangeAspect="1"/>
          </p:cNvPicPr>
          <p:nvPr/>
        </p:nvPicPr>
        <p:blipFill>
          <a:blip r:embed="rId6"/>
          <a:srcRect t="24037" b="19763"/>
          <a:stretch/>
        </p:blipFill>
        <p:spPr bwMode="auto">
          <a:xfrm>
            <a:off x="5082592" y="2718850"/>
            <a:ext cx="887468" cy="869061"/>
          </a:xfrm>
          <a:prstGeom prst="rect">
            <a:avLst/>
          </a:prstGeom>
        </p:spPr>
      </p:pic>
      <p:pic>
        <p:nvPicPr>
          <p:cNvPr id="7" name="図 9"/>
          <p:cNvPicPr>
            <a:picLocks noChangeAspect="1"/>
          </p:cNvPicPr>
          <p:nvPr/>
        </p:nvPicPr>
        <p:blipFill>
          <a:blip r:embed="rId7"/>
          <a:srcRect t="15491" b="28311"/>
          <a:stretch/>
        </p:blipFill>
        <p:spPr bwMode="auto">
          <a:xfrm>
            <a:off x="6017817" y="2718850"/>
            <a:ext cx="887468" cy="869061"/>
          </a:xfrm>
          <a:prstGeom prst="rect">
            <a:avLst/>
          </a:prstGeom>
        </p:spPr>
      </p:pic>
      <p:pic>
        <p:nvPicPr>
          <p:cNvPr id="8" name="図 11"/>
          <p:cNvPicPr>
            <a:picLocks noChangeAspect="1"/>
          </p:cNvPicPr>
          <p:nvPr/>
        </p:nvPicPr>
        <p:blipFill>
          <a:blip r:embed="rId8"/>
          <a:srcRect t="6409" b="37392"/>
          <a:stretch/>
        </p:blipFill>
        <p:spPr bwMode="auto">
          <a:xfrm>
            <a:off x="6953041" y="2718850"/>
            <a:ext cx="887468" cy="869061"/>
          </a:xfrm>
          <a:prstGeom prst="rect">
            <a:avLst/>
          </a:prstGeom>
        </p:spPr>
      </p:pic>
      <p:pic>
        <p:nvPicPr>
          <p:cNvPr id="9" name="図 13"/>
          <p:cNvPicPr>
            <a:picLocks noChangeAspect="1"/>
          </p:cNvPicPr>
          <p:nvPr/>
        </p:nvPicPr>
        <p:blipFill>
          <a:blip r:embed="rId9"/>
          <a:srcRect b="43801"/>
          <a:stretch/>
        </p:blipFill>
        <p:spPr bwMode="auto">
          <a:xfrm>
            <a:off x="7888266" y="2718850"/>
            <a:ext cx="887468" cy="869061"/>
          </a:xfrm>
          <a:prstGeom prst="rect">
            <a:avLst/>
          </a:prstGeom>
        </p:spPr>
      </p:pic>
      <p:pic>
        <p:nvPicPr>
          <p:cNvPr id="10" name="図 14"/>
          <p:cNvPicPr>
            <a:picLocks noChangeAspect="1"/>
          </p:cNvPicPr>
          <p:nvPr/>
        </p:nvPicPr>
        <p:blipFill>
          <a:blip r:embed="rId10"/>
          <a:srcRect t="44549"/>
          <a:stretch/>
        </p:blipFill>
        <p:spPr bwMode="auto">
          <a:xfrm>
            <a:off x="2276920" y="3687823"/>
            <a:ext cx="886350" cy="820101"/>
          </a:xfrm>
          <a:prstGeom prst="rect">
            <a:avLst/>
          </a:prstGeom>
        </p:spPr>
      </p:pic>
      <p:pic>
        <p:nvPicPr>
          <p:cNvPr id="11" name="図 16"/>
          <p:cNvPicPr>
            <a:picLocks noChangeAspect="1"/>
          </p:cNvPicPr>
          <p:nvPr/>
        </p:nvPicPr>
        <p:blipFill>
          <a:blip r:embed="rId11"/>
          <a:srcRect t="36729" b="7819"/>
          <a:stretch/>
        </p:blipFill>
        <p:spPr bwMode="auto">
          <a:xfrm>
            <a:off x="3212275" y="3687823"/>
            <a:ext cx="886350" cy="820101"/>
          </a:xfrm>
          <a:prstGeom prst="rect">
            <a:avLst/>
          </a:prstGeom>
        </p:spPr>
      </p:pic>
      <p:pic>
        <p:nvPicPr>
          <p:cNvPr id="12" name="図 18"/>
          <p:cNvPicPr>
            <a:picLocks noChangeAspect="1"/>
          </p:cNvPicPr>
          <p:nvPr/>
        </p:nvPicPr>
        <p:blipFill>
          <a:blip r:embed="rId12"/>
          <a:srcRect t="32262" b="12287"/>
          <a:stretch/>
        </p:blipFill>
        <p:spPr bwMode="auto">
          <a:xfrm>
            <a:off x="4147628" y="3687823"/>
            <a:ext cx="886350" cy="820101"/>
          </a:xfrm>
          <a:prstGeom prst="rect">
            <a:avLst/>
          </a:prstGeom>
        </p:spPr>
      </p:pic>
      <p:pic>
        <p:nvPicPr>
          <p:cNvPr id="13" name="図 20"/>
          <p:cNvPicPr>
            <a:picLocks noChangeAspect="1"/>
          </p:cNvPicPr>
          <p:nvPr/>
        </p:nvPicPr>
        <p:blipFill>
          <a:blip r:embed="rId13"/>
          <a:srcRect t="26118" b="18432"/>
          <a:stretch/>
        </p:blipFill>
        <p:spPr bwMode="auto">
          <a:xfrm>
            <a:off x="5082983" y="3687823"/>
            <a:ext cx="886350" cy="820101"/>
          </a:xfrm>
          <a:prstGeom prst="rect">
            <a:avLst/>
          </a:prstGeom>
        </p:spPr>
      </p:pic>
      <p:pic>
        <p:nvPicPr>
          <p:cNvPr id="14" name="図 22"/>
          <p:cNvPicPr>
            <a:picLocks noChangeAspect="1"/>
          </p:cNvPicPr>
          <p:nvPr/>
        </p:nvPicPr>
        <p:blipFill>
          <a:blip r:embed="rId14"/>
          <a:srcRect t="22767" b="21781"/>
          <a:stretch/>
        </p:blipFill>
        <p:spPr bwMode="auto">
          <a:xfrm>
            <a:off x="6018338" y="3687823"/>
            <a:ext cx="886350" cy="820101"/>
          </a:xfrm>
          <a:prstGeom prst="rect">
            <a:avLst/>
          </a:prstGeom>
        </p:spPr>
      </p:pic>
      <p:pic>
        <p:nvPicPr>
          <p:cNvPr id="15" name="図 24"/>
          <p:cNvPicPr>
            <a:picLocks noChangeAspect="1"/>
          </p:cNvPicPr>
          <p:nvPr/>
        </p:nvPicPr>
        <p:blipFill>
          <a:blip r:embed="rId15"/>
          <a:srcRect t="18858" b="25691"/>
          <a:stretch/>
        </p:blipFill>
        <p:spPr bwMode="auto">
          <a:xfrm>
            <a:off x="6953692" y="3687823"/>
            <a:ext cx="886350" cy="820101"/>
          </a:xfrm>
          <a:prstGeom prst="rect">
            <a:avLst/>
          </a:prstGeom>
        </p:spPr>
      </p:pic>
      <p:pic>
        <p:nvPicPr>
          <p:cNvPr id="16" name="図 26"/>
          <p:cNvPicPr>
            <a:picLocks noChangeAspect="1"/>
          </p:cNvPicPr>
          <p:nvPr/>
        </p:nvPicPr>
        <p:blipFill>
          <a:blip r:embed="rId16"/>
          <a:srcRect t="11522" b="33026"/>
          <a:stretch/>
        </p:blipFill>
        <p:spPr bwMode="auto">
          <a:xfrm>
            <a:off x="7889046" y="3687823"/>
            <a:ext cx="886350" cy="820101"/>
          </a:xfrm>
          <a:prstGeom prst="rect">
            <a:avLst/>
          </a:prstGeom>
        </p:spPr>
      </p:pic>
      <p:pic>
        <p:nvPicPr>
          <p:cNvPr id="17" name="図 27"/>
          <p:cNvPicPr>
            <a:picLocks noChangeAspect="1"/>
          </p:cNvPicPr>
          <p:nvPr/>
        </p:nvPicPr>
        <p:blipFill>
          <a:blip r:embed="rId17"/>
          <a:srcRect t="48636"/>
          <a:stretch/>
        </p:blipFill>
        <p:spPr bwMode="auto">
          <a:xfrm>
            <a:off x="2276920" y="4607836"/>
            <a:ext cx="877220" cy="785123"/>
          </a:xfrm>
          <a:prstGeom prst="rect">
            <a:avLst/>
          </a:prstGeom>
        </p:spPr>
      </p:pic>
      <p:pic>
        <p:nvPicPr>
          <p:cNvPr id="18" name="図 29"/>
          <p:cNvPicPr>
            <a:picLocks noChangeAspect="1"/>
          </p:cNvPicPr>
          <p:nvPr/>
        </p:nvPicPr>
        <p:blipFill>
          <a:blip r:embed="rId18"/>
          <a:srcRect t="40531" b="8105"/>
          <a:stretch/>
        </p:blipFill>
        <p:spPr bwMode="auto">
          <a:xfrm>
            <a:off x="3212144" y="4607836"/>
            <a:ext cx="877220" cy="785123"/>
          </a:xfrm>
          <a:prstGeom prst="rect">
            <a:avLst/>
          </a:prstGeom>
        </p:spPr>
      </p:pic>
      <p:pic>
        <p:nvPicPr>
          <p:cNvPr id="19" name="図 31"/>
          <p:cNvPicPr>
            <a:picLocks noChangeAspect="1"/>
          </p:cNvPicPr>
          <p:nvPr/>
        </p:nvPicPr>
        <p:blipFill>
          <a:blip r:embed="rId19"/>
          <a:srcRect t="34586" b="14051"/>
          <a:stretch/>
        </p:blipFill>
        <p:spPr bwMode="auto">
          <a:xfrm>
            <a:off x="4147369" y="4607836"/>
            <a:ext cx="877220" cy="785123"/>
          </a:xfrm>
          <a:prstGeom prst="rect">
            <a:avLst/>
          </a:prstGeom>
        </p:spPr>
      </p:pic>
      <p:pic>
        <p:nvPicPr>
          <p:cNvPr id="20" name="図 33"/>
          <p:cNvPicPr>
            <a:picLocks noChangeAspect="1"/>
          </p:cNvPicPr>
          <p:nvPr/>
        </p:nvPicPr>
        <p:blipFill>
          <a:blip r:embed="rId20"/>
          <a:srcRect t="24318" b="24317"/>
          <a:stretch/>
        </p:blipFill>
        <p:spPr bwMode="auto">
          <a:xfrm>
            <a:off x="5082593" y="4607836"/>
            <a:ext cx="877220" cy="785123"/>
          </a:xfrm>
          <a:prstGeom prst="rect">
            <a:avLst/>
          </a:prstGeom>
        </p:spPr>
      </p:pic>
      <p:pic>
        <p:nvPicPr>
          <p:cNvPr id="21" name="図 35"/>
          <p:cNvPicPr>
            <a:picLocks noChangeAspect="1"/>
          </p:cNvPicPr>
          <p:nvPr/>
        </p:nvPicPr>
        <p:blipFill>
          <a:blip r:embed="rId21"/>
          <a:srcRect t="14592" b="34044"/>
          <a:stretch/>
        </p:blipFill>
        <p:spPr bwMode="auto">
          <a:xfrm>
            <a:off x="6017817" y="4607836"/>
            <a:ext cx="877220" cy="785123"/>
          </a:xfrm>
          <a:prstGeom prst="rect">
            <a:avLst/>
          </a:prstGeom>
        </p:spPr>
      </p:pic>
      <p:pic>
        <p:nvPicPr>
          <p:cNvPr id="22" name="図 37"/>
          <p:cNvPicPr>
            <a:picLocks noChangeAspect="1"/>
          </p:cNvPicPr>
          <p:nvPr/>
        </p:nvPicPr>
        <p:blipFill>
          <a:blip r:embed="rId22"/>
          <a:srcRect t="6484" b="42151"/>
          <a:stretch/>
        </p:blipFill>
        <p:spPr bwMode="auto">
          <a:xfrm>
            <a:off x="6953041" y="4607836"/>
            <a:ext cx="877220" cy="785123"/>
          </a:xfrm>
          <a:prstGeom prst="rect">
            <a:avLst/>
          </a:prstGeom>
        </p:spPr>
      </p:pic>
      <p:pic>
        <p:nvPicPr>
          <p:cNvPr id="23" name="図 39"/>
          <p:cNvPicPr>
            <a:picLocks noChangeAspect="1"/>
          </p:cNvPicPr>
          <p:nvPr/>
        </p:nvPicPr>
        <p:blipFill>
          <a:blip r:embed="rId23"/>
          <a:srcRect b="48636"/>
          <a:stretch/>
        </p:blipFill>
        <p:spPr bwMode="auto">
          <a:xfrm>
            <a:off x="7888266" y="4607836"/>
            <a:ext cx="877220" cy="785123"/>
          </a:xfrm>
          <a:prstGeom prst="rect">
            <a:avLst/>
          </a:prstGeom>
        </p:spPr>
      </p:pic>
      <p:sp>
        <p:nvSpPr>
          <p:cNvPr id="24" name="テキスト ボックス 40"/>
          <p:cNvSpPr txBox="1"/>
          <p:nvPr/>
        </p:nvSpPr>
        <p:spPr bwMode="auto">
          <a:xfrm>
            <a:off x="2386081" y="1477524"/>
            <a:ext cx="668027" cy="25909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prstClr val="black"/>
                </a:solidFill>
                <a:latin typeface="Arial"/>
                <a:cs typeface="Arial"/>
              </a:rPr>
              <a:t>t = 0.0 s</a:t>
            </a:r>
            <a:endParaRPr lang="ja-JP" sz="120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5" name="テキスト ボックス 41"/>
          <p:cNvSpPr txBox="1"/>
          <p:nvPr/>
        </p:nvSpPr>
        <p:spPr bwMode="auto">
          <a:xfrm>
            <a:off x="3415707" y="1477524"/>
            <a:ext cx="470095" cy="25909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prstClr val="black"/>
                </a:solidFill>
                <a:latin typeface="Arial"/>
                <a:cs typeface="Arial"/>
              </a:rPr>
              <a:t>0.2 s</a:t>
            </a:r>
            <a:endParaRPr lang="ja-JP" sz="120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6" name="テキスト ボックス 42"/>
          <p:cNvSpPr txBox="1"/>
          <p:nvPr/>
        </p:nvSpPr>
        <p:spPr bwMode="auto">
          <a:xfrm>
            <a:off x="4336394" y="1477524"/>
            <a:ext cx="470095" cy="25909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prstClr val="black"/>
                </a:solidFill>
                <a:latin typeface="Arial"/>
                <a:cs typeface="Arial"/>
              </a:rPr>
              <a:t>0.4 s</a:t>
            </a:r>
            <a:endParaRPr lang="ja-JP" sz="120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7" name="テキスト ボックス 43"/>
          <p:cNvSpPr txBox="1"/>
          <p:nvPr/>
        </p:nvSpPr>
        <p:spPr bwMode="auto">
          <a:xfrm>
            <a:off x="5331093" y="1477524"/>
            <a:ext cx="470095" cy="25909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prstClr val="black"/>
                </a:solidFill>
                <a:latin typeface="Arial"/>
                <a:cs typeface="Arial"/>
              </a:rPr>
              <a:t>0.6 s</a:t>
            </a:r>
            <a:endParaRPr lang="ja-JP" sz="120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8" name="テキスト ボックス 44"/>
          <p:cNvSpPr txBox="1"/>
          <p:nvPr/>
        </p:nvSpPr>
        <p:spPr bwMode="auto">
          <a:xfrm>
            <a:off x="6261752" y="1477524"/>
            <a:ext cx="470095" cy="25909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prstClr val="black"/>
                </a:solidFill>
                <a:latin typeface="Arial"/>
                <a:cs typeface="Arial"/>
              </a:rPr>
              <a:t>0.8 s</a:t>
            </a:r>
            <a:endParaRPr lang="ja-JP" sz="120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9" name="テキスト ボックス 45"/>
          <p:cNvSpPr txBox="1"/>
          <p:nvPr/>
        </p:nvSpPr>
        <p:spPr bwMode="auto">
          <a:xfrm>
            <a:off x="7182439" y="1477524"/>
            <a:ext cx="470095" cy="25909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prstClr val="black"/>
                </a:solidFill>
                <a:latin typeface="Arial"/>
                <a:cs typeface="Arial"/>
              </a:rPr>
              <a:t>1.0 s</a:t>
            </a:r>
            <a:endParaRPr lang="ja-JP" sz="120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0" name="テキスト ボックス 46"/>
          <p:cNvSpPr txBox="1"/>
          <p:nvPr/>
        </p:nvSpPr>
        <p:spPr bwMode="auto">
          <a:xfrm>
            <a:off x="8091830" y="1477524"/>
            <a:ext cx="470095" cy="25909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>
                <a:solidFill>
                  <a:prstClr val="black"/>
                </a:solidFill>
                <a:latin typeface="Arial"/>
                <a:cs typeface="Arial"/>
              </a:rPr>
              <a:t>1.2 s</a:t>
            </a:r>
            <a:endParaRPr lang="ja-JP" sz="1200">
              <a:solidFill>
                <a:prstClr val="black"/>
              </a:solidFill>
              <a:latin typeface="Arial"/>
              <a:cs typeface="Arial"/>
            </a:endParaRPr>
          </a:p>
        </p:txBody>
      </p:sp>
      <p:pic>
        <p:nvPicPr>
          <p:cNvPr id="31" name="図 4"/>
          <p:cNvPicPr>
            <a:picLocks noChangeAspect="1"/>
          </p:cNvPicPr>
          <p:nvPr/>
        </p:nvPicPr>
        <p:blipFill>
          <a:blip r:embed="rId24"/>
          <a:srcRect l="263" t="29637" r="3801" b="15623"/>
          <a:stretch/>
        </p:blipFill>
        <p:spPr bwMode="auto">
          <a:xfrm>
            <a:off x="3216151" y="1754315"/>
            <a:ext cx="874097" cy="869063"/>
          </a:xfrm>
          <a:prstGeom prst="rect">
            <a:avLst/>
          </a:prstGeom>
        </p:spPr>
      </p:pic>
      <p:pic>
        <p:nvPicPr>
          <p:cNvPr id="32" name="図 6"/>
          <p:cNvPicPr>
            <a:picLocks noChangeAspect="1"/>
          </p:cNvPicPr>
          <p:nvPr/>
        </p:nvPicPr>
        <p:blipFill>
          <a:blip r:embed="rId25"/>
          <a:srcRect t="36533" r="4394" b="8727"/>
          <a:stretch/>
        </p:blipFill>
        <p:spPr bwMode="auto">
          <a:xfrm>
            <a:off x="4152258" y="1754315"/>
            <a:ext cx="871085" cy="869063"/>
          </a:xfrm>
          <a:prstGeom prst="rect">
            <a:avLst/>
          </a:prstGeom>
        </p:spPr>
      </p:pic>
      <p:pic>
        <p:nvPicPr>
          <p:cNvPr id="33" name="図 8"/>
          <p:cNvPicPr>
            <a:picLocks noChangeAspect="1"/>
          </p:cNvPicPr>
          <p:nvPr/>
        </p:nvPicPr>
        <p:blipFill>
          <a:blip r:embed="rId26"/>
          <a:srcRect t="42613" r="4394" b="2647"/>
          <a:stretch/>
        </p:blipFill>
        <p:spPr bwMode="auto">
          <a:xfrm>
            <a:off x="5085354" y="1754315"/>
            <a:ext cx="871085" cy="869063"/>
          </a:xfrm>
          <a:prstGeom prst="rect">
            <a:avLst/>
          </a:prstGeom>
        </p:spPr>
      </p:pic>
      <p:pic>
        <p:nvPicPr>
          <p:cNvPr id="34" name="図 10"/>
          <p:cNvPicPr>
            <a:picLocks noChangeAspect="1"/>
          </p:cNvPicPr>
          <p:nvPr/>
        </p:nvPicPr>
        <p:blipFill>
          <a:blip r:embed="rId27"/>
          <a:srcRect t="30087" r="4394" b="15173"/>
          <a:stretch/>
        </p:blipFill>
        <p:spPr bwMode="auto">
          <a:xfrm>
            <a:off x="6018450" y="1754314"/>
            <a:ext cx="871085" cy="869064"/>
          </a:xfrm>
          <a:prstGeom prst="rect">
            <a:avLst/>
          </a:prstGeom>
        </p:spPr>
      </p:pic>
      <p:pic>
        <p:nvPicPr>
          <p:cNvPr id="35" name="図 12"/>
          <p:cNvPicPr>
            <a:picLocks noChangeAspect="1"/>
          </p:cNvPicPr>
          <p:nvPr/>
        </p:nvPicPr>
        <p:blipFill>
          <a:blip r:embed="rId28"/>
          <a:srcRect t="36277" r="3998" b="8983"/>
          <a:stretch/>
        </p:blipFill>
        <p:spPr bwMode="auto">
          <a:xfrm>
            <a:off x="6951546" y="1754314"/>
            <a:ext cx="874710" cy="869064"/>
          </a:xfrm>
          <a:prstGeom prst="rect">
            <a:avLst/>
          </a:prstGeom>
        </p:spPr>
      </p:pic>
      <p:pic>
        <p:nvPicPr>
          <p:cNvPr id="36" name="図 15"/>
          <p:cNvPicPr>
            <a:picLocks noChangeAspect="1"/>
          </p:cNvPicPr>
          <p:nvPr/>
        </p:nvPicPr>
        <p:blipFill>
          <a:blip r:embed="rId29"/>
          <a:srcRect t="36352" r="3998" b="8908"/>
          <a:stretch/>
        </p:blipFill>
        <p:spPr bwMode="auto">
          <a:xfrm>
            <a:off x="7888266" y="1754314"/>
            <a:ext cx="874710" cy="869064"/>
          </a:xfrm>
          <a:prstGeom prst="rect">
            <a:avLst/>
          </a:prstGeom>
        </p:spPr>
      </p:pic>
      <p:pic>
        <p:nvPicPr>
          <p:cNvPr id="37" name="図 2"/>
          <p:cNvPicPr>
            <a:picLocks noChangeAspect="1"/>
          </p:cNvPicPr>
          <p:nvPr/>
        </p:nvPicPr>
        <p:blipFill>
          <a:blip r:embed="rId30"/>
          <a:srcRect l="553" t="24479" r="3168" b="20781"/>
          <a:stretch/>
        </p:blipFill>
        <p:spPr bwMode="auto">
          <a:xfrm>
            <a:off x="2276920" y="1749877"/>
            <a:ext cx="877220" cy="869063"/>
          </a:xfrm>
          <a:prstGeom prst="rect">
            <a:avLst/>
          </a:prstGeom>
        </p:spPr>
      </p:pic>
      <p:grpSp>
        <p:nvGrpSpPr>
          <p:cNvPr id="38" name="Gruppieren 37"/>
          <p:cNvGrpSpPr/>
          <p:nvPr/>
        </p:nvGrpSpPr>
        <p:grpSpPr bwMode="auto">
          <a:xfrm>
            <a:off x="1304903" y="1983874"/>
            <a:ext cx="1074483" cy="3333841"/>
            <a:chOff x="1331844" y="1472306"/>
            <a:chExt cx="1074483" cy="3333841"/>
          </a:xfrm>
        </p:grpSpPr>
        <p:sp>
          <p:nvSpPr>
            <p:cNvPr id="39" name="テキスト ボックス 47"/>
            <p:cNvSpPr txBox="1"/>
            <p:nvPr/>
          </p:nvSpPr>
          <p:spPr bwMode="auto">
            <a:xfrm>
              <a:off x="1331845" y="2362692"/>
              <a:ext cx="1003543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100">
                  <a:solidFill>
                    <a:srgbClr val="C00000"/>
                  </a:solidFill>
                  <a:latin typeface="Arial"/>
                  <a:cs typeface="Arial"/>
                </a:rPr>
                <a:t>1-pentanol</a:t>
              </a:r>
              <a:endParaRPr/>
            </a:p>
            <a:p>
              <a:pPr>
                <a:defRPr/>
              </a:pPr>
              <a:r>
                <a:rPr lang="en-US" sz="1100">
                  <a:solidFill>
                    <a:srgbClr val="C00000"/>
                  </a:solidFill>
                  <a:latin typeface="Arial"/>
                  <a:cs typeface="Arial"/>
                </a:rPr>
                <a:t>3.2 mol/m</a:t>
              </a:r>
              <a:r>
                <a:rPr lang="en-US" sz="1100" baseline="30000">
                  <a:solidFill>
                    <a:srgbClr val="C00000"/>
                  </a:solidFill>
                  <a:latin typeface="Arial"/>
                  <a:cs typeface="Arial"/>
                </a:rPr>
                <a:t>3</a:t>
              </a:r>
              <a:endParaRPr/>
            </a:p>
            <a:p>
              <a:pPr>
                <a:defRPr/>
              </a:pPr>
              <a:r>
                <a:rPr lang="en-US" sz="1100">
                  <a:solidFill>
                    <a:srgbClr val="C00000"/>
                  </a:solidFill>
                  <a:latin typeface="Symbol"/>
                  <a:cs typeface="Arial"/>
                </a:rPr>
                <a:t>s</a:t>
              </a:r>
              <a:r>
                <a:rPr lang="en-US" sz="1100">
                  <a:solidFill>
                    <a:srgbClr val="C00000"/>
                  </a:solidFill>
                  <a:latin typeface="Arial"/>
                  <a:cs typeface="Arial"/>
                </a:rPr>
                <a:t> = 68 mN/m</a:t>
              </a:r>
              <a:endParaRPr lang="ja-JP" sz="1100">
                <a:solidFill>
                  <a:srgbClr val="C00000"/>
                </a:solidFill>
                <a:latin typeface="Arial"/>
                <a:cs typeface="Arial"/>
              </a:endParaRPr>
            </a:p>
          </p:txBody>
        </p:sp>
        <p:sp>
          <p:nvSpPr>
            <p:cNvPr id="40" name="テキスト ボックス 48"/>
            <p:cNvSpPr txBox="1"/>
            <p:nvPr/>
          </p:nvSpPr>
          <p:spPr bwMode="auto">
            <a:xfrm>
              <a:off x="1331845" y="3305321"/>
              <a:ext cx="1003543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100">
                  <a:solidFill>
                    <a:srgbClr val="C00000"/>
                  </a:solidFill>
                  <a:latin typeface="Arial"/>
                  <a:cs typeface="Arial"/>
                </a:rPr>
                <a:t>1-octanol</a:t>
              </a:r>
              <a:endParaRPr/>
            </a:p>
            <a:p>
              <a:pPr>
                <a:defRPr/>
              </a:pPr>
              <a:r>
                <a:rPr lang="en-US" sz="1100">
                  <a:solidFill>
                    <a:srgbClr val="C00000"/>
                  </a:solidFill>
                  <a:latin typeface="Arial"/>
                  <a:cs typeface="Arial"/>
                </a:rPr>
                <a:t>0.097 mol/m</a:t>
              </a:r>
              <a:r>
                <a:rPr lang="en-US" sz="1100" baseline="30000">
                  <a:solidFill>
                    <a:srgbClr val="C00000"/>
                  </a:solidFill>
                  <a:latin typeface="Arial"/>
                  <a:cs typeface="Arial"/>
                </a:rPr>
                <a:t>3</a:t>
              </a:r>
              <a:endParaRPr/>
            </a:p>
            <a:p>
              <a:pPr>
                <a:defRPr/>
              </a:pPr>
              <a:r>
                <a:rPr lang="en-US" sz="1100">
                  <a:solidFill>
                    <a:srgbClr val="C00000"/>
                  </a:solidFill>
                  <a:latin typeface="Symbol"/>
                  <a:cs typeface="Arial"/>
                </a:rPr>
                <a:t>s</a:t>
              </a:r>
              <a:r>
                <a:rPr lang="en-US" sz="1100">
                  <a:solidFill>
                    <a:srgbClr val="C00000"/>
                  </a:solidFill>
                  <a:latin typeface="Arial"/>
                  <a:cs typeface="Arial"/>
                </a:rPr>
                <a:t> = 68 mN/m</a:t>
              </a:r>
              <a:endParaRPr lang="ja-JP" sz="1100">
                <a:solidFill>
                  <a:srgbClr val="C00000"/>
                </a:solidFill>
                <a:latin typeface="Arial"/>
                <a:cs typeface="Arial"/>
              </a:endParaRPr>
            </a:p>
          </p:txBody>
        </p:sp>
        <p:sp>
          <p:nvSpPr>
            <p:cNvPr id="41" name="テキスト ボックス 49"/>
            <p:cNvSpPr txBox="1"/>
            <p:nvPr/>
          </p:nvSpPr>
          <p:spPr bwMode="auto">
            <a:xfrm>
              <a:off x="1337088" y="4205983"/>
              <a:ext cx="1069239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100">
                  <a:solidFill>
                    <a:srgbClr val="C00000"/>
                  </a:solidFill>
                  <a:latin typeface="Arial"/>
                  <a:cs typeface="Arial"/>
                </a:rPr>
                <a:t>Triton X-100</a:t>
              </a:r>
              <a:endParaRPr/>
            </a:p>
            <a:p>
              <a:pPr>
                <a:defRPr/>
              </a:pPr>
              <a:r>
                <a:rPr lang="en-US" sz="1100">
                  <a:solidFill>
                    <a:srgbClr val="C00000"/>
                  </a:solidFill>
                  <a:latin typeface="Arial"/>
                  <a:cs typeface="Arial"/>
                </a:rPr>
                <a:t>0.5 mmol/m</a:t>
              </a:r>
              <a:r>
                <a:rPr lang="en-US" sz="1100" baseline="30000">
                  <a:solidFill>
                    <a:srgbClr val="C00000"/>
                  </a:solidFill>
                  <a:latin typeface="Arial"/>
                  <a:cs typeface="Arial"/>
                </a:rPr>
                <a:t>3</a:t>
              </a:r>
              <a:endParaRPr/>
            </a:p>
            <a:p>
              <a:pPr>
                <a:defRPr/>
              </a:pPr>
              <a:r>
                <a:rPr lang="en-US" sz="1100">
                  <a:solidFill>
                    <a:srgbClr val="C00000"/>
                  </a:solidFill>
                  <a:latin typeface="Symbol"/>
                  <a:cs typeface="Arial"/>
                </a:rPr>
                <a:t>s</a:t>
              </a:r>
              <a:r>
                <a:rPr lang="en-US" sz="1100">
                  <a:solidFill>
                    <a:srgbClr val="C00000"/>
                  </a:solidFill>
                  <a:latin typeface="Arial"/>
                  <a:cs typeface="Arial"/>
                </a:rPr>
                <a:t> = 67 mN/m</a:t>
              </a:r>
              <a:endParaRPr lang="ja-JP" sz="1100">
                <a:solidFill>
                  <a:srgbClr val="C00000"/>
                </a:solidFill>
                <a:latin typeface="Arial"/>
                <a:cs typeface="Arial"/>
              </a:endParaRPr>
            </a:p>
          </p:txBody>
        </p:sp>
        <p:sp>
          <p:nvSpPr>
            <p:cNvPr id="42" name="テキスト ボックス 50"/>
            <p:cNvSpPr txBox="1"/>
            <p:nvPr/>
          </p:nvSpPr>
          <p:spPr bwMode="auto">
            <a:xfrm>
              <a:off x="1331844" y="1472306"/>
              <a:ext cx="100354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100">
                  <a:solidFill>
                    <a:srgbClr val="C00000"/>
                  </a:solidFill>
                  <a:latin typeface="Arial"/>
                  <a:cs typeface="Arial"/>
                </a:rPr>
                <a:t>Clean water</a:t>
              </a:r>
              <a:endParaRPr lang="en-US" sz="1100" baseline="30000">
                <a:solidFill>
                  <a:srgbClr val="C00000"/>
                </a:solidFill>
                <a:latin typeface="Arial"/>
                <a:cs typeface="Arial"/>
              </a:endParaRPr>
            </a:p>
            <a:p>
              <a:pPr>
                <a:defRPr/>
              </a:pPr>
              <a:r>
                <a:rPr lang="en-US" sz="1100">
                  <a:solidFill>
                    <a:srgbClr val="C00000"/>
                  </a:solidFill>
                  <a:latin typeface="Symbol"/>
                  <a:cs typeface="Arial"/>
                </a:rPr>
                <a:t>s</a:t>
              </a:r>
              <a:r>
                <a:rPr lang="en-US" sz="1100">
                  <a:solidFill>
                    <a:srgbClr val="C00000"/>
                  </a:solidFill>
                  <a:latin typeface="Arial"/>
                  <a:cs typeface="Arial"/>
                </a:rPr>
                <a:t> = 72 mN/m</a:t>
              </a:r>
              <a:endParaRPr lang="ja-JP" sz="1100">
                <a:solidFill>
                  <a:srgbClr val="C0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3" name="Rechteck 42"/>
          <p:cNvSpPr/>
          <p:nvPr/>
        </p:nvSpPr>
        <p:spPr bwMode="auto">
          <a:xfrm>
            <a:off x="6407550" y="5482969"/>
            <a:ext cx="26695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b="1">
                <a:solidFill>
                  <a:schemeClr val="tx1">
                    <a:lumMod val="65000"/>
                    <a:lumOff val="35000"/>
                  </a:schemeClr>
                </a:solidFill>
              </a:rPr>
              <a:t>A. Tomiyama et al., </a:t>
            </a:r>
            <a:endParaRPr/>
          </a:p>
          <a:p>
            <a:pPr>
              <a:defRPr/>
            </a:pPr>
            <a:r>
              <a:rPr lang="de-DE" b="1">
                <a:solidFill>
                  <a:schemeClr val="tx1">
                    <a:lumMod val="65000"/>
                    <a:lumOff val="35000"/>
                  </a:schemeClr>
                </a:solidFill>
              </a:rPr>
              <a:t>Kobe University</a:t>
            </a:r>
            <a:endParaRPr/>
          </a:p>
        </p:txBody>
      </p:sp>
      <p:sp>
        <p:nvSpPr>
          <p:cNvPr id="44" name="Rechteck 43"/>
          <p:cNvSpPr/>
          <p:nvPr/>
        </p:nvSpPr>
        <p:spPr bwMode="auto">
          <a:xfrm>
            <a:off x="476167" y="884194"/>
            <a:ext cx="73094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/>
              <a:buChar char="§"/>
              <a:defRPr/>
            </a:pPr>
            <a:r>
              <a:rPr lang="de-DE" sz="2000" b="1"/>
              <a:t>CO</a:t>
            </a:r>
            <a:r>
              <a:rPr lang="de-DE" sz="2000" b="1" baseline="-25000"/>
              <a:t>2</a:t>
            </a:r>
            <a:r>
              <a:rPr lang="de-DE" sz="2000" b="1"/>
              <a:t> bubbles dissolving in surfactant solutions </a:t>
            </a:r>
            <a:endParaRPr/>
          </a:p>
        </p:txBody>
      </p:sp>
      <p:sp>
        <p:nvSpPr>
          <p:cNvPr id="45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Mass Transfer into Surfactant Solutions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Experimental Findings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pic>
        <p:nvPicPr>
          <p:cNvPr id="46" name="Grafik 45"/>
          <p:cNvPicPr>
            <a:picLocks noChangeAspect="1"/>
          </p:cNvPicPr>
          <p:nvPr/>
        </p:nvPicPr>
        <p:blipFill>
          <a:blip r:embed="rId3"/>
          <a:srcRect r="50196" b="52594"/>
          <a:stretch/>
        </p:blipFill>
        <p:spPr bwMode="auto">
          <a:xfrm>
            <a:off x="742341" y="675286"/>
            <a:ext cx="4095455" cy="2745305"/>
          </a:xfrm>
          <a:prstGeom prst="rect">
            <a:avLst/>
          </a:prstGeom>
        </p:spPr>
      </p:pic>
      <p:sp>
        <p:nvSpPr>
          <p:cNvPr id="47" name="Rechteck 46"/>
          <p:cNvSpPr/>
          <p:nvPr/>
        </p:nvSpPr>
        <p:spPr bwMode="auto">
          <a:xfrm>
            <a:off x="719839" y="6349679"/>
            <a:ext cx="41404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b="1">
                <a:solidFill>
                  <a:schemeClr val="tx1">
                    <a:lumMod val="65000"/>
                    <a:lumOff val="35000"/>
                  </a:schemeClr>
                </a:solidFill>
              </a:rPr>
              <a:t>A. Tomiyama et al., Kobe University</a:t>
            </a:r>
            <a:endParaRPr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rcRect t="50526"/>
          <a:stretch/>
        </p:blipFill>
        <p:spPr bwMode="auto">
          <a:xfrm>
            <a:off x="1034874" y="3605257"/>
            <a:ext cx="8406868" cy="2929088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rcRect l="51417" t="3828" r="1992" b="49641"/>
          <a:stretch/>
        </p:blipFill>
        <p:spPr bwMode="auto">
          <a:xfrm>
            <a:off x="5355354" y="793920"/>
            <a:ext cx="3915435" cy="2753843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175334" y="772273"/>
            <a:ext cx="540262" cy="24762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998734" y="3605257"/>
            <a:ext cx="540262" cy="247620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 bwMode="auto">
          <a:xfrm>
            <a:off x="5805404" y="3380232"/>
            <a:ext cx="540060" cy="2250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2000" b="0" i="0" u="none" strike="noStrike" cap="none">
              <a:ln>
                <a:noFill/>
              </a:ln>
              <a:solidFill>
                <a:schemeClr val="tx1"/>
              </a:solidFill>
              <a:latin typeface="Helvetica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175334" y="3589598"/>
            <a:ext cx="540262" cy="2476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 bwMode="auto">
          <a:xfrm>
            <a:off x="689818" y="6129300"/>
            <a:ext cx="27008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1600"/>
              <a:t>Matthias Kraume, TU Berlin</a:t>
            </a:r>
            <a:endParaRPr/>
          </a:p>
        </p:txBody>
      </p:sp>
      <p:sp>
        <p:nvSpPr>
          <p:cNvPr id="7" name="Textfeld 6"/>
          <p:cNvSpPr txBox="1"/>
          <p:nvPr/>
        </p:nvSpPr>
        <p:spPr bwMode="auto">
          <a:xfrm>
            <a:off x="605274" y="953725"/>
            <a:ext cx="2364815" cy="1277273"/>
          </a:xfrm>
          <a:prstGeom prst="rect">
            <a:avLst/>
          </a:prstGeom>
          <a:solidFill>
            <a:srgbClr val="E9E9F3"/>
          </a:solidFill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/>
              <a:t>initial droplet: NaOH,</a:t>
            </a:r>
            <a:endParaRPr/>
          </a:p>
          <a:p>
            <a:pPr>
              <a:spcAft>
                <a:spcPts val="600"/>
              </a:spcAft>
              <a:defRPr/>
            </a:pPr>
            <a:r>
              <a:rPr lang="de-DE"/>
              <a:t>water, phenolphtalein</a:t>
            </a:r>
          </a:p>
          <a:p>
            <a:pPr>
              <a:defRPr/>
            </a:pPr>
            <a:r>
              <a:rPr lang="de-DE"/>
              <a:t>ambient liquid:</a:t>
            </a:r>
            <a:endParaRPr/>
          </a:p>
          <a:p>
            <a:pPr>
              <a:defRPr/>
            </a:pPr>
            <a:r>
              <a:rPr lang="de-DE"/>
              <a:t>toluol, acetic acid</a:t>
            </a:r>
            <a:endParaRPr lang="en-GB"/>
          </a:p>
        </p:txBody>
      </p:sp>
      <p:pic>
        <p:nvPicPr>
          <p:cNvPr id="8" name="small_new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rcRect l="15815" t="4304" r="7394" b="2224"/>
          <a:stretch/>
        </p:blipFill>
        <p:spPr bwMode="auto">
          <a:xfrm>
            <a:off x="3870189" y="2348880"/>
            <a:ext cx="3555395" cy="3240360"/>
          </a:xfrm>
          <a:prstGeom prst="rect">
            <a:avLst/>
          </a:prstGeom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4185224" y="6129300"/>
            <a:ext cx="3690410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n-GB" sz="1600">
                <a:latin typeface="Arial"/>
              </a:rPr>
              <a:t>Michael Schlüter, IMS, TU Hamburg</a:t>
            </a:r>
            <a:endParaRPr/>
          </a:p>
        </p:txBody>
      </p:sp>
      <p:sp>
        <p:nvSpPr>
          <p:cNvPr id="10" name="Rechteck 9"/>
          <p:cNvSpPr/>
          <p:nvPr/>
        </p:nvSpPr>
        <p:spPr bwMode="auto">
          <a:xfrm>
            <a:off x="4225728" y="974558"/>
            <a:ext cx="1980220" cy="1246495"/>
          </a:xfrm>
          <a:prstGeom prst="rect">
            <a:avLst/>
          </a:prstGeom>
          <a:solidFill>
            <a:srgbClr val="E9E9F3"/>
          </a:solidFill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Aft>
                <a:spcPts val="0"/>
              </a:spcAft>
              <a:defRPr/>
            </a:pPr>
            <a:r>
              <a:rPr lang="en-US" sz="1500">
                <a:solidFill>
                  <a:schemeClr val="tx1"/>
                </a:solidFill>
                <a:latin typeface="Calibri"/>
                <a:cs typeface="Calibri"/>
              </a:rPr>
              <a:t>N</a:t>
            </a:r>
            <a:r>
              <a:rPr lang="en-US" sz="1500" baseline="-25000">
                <a:solidFill>
                  <a:schemeClr val="tx1"/>
                </a:solidFill>
                <a:latin typeface="Calibri"/>
                <a:cs typeface="Calibri"/>
              </a:rPr>
              <a:t>2</a:t>
            </a:r>
            <a:r>
              <a:rPr lang="en-US" sz="1500">
                <a:latin typeface="Calibri"/>
                <a:cs typeface="Calibri"/>
              </a:rPr>
              <a:t>-</a:t>
            </a:r>
            <a:r>
              <a:rPr lang="en-US" sz="1500">
                <a:solidFill>
                  <a:schemeClr val="tx1"/>
                </a:solidFill>
                <a:latin typeface="Calibri"/>
                <a:cs typeface="Calibri"/>
              </a:rPr>
              <a:t>sat. dye solution/O</a:t>
            </a:r>
            <a:r>
              <a:rPr lang="en-US" sz="1500" baseline="-25000">
                <a:solidFill>
                  <a:schemeClr val="tx1"/>
                </a:solidFill>
                <a:latin typeface="Calibri"/>
                <a:cs typeface="Calibri"/>
              </a:rPr>
              <a:t>2</a:t>
            </a:r>
            <a:endParaRPr/>
          </a:p>
          <a:p>
            <a:pPr marL="0" lvl="1">
              <a:spcAft>
                <a:spcPts val="0"/>
              </a:spcAft>
              <a:defRPr/>
            </a:pPr>
            <a:r>
              <a:rPr lang="en-US" sz="1500">
                <a:latin typeface="Calibri"/>
                <a:cs typeface="Calibri"/>
              </a:rPr>
              <a:t>T = 20.2 °C</a:t>
            </a:r>
            <a:endParaRPr/>
          </a:p>
          <a:p>
            <a:pPr marL="0" lvl="1">
              <a:spcAft>
                <a:spcPts val="0"/>
              </a:spcAft>
              <a:defRPr/>
            </a:pPr>
            <a:r>
              <a:rPr lang="en-US" sz="1500">
                <a:latin typeface="Calibri"/>
                <a:cs typeface="Calibri"/>
              </a:rPr>
              <a:t>p = 1017.4 mbar </a:t>
            </a:r>
            <a:endParaRPr/>
          </a:p>
          <a:p>
            <a:pPr marL="0" lvl="1">
              <a:spcAft>
                <a:spcPts val="0"/>
              </a:spcAft>
              <a:defRPr/>
            </a:pPr>
            <a:r>
              <a:rPr lang="en-US" sz="1500">
                <a:latin typeface="Calibri"/>
                <a:cs typeface="Calibri"/>
              </a:rPr>
              <a:t>d</a:t>
            </a:r>
            <a:r>
              <a:rPr lang="en-US" sz="1500" baseline="-25000">
                <a:latin typeface="Calibri"/>
                <a:cs typeface="Calibri"/>
              </a:rPr>
              <a:t>eq,V,ris</a:t>
            </a:r>
            <a:r>
              <a:rPr lang="en-US" sz="1500">
                <a:latin typeface="Calibri"/>
                <a:cs typeface="Calibri"/>
              </a:rPr>
              <a:t> = 4.3 mm</a:t>
            </a:r>
            <a:endParaRPr/>
          </a:p>
          <a:p>
            <a:pPr marL="0" lvl="1">
              <a:spcAft>
                <a:spcPts val="0"/>
              </a:spcAft>
              <a:defRPr/>
            </a:pPr>
            <a:r>
              <a:rPr lang="en-US" sz="1500">
                <a:latin typeface="Calibri"/>
                <a:cs typeface="Calibri"/>
              </a:rPr>
              <a:t>w</a:t>
            </a:r>
            <a:r>
              <a:rPr lang="en-US" sz="1500" baseline="-25000">
                <a:latin typeface="Calibri"/>
                <a:cs typeface="Calibri"/>
              </a:rPr>
              <a:t>b</a:t>
            </a:r>
            <a:r>
              <a:rPr lang="en-US" sz="1500">
                <a:latin typeface="Calibri"/>
                <a:cs typeface="Calibri"/>
              </a:rPr>
              <a:t>= 26 cm</a:t>
            </a:r>
            <a:r>
              <a:rPr lang="en-US" sz="1500">
                <a:latin typeface="Calibri"/>
              </a:rPr>
              <a:t>∙</a:t>
            </a:r>
            <a:r>
              <a:rPr lang="en-US" sz="1500">
                <a:latin typeface="Calibri"/>
                <a:cs typeface="Calibri"/>
              </a:rPr>
              <a:t>s</a:t>
            </a:r>
            <a:r>
              <a:rPr lang="en-US" sz="1500" baseline="30000">
                <a:latin typeface="Calibri"/>
                <a:cs typeface="Calibri"/>
              </a:rPr>
              <a:t>-1</a:t>
            </a:r>
            <a:endParaRPr lang="en-US" sz="1500">
              <a:latin typeface="Calibri"/>
              <a:cs typeface="Calibri"/>
            </a:endParaRPr>
          </a:p>
        </p:txBody>
      </p:sp>
      <p:sp>
        <p:nvSpPr>
          <p:cNvPr id="11" name="Rechteck 10"/>
          <p:cNvSpPr/>
          <p:nvPr/>
        </p:nvSpPr>
        <p:spPr bwMode="auto">
          <a:xfrm rot="16199999">
            <a:off x="6225287" y="3649168"/>
            <a:ext cx="2729658" cy="368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defRPr/>
            </a:pPr>
            <a:r>
              <a:rPr lang="en-US" sz="160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oxygen concentration in mg L</a:t>
            </a:r>
            <a:r>
              <a:rPr lang="en-US" sz="1600" baseline="3000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-1</a:t>
            </a:r>
            <a:endParaRPr/>
          </a:p>
        </p:txBody>
      </p:sp>
      <p:sp>
        <p:nvSpPr>
          <p:cNvPr id="12" name="Rechteck 11"/>
          <p:cNvSpPr/>
          <p:nvPr/>
        </p:nvSpPr>
        <p:spPr bwMode="auto">
          <a:xfrm>
            <a:off x="3978202" y="5650520"/>
            <a:ext cx="4032447" cy="333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defRPr/>
            </a:pPr>
            <a:r>
              <a:rPr lang="en-US" sz="140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Time Resolved Scanning Laser Induced Fluorescence</a:t>
            </a:r>
            <a:endParaRPr/>
          </a:p>
        </p:txBody>
      </p:sp>
      <p:pic>
        <p:nvPicPr>
          <p:cNvPr id="14" name="dI29D12.5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/>
        </p:blipFill>
        <p:spPr bwMode="auto">
          <a:xfrm>
            <a:off x="8865744" y="998504"/>
            <a:ext cx="922830" cy="5130795"/>
          </a:xfrm>
          <a:prstGeom prst="rect">
            <a:avLst/>
          </a:prstGeom>
        </p:spPr>
      </p:pic>
      <p:sp>
        <p:nvSpPr>
          <p:cNvPr id="15" name="Text Box 43"/>
          <p:cNvSpPr txBox="1">
            <a:spLocks noChangeArrowheads="1"/>
          </p:cNvSpPr>
          <p:nvPr/>
        </p:nvSpPr>
        <p:spPr bwMode="auto">
          <a:xfrm>
            <a:off x="8055654" y="6142390"/>
            <a:ext cx="266543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n-GB" sz="1600">
                <a:latin typeface="Arial"/>
              </a:rPr>
              <a:t>Akio Tomiyama, U Koebe</a:t>
            </a:r>
          </a:p>
        </p:txBody>
      </p:sp>
      <p:sp>
        <p:nvSpPr>
          <p:cNvPr id="16" name="Text Box 43"/>
          <p:cNvSpPr txBox="1">
            <a:spLocks noChangeArrowheads="1"/>
          </p:cNvSpPr>
          <p:nvPr/>
        </p:nvSpPr>
        <p:spPr bwMode="auto">
          <a:xfrm>
            <a:off x="7503163" y="1002196"/>
            <a:ext cx="1282415" cy="1077218"/>
          </a:xfrm>
          <a:prstGeom prst="rect">
            <a:avLst/>
          </a:prstGeom>
          <a:solidFill>
            <a:srgbClr val="E9E9F3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n-GB" sz="1600">
                <a:latin typeface="Arial"/>
              </a:rPr>
              <a:t>CO</a:t>
            </a:r>
            <a:r>
              <a:rPr lang="en-GB" sz="1600" baseline="-25000">
                <a:latin typeface="Arial"/>
              </a:rPr>
              <a:t>2</a:t>
            </a:r>
            <a:r>
              <a:rPr lang="en-GB" sz="1600">
                <a:latin typeface="Arial"/>
              </a:rPr>
              <a:t> bubble</a:t>
            </a:r>
            <a:endParaRPr/>
          </a:p>
          <a:p>
            <a:pPr>
              <a:spcBef>
                <a:spcPts val="0"/>
              </a:spcBef>
              <a:defRPr/>
            </a:pPr>
            <a:r>
              <a:rPr lang="en-GB" sz="1600">
                <a:latin typeface="Arial"/>
              </a:rPr>
              <a:t>rising and dissolving</a:t>
            </a:r>
            <a:endParaRPr/>
          </a:p>
          <a:p>
            <a:pPr>
              <a:spcBef>
                <a:spcPts val="0"/>
              </a:spcBef>
              <a:defRPr/>
            </a:pPr>
            <a:r>
              <a:rPr lang="en-GB" sz="1600">
                <a:latin typeface="Arial"/>
              </a:rPr>
              <a:t>in water</a:t>
            </a:r>
            <a:endParaRPr/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0" y="143635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Motivation: Mass Transfer at Fluid Interfaces 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pic>
        <p:nvPicPr>
          <p:cNvPr id="3" name="ET3.mpg">
            <a:hlinkClick r:id="" action="ppaction://media"/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/>
          <a:srcRect l="12394" r="29019"/>
          <a:stretch/>
        </p:blipFill>
        <p:spPr bwMode="auto">
          <a:xfrm>
            <a:off x="584824" y="2348880"/>
            <a:ext cx="2910857" cy="37263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0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333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3333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96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4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20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5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31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en-GB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Effects of surface active agents on mass transfer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sp>
        <p:nvSpPr>
          <p:cNvPr id="2" name="Textfeld 1"/>
          <p:cNvSpPr txBox="1"/>
          <p:nvPr/>
        </p:nvSpPr>
        <p:spPr bwMode="auto">
          <a:xfrm>
            <a:off x="460618" y="987115"/>
            <a:ext cx="35317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/>
              <a:buChar char="§"/>
              <a:defRPr/>
            </a:pPr>
            <a:r>
              <a:rPr lang="de-DE" sz="2200" b="1"/>
              <a:t>experimental findings </a:t>
            </a:r>
            <a:endParaRPr/>
          </a:p>
        </p:txBody>
      </p:sp>
      <p:sp>
        <p:nvSpPr>
          <p:cNvPr id="3" name="Rechteck 2"/>
          <p:cNvSpPr/>
          <p:nvPr/>
        </p:nvSpPr>
        <p:spPr bwMode="auto">
          <a:xfrm>
            <a:off x="1453498" y="4521314"/>
            <a:ext cx="8177330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800"/>
              </a:lnSpc>
              <a:defRPr/>
            </a:pPr>
            <a:r>
              <a:rPr lang="en-US" sz="2400" b="1">
                <a:solidFill>
                  <a:srgbClr val="A20000"/>
                </a:solidFill>
              </a:rPr>
              <a:t>Thermodynamically consistent continuum model </a:t>
            </a:r>
            <a:br>
              <a:rPr lang="en-US" sz="2400" b="1">
                <a:solidFill>
                  <a:srgbClr val="A20000"/>
                </a:solidFill>
              </a:rPr>
            </a:br>
            <a:r>
              <a:rPr lang="en-US" sz="2400" b="1">
                <a:solidFill>
                  <a:srgbClr val="A20000"/>
                </a:solidFill>
              </a:rPr>
              <a:t>of hindered mass transfer?</a:t>
            </a:r>
            <a:endParaRPr/>
          </a:p>
        </p:txBody>
      </p:sp>
      <p:sp>
        <p:nvSpPr>
          <p:cNvPr id="4" name="Rechteck 3"/>
          <p:cNvSpPr/>
          <p:nvPr/>
        </p:nvSpPr>
        <p:spPr bwMode="auto">
          <a:xfrm>
            <a:off x="842131" y="5966120"/>
            <a:ext cx="5760642" cy="5847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>
                <a:solidFill>
                  <a:schemeClr val="bg2">
                    <a:lumMod val="75000"/>
                  </a:schemeClr>
                </a:solidFill>
              </a:rPr>
              <a:t>J. Aoki, et int., Tomiyama, Chem. Eng. Techn. 38 (2015)</a:t>
            </a:r>
            <a:br>
              <a:rPr lang="en-US" sz="160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600">
                <a:solidFill>
                  <a:schemeClr val="bg2">
                    <a:lumMod val="75000"/>
                  </a:schemeClr>
                </a:solidFill>
              </a:rPr>
              <a:t>Y. Hori, et int., Tomiyama, Int. J. Heat Mass Trans. 136 (2019)</a:t>
            </a:r>
            <a:endParaRPr/>
          </a:p>
        </p:txBody>
      </p:sp>
      <p:sp>
        <p:nvSpPr>
          <p:cNvPr id="5" name="Textfeld 4"/>
          <p:cNvSpPr txBox="1"/>
          <p:nvPr/>
        </p:nvSpPr>
        <p:spPr bwMode="auto">
          <a:xfrm>
            <a:off x="1599495" y="1523980"/>
            <a:ext cx="744626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Symbol"/>
              <a:buChar char="-"/>
              <a:defRPr/>
            </a:pPr>
            <a:r>
              <a:rPr lang="de-DE" sz="2000"/>
              <a:t>surfactant coverage leads to local mass transfer hindrance</a:t>
            </a:r>
          </a:p>
          <a:p>
            <a:pPr>
              <a:defRPr/>
            </a:pPr>
            <a:endParaRPr lang="de-DE" sz="2000"/>
          </a:p>
          <a:p>
            <a:pPr marL="342900" indent="-342900">
              <a:buFont typeface="Symbol"/>
              <a:buChar char="-"/>
              <a:defRPr/>
            </a:pPr>
            <a:r>
              <a:rPr lang="de-DE" sz="2000"/>
              <a:t>mass transfer reduction depends on the </a:t>
            </a:r>
            <a:r>
              <a:rPr lang="de-DE" sz="2000" i="1"/>
              <a:t>reduction of surface </a:t>
            </a:r>
            <a:br>
              <a:rPr lang="de-DE" sz="2000" i="1"/>
            </a:br>
            <a:r>
              <a:rPr lang="de-DE" sz="2000" i="1"/>
              <a:t>tension</a:t>
            </a:r>
            <a:r>
              <a:rPr lang="de-DE" sz="2000"/>
              <a:t> rather than on the surfactant concentration</a:t>
            </a:r>
            <a:br>
              <a:rPr lang="de-DE" sz="2000"/>
            </a:br>
            <a:r>
              <a:rPr lang="de-DE" sz="2000"/>
              <a:t>(type of surfactant seems irrelevant)</a:t>
            </a:r>
            <a:endParaRPr/>
          </a:p>
        </p:txBody>
      </p:sp>
      <p:graphicFrame>
        <p:nvGraphicFramePr>
          <p:cNvPr id="28" name="Objekt 27"/>
          <p:cNvGraphicFramePr>
            <a:graphicFrameLocks noChangeAspect="1"/>
          </p:cNvGraphicFramePr>
          <p:nvPr/>
        </p:nvGraphicFramePr>
        <p:xfrm>
          <a:off x="3478724" y="3444165"/>
          <a:ext cx="31115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oleObj" r:id="rId3" imgW="1256665" imgH="240665" progId="Equation.3">
                  <p:embed/>
                </p:oleObj>
              </mc:Choice>
              <mc:Fallback>
                <p:oleObj name="oleObj" r:id="rId3" imgW="1256665" imgH="240665" progId="Equation.3">
                  <p:embed/>
                  <p:pic>
                    <p:nvPicPr>
                      <p:cNvPr id="28" name="Objekt 27"/>
                      <p:cNvPicPr/>
                      <p:nvPr/>
                    </p:nvPicPr>
                    <p:blipFill>
                      <a:blip r:embed="rId4"/>
                      <a:stretch/>
                    </p:blipFill>
                    <p:spPr bwMode="auto">
                      <a:xfrm>
                        <a:off x="3478724" y="3444165"/>
                        <a:ext cx="3111500" cy="59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/>
          <p:cNvSpPr/>
          <p:nvPr/>
        </p:nvSpPr>
        <p:spPr bwMode="auto">
          <a:xfrm>
            <a:off x="3163689" y="3306179"/>
            <a:ext cx="3690410" cy="855095"/>
          </a:xfrm>
          <a:prstGeom prst="rect">
            <a:avLst/>
          </a:prstGeom>
          <a:noFill/>
          <a:ln w="38100" cap="flat" cmpd="sng" algn="ctr">
            <a:solidFill>
              <a:srgbClr val="A2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000" b="0" i="0" u="none" strike="noStrike" cap="none">
              <a:ln>
                <a:noFill/>
              </a:ln>
              <a:solidFill>
                <a:schemeClr val="tx1"/>
              </a:solidFill>
              <a:latin typeface="Helvetica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7" name="Gruppieren 6"/>
          <p:cNvGrpSpPr/>
          <p:nvPr/>
        </p:nvGrpSpPr>
        <p:grpSpPr bwMode="auto">
          <a:xfrm>
            <a:off x="473862" y="2978950"/>
            <a:ext cx="4019413" cy="3322532"/>
            <a:chOff x="4797025" y="2168860"/>
            <a:chExt cx="4240640" cy="355539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/>
            <a:srcRect l="41133" t="11438" r="1719" b="5244"/>
            <a:stretch/>
          </p:blipFill>
          <p:spPr bwMode="auto">
            <a:xfrm>
              <a:off x="4932040" y="2303875"/>
              <a:ext cx="4105625" cy="34203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hteck 8"/>
            <p:cNvSpPr/>
            <p:nvPr/>
          </p:nvSpPr>
          <p:spPr bwMode="auto">
            <a:xfrm>
              <a:off x="4797025" y="2168860"/>
              <a:ext cx="1215134" cy="76508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</p:grpSp>
      <p:sp>
        <p:nvSpPr>
          <p:cNvPr id="45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en-GB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Various Interface Conceptions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80523" y="902936"/>
            <a:ext cx="2884620" cy="2128923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3960199" y="906549"/>
            <a:ext cx="2884620" cy="2152329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7339875" y="906746"/>
            <a:ext cx="2911642" cy="2164925"/>
          </a:xfrm>
          <a:prstGeom prst="rect">
            <a:avLst/>
          </a:prstGeom>
        </p:spPr>
      </p:pic>
      <p:grpSp>
        <p:nvGrpSpPr>
          <p:cNvPr id="17" name="Gruppieren 16"/>
          <p:cNvGrpSpPr/>
          <p:nvPr/>
        </p:nvGrpSpPr>
        <p:grpSpPr bwMode="auto">
          <a:xfrm>
            <a:off x="539819" y="3283324"/>
            <a:ext cx="10099390" cy="3386036"/>
            <a:chOff x="539819" y="3283324"/>
            <a:chExt cx="10099390" cy="3386036"/>
          </a:xfrm>
        </p:grpSpPr>
        <p:grpSp>
          <p:nvGrpSpPr>
            <p:cNvPr id="12" name="Gruppieren 11"/>
            <p:cNvGrpSpPr/>
            <p:nvPr/>
          </p:nvGrpSpPr>
          <p:grpSpPr bwMode="auto">
            <a:xfrm>
              <a:off x="539819" y="3283324"/>
              <a:ext cx="10099390" cy="3386036"/>
              <a:chOff x="539819" y="3283324"/>
              <a:chExt cx="10099390" cy="3386036"/>
            </a:xfrm>
          </p:grpSpPr>
          <p:pic>
            <p:nvPicPr>
              <p:cNvPr id="5" name="Grafik 4"/>
              <p:cNvPicPr>
                <a:picLocks noChangeAspect="1"/>
              </p:cNvPicPr>
              <p:nvPr/>
            </p:nvPicPr>
            <p:blipFill>
              <a:blip r:embed="rId7"/>
              <a:stretch/>
            </p:blipFill>
            <p:spPr bwMode="auto">
              <a:xfrm>
                <a:off x="5769218" y="3394733"/>
                <a:ext cx="2319850" cy="2472180"/>
              </a:xfrm>
              <a:prstGeom prst="rect">
                <a:avLst/>
              </a:prstGeom>
            </p:spPr>
          </p:pic>
          <p:sp>
            <p:nvSpPr>
              <p:cNvPr id="6" name="Rechteck 5"/>
              <p:cNvSpPr/>
              <p:nvPr/>
            </p:nvSpPr>
            <p:spPr bwMode="auto">
              <a:xfrm>
                <a:off x="5499187" y="3283324"/>
                <a:ext cx="2961511" cy="2755964"/>
              </a:xfrm>
              <a:prstGeom prst="rect">
                <a:avLst/>
              </a:prstGeom>
              <a:noFill/>
              <a:ln w="28575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de-DE" sz="2000" b="0" i="0" u="none" strike="noStrike" cap="none">
                  <a:ln>
                    <a:noFill/>
                  </a:ln>
                  <a:solidFill>
                    <a:schemeClr val="tx1"/>
                  </a:solidFill>
                  <a:latin typeface="Helvetica"/>
                </a:endParaRPr>
              </a:p>
            </p:txBody>
          </p:sp>
          <p:sp>
            <p:nvSpPr>
              <p:cNvPr id="10" name="Rechteck 9"/>
              <p:cNvSpPr/>
              <p:nvPr/>
            </p:nvSpPr>
            <p:spPr bwMode="auto">
              <a:xfrm>
                <a:off x="1601670" y="6129300"/>
                <a:ext cx="4023714" cy="307777"/>
              </a:xfrm>
              <a:prstGeom prst="rect">
                <a:avLst/>
              </a:prstGeom>
              <a:grp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GB" sz="1400">
                    <a:solidFill>
                      <a:schemeClr val="bg2">
                        <a:lumMod val="75000"/>
                      </a:schemeClr>
                    </a:solidFill>
                    <a:latin typeface="Arial"/>
                    <a:ea typeface="Times New Roman"/>
                  </a:rPr>
                  <a:t>D. Bothe, Int. J. Eng. Sci. </a:t>
                </a:r>
                <a:r>
                  <a:rPr lang="en-GB" sz="1400" b="1">
                    <a:solidFill>
                      <a:schemeClr val="bg2">
                        <a:lumMod val="75000"/>
                      </a:schemeClr>
                    </a:solidFill>
                    <a:latin typeface="Arial"/>
                    <a:ea typeface="Times New Roman"/>
                  </a:rPr>
                  <a:t>179</a:t>
                </a:r>
                <a:r>
                  <a:rPr lang="en-GB" sz="1400">
                    <a:solidFill>
                      <a:schemeClr val="bg2">
                        <a:lumMod val="75000"/>
                      </a:schemeClr>
                    </a:solidFill>
                    <a:latin typeface="Arial"/>
                    <a:ea typeface="Times New Roman"/>
                  </a:rPr>
                  <a:t>, 103731 (2022) </a:t>
                </a:r>
                <a:endParaRPr/>
              </a:p>
            </p:txBody>
          </p:sp>
          <p:sp>
            <p:nvSpPr>
              <p:cNvPr id="11" name="Rechteck 10"/>
              <p:cNvSpPr/>
              <p:nvPr/>
            </p:nvSpPr>
            <p:spPr bwMode="auto">
              <a:xfrm>
                <a:off x="539819" y="6361583"/>
                <a:ext cx="10099390" cy="307777"/>
              </a:xfrm>
              <a:prstGeom prst="rect">
                <a:avLst/>
              </a:prstGeom>
              <a:grp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GB" sz="1400">
                    <a:solidFill>
                      <a:schemeClr val="bg2">
                        <a:lumMod val="75000"/>
                      </a:schemeClr>
                    </a:solidFill>
                    <a:latin typeface="Arial"/>
                    <a:ea typeface="Times New Roman"/>
                  </a:rPr>
                  <a:t>D. Bothe: Multi-velocity sharp-interface continuum thermodynamics of fluid systems with adsorption. arXiv:2502.00906 (2025) </a:t>
                </a:r>
                <a:endParaRPr/>
              </a:p>
            </p:txBody>
          </p:sp>
        </p:grpSp>
        <p:pic>
          <p:nvPicPr>
            <p:cNvPr id="14" name="Grafik 13"/>
            <p:cNvPicPr>
              <a:picLocks noChangeAspect="1"/>
            </p:cNvPicPr>
            <p:nvPr/>
          </p:nvPicPr>
          <p:blipFill>
            <a:blip r:embed="rId8"/>
            <a:stretch/>
          </p:blipFill>
          <p:spPr bwMode="auto">
            <a:xfrm>
              <a:off x="8865744" y="4161006"/>
              <a:ext cx="564407" cy="677287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Textfeld 14"/>
                <p:cNvSpPr txBox="1"/>
                <p:nvPr/>
              </p:nvSpPr>
              <p:spPr bwMode="auto">
                <a:xfrm>
                  <a:off x="9310471" y="4266702"/>
                  <a:ext cx="930447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defRPr/>
                  </a:pPr>
                  <mc:AlternateContent>
                    <mc:Choice Requires="a14"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de-DE" sz="2800" b="0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&gt;0 </m:t>
                            </m:r>
                          </m:oMath>
                        </m:oMathPara>
                      </a14:m>
                    </mc:Choice>
                    <mc:Fallback xmlns:m="http://schemas.openxmlformats.org/officeDocument/2006/math" xmlns:w="http://schemas.openxmlformats.org/wordprocessingml/2006/main" xmlns=""/>
                  </mc:AlternateContent>
                  <a:endParaRPr lang="en-GB" sz="280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15" name="Textfeld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310471" y="4266702"/>
                  <a:ext cx="930447" cy="523220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Rechteck 15"/>
            <p:cNvSpPr/>
            <p:nvPr/>
          </p:nvSpPr>
          <p:spPr bwMode="auto">
            <a:xfrm>
              <a:off x="8685724" y="4149079"/>
              <a:ext cx="1518580" cy="699638"/>
            </a:xfrm>
            <a:prstGeom prst="rect">
              <a:avLst/>
            </a:prstGeom>
            <a:noFill/>
            <a:ln w="38100" cap="flat" cmpd="sng" algn="ctr">
              <a:solidFill>
                <a:srgbClr val="A2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en-GB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One-sided Mass Transfer Processes in Series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 l="30129" t="10241" r="17985" b="12834"/>
          <a:stretch/>
        </p:blipFill>
        <p:spPr bwMode="auto">
          <a:xfrm>
            <a:off x="2880079" y="1426277"/>
            <a:ext cx="4230470" cy="400544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feld 2"/>
          <p:cNvSpPr txBox="1"/>
          <p:nvPr/>
        </p:nvSpPr>
        <p:spPr bwMode="auto">
          <a:xfrm>
            <a:off x="386535" y="908720"/>
            <a:ext cx="88209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/>
              <a:buChar char="§"/>
              <a:defRPr/>
            </a:pPr>
            <a:r>
              <a:rPr lang="de-DE" sz="2000"/>
              <a:t>mass transfer as a sequence of ad- and desorption-like processes</a:t>
            </a:r>
          </a:p>
        </p:txBody>
      </p:sp>
      <p:sp>
        <p:nvSpPr>
          <p:cNvPr id="4" name="Textfeld 3"/>
          <p:cNvSpPr txBox="1"/>
          <p:nvPr/>
        </p:nvSpPr>
        <p:spPr bwMode="auto">
          <a:xfrm>
            <a:off x="386535" y="5679250"/>
            <a:ext cx="8730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/>
              <a:buChar char="§"/>
              <a:defRPr/>
            </a:pPr>
            <a:r>
              <a:rPr lang="de-DE"/>
              <a:t>transfer species pass through the force field of the other (adsorbed) constituents</a:t>
            </a:r>
          </a:p>
        </p:txBody>
      </p:sp>
      <p:sp>
        <p:nvSpPr>
          <p:cNvPr id="6" name="Rechteck 5"/>
          <p:cNvSpPr/>
          <p:nvPr/>
        </p:nvSpPr>
        <p:spPr bwMode="auto">
          <a:xfrm>
            <a:off x="386535" y="6316578"/>
            <a:ext cx="40237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400">
                <a:solidFill>
                  <a:schemeClr val="bg2">
                    <a:lumMod val="75000"/>
                  </a:schemeClr>
                </a:solidFill>
                <a:highlight>
                  <a:srgbClr val="E9E9F3"/>
                </a:highlight>
                <a:latin typeface="Arial"/>
                <a:ea typeface="Times New Roman"/>
              </a:rPr>
              <a:t>D. Bothe, Int. J. Eng. Sci. </a:t>
            </a:r>
            <a:r>
              <a:rPr lang="en-GB" sz="1400" b="1">
                <a:solidFill>
                  <a:schemeClr val="bg2">
                    <a:lumMod val="75000"/>
                  </a:schemeClr>
                </a:solidFill>
                <a:highlight>
                  <a:srgbClr val="E9E9F3"/>
                </a:highlight>
                <a:latin typeface="Arial"/>
                <a:ea typeface="Times New Roman"/>
              </a:rPr>
              <a:t>179</a:t>
            </a:r>
            <a:r>
              <a:rPr lang="en-GB" sz="1400">
                <a:solidFill>
                  <a:schemeClr val="bg2">
                    <a:lumMod val="75000"/>
                  </a:schemeClr>
                </a:solidFill>
                <a:highlight>
                  <a:srgbClr val="E9E9F3"/>
                </a:highlight>
                <a:latin typeface="Arial"/>
                <a:ea typeface="Times New Roman"/>
              </a:rPr>
              <a:t>, 103731 (2022) </a:t>
            </a:r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en-GB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Mass Transfer Entropy Production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grpSp>
        <p:nvGrpSpPr>
          <p:cNvPr id="2" name="Gruppieren 1"/>
          <p:cNvGrpSpPr/>
          <p:nvPr/>
        </p:nvGrpSpPr>
        <p:grpSpPr bwMode="auto">
          <a:xfrm>
            <a:off x="1137232" y="1254533"/>
            <a:ext cx="7278462" cy="4829762"/>
            <a:chOff x="1061610" y="1043735"/>
            <a:chExt cx="6900153" cy="4662792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3"/>
            <a:srcRect l="12955" t="9830" r="7436" b="3781"/>
            <a:stretch/>
          </p:blipFill>
          <p:spPr bwMode="auto">
            <a:xfrm>
              <a:off x="1061610" y="1043735"/>
              <a:ext cx="6900153" cy="466279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Rechteck 3"/>
            <p:cNvSpPr/>
            <p:nvPr/>
          </p:nvSpPr>
          <p:spPr bwMode="auto">
            <a:xfrm>
              <a:off x="3517430" y="2438889"/>
              <a:ext cx="2520280" cy="153017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/>
            <a:srcRect l="26896" t="67759" r="68765" b="28156"/>
            <a:stretch/>
          </p:blipFill>
          <p:spPr bwMode="auto">
            <a:xfrm>
              <a:off x="3488919" y="2606330"/>
              <a:ext cx="376136" cy="2204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/>
            <a:srcRect l="41142" t="35522" r="20269" b="49820"/>
            <a:stretch/>
          </p:blipFill>
          <p:spPr bwMode="auto">
            <a:xfrm>
              <a:off x="3865055" y="2438889"/>
              <a:ext cx="3344758" cy="791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/>
            <a:srcRect l="26860" t="84602" r="68630" b="11989"/>
            <a:stretch/>
          </p:blipFill>
          <p:spPr bwMode="auto">
            <a:xfrm>
              <a:off x="3483632" y="3368646"/>
              <a:ext cx="390939" cy="1839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/>
            <a:srcRect l="41359" t="49959" r="23705" b="36005"/>
            <a:stretch/>
          </p:blipFill>
          <p:spPr bwMode="auto">
            <a:xfrm>
              <a:off x="3874571" y="3230073"/>
              <a:ext cx="3028121" cy="7575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/>
            <a:srcRect l="15284" t="11872" r="82387" b="81374"/>
            <a:stretch/>
          </p:blipFill>
          <p:spPr bwMode="auto">
            <a:xfrm>
              <a:off x="7160459" y="1153200"/>
              <a:ext cx="201850" cy="36455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" name="Rechteck 10"/>
          <p:cNvSpPr/>
          <p:nvPr/>
        </p:nvSpPr>
        <p:spPr bwMode="auto">
          <a:xfrm>
            <a:off x="2159999" y="4301823"/>
            <a:ext cx="2002868" cy="1737467"/>
          </a:xfrm>
          <a:prstGeom prst="rect">
            <a:avLst/>
          </a:prstGeom>
          <a:noFill/>
          <a:ln w="38100" cap="flat" cmpd="sng" algn="ctr">
            <a:solidFill>
              <a:srgbClr val="A2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2000" b="0" i="0" u="none" strike="noStrike" cap="none">
              <a:ln>
                <a:noFill/>
              </a:ln>
              <a:solidFill>
                <a:schemeClr val="tx1"/>
              </a:solidFill>
              <a:latin typeface="Helvetica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431540" y="854423"/>
            <a:ext cx="83709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/>
              <a:buChar char="§"/>
              <a:defRPr/>
            </a:pPr>
            <a:r>
              <a:rPr lang="de-DE" sz="2000" b="1"/>
              <a:t>interfacial entropy production (zero interfacial viscosities):</a:t>
            </a:r>
            <a:endParaRPr/>
          </a:p>
        </p:txBody>
      </p:sp>
      <p:grpSp>
        <p:nvGrpSpPr>
          <p:cNvPr id="14" name="Gruppieren 13"/>
          <p:cNvGrpSpPr/>
          <p:nvPr/>
        </p:nvGrpSpPr>
        <p:grpSpPr bwMode="auto">
          <a:xfrm>
            <a:off x="1286635" y="4133387"/>
            <a:ext cx="9356496" cy="1957717"/>
            <a:chOff x="1286635" y="4133387"/>
            <a:chExt cx="9356496" cy="1957717"/>
          </a:xfrm>
        </p:grpSpPr>
        <p:cxnSp>
          <p:nvCxnSpPr>
            <p:cNvPr id="10" name="Gerade Verbindung 4"/>
            <p:cNvCxnSpPr>
              <a:cxnSpLocks noChangeShapeType="1"/>
            </p:cNvCxnSpPr>
            <p:nvPr/>
          </p:nvCxnSpPr>
          <p:spPr bwMode="auto">
            <a:xfrm>
              <a:off x="1286635" y="4419110"/>
              <a:ext cx="0" cy="1620180"/>
            </a:xfrm>
            <a:prstGeom prst="line">
              <a:avLst/>
            </a:prstGeom>
            <a:noFill/>
            <a:ln w="57150" algn="ctr">
              <a:solidFill>
                <a:srgbClr val="0070C0"/>
              </a:solidFill>
              <a:round/>
              <a:headEnd/>
              <a:tailEnd/>
            </a:ln>
          </p:spPr>
        </p:cxn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4"/>
            <a:srcRect l="30129" t="10241" r="17985" b="12834"/>
            <a:stretch/>
          </p:blipFill>
          <p:spPr bwMode="auto">
            <a:xfrm>
              <a:off x="8575430" y="4133387"/>
              <a:ext cx="2067701" cy="195771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" name="Rechteck 15"/>
          <p:cNvSpPr/>
          <p:nvPr/>
        </p:nvSpPr>
        <p:spPr bwMode="auto">
          <a:xfrm>
            <a:off x="386535" y="6316578"/>
            <a:ext cx="40237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400">
                <a:solidFill>
                  <a:schemeClr val="bg2">
                    <a:lumMod val="75000"/>
                  </a:schemeClr>
                </a:solidFill>
                <a:highlight>
                  <a:srgbClr val="E9E9F3"/>
                </a:highlight>
                <a:latin typeface="Arial"/>
                <a:ea typeface="Times New Roman"/>
              </a:rPr>
              <a:t>D. Bothe, Int. J. Eng. Sci. </a:t>
            </a:r>
            <a:r>
              <a:rPr lang="en-GB" sz="1400" b="1">
                <a:solidFill>
                  <a:schemeClr val="bg2">
                    <a:lumMod val="75000"/>
                  </a:schemeClr>
                </a:solidFill>
                <a:highlight>
                  <a:srgbClr val="E9E9F3"/>
                </a:highlight>
                <a:latin typeface="Arial"/>
                <a:ea typeface="Times New Roman"/>
              </a:rPr>
              <a:t>179</a:t>
            </a:r>
            <a:r>
              <a:rPr lang="en-GB" sz="1400">
                <a:solidFill>
                  <a:schemeClr val="bg2">
                    <a:lumMod val="75000"/>
                  </a:schemeClr>
                </a:solidFill>
                <a:highlight>
                  <a:srgbClr val="E9E9F3"/>
                </a:highlight>
                <a:latin typeface="Arial"/>
                <a:ea typeface="Times New Roman"/>
              </a:rPr>
              <a:t>, 103731 (2022) </a:t>
            </a:r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en-GB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Mass Transfer Closure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/>
          <a:srcRect l="733" t="6931" r="5417" b="41083"/>
          <a:stretch/>
        </p:blipFill>
        <p:spPr bwMode="auto">
          <a:xfrm>
            <a:off x="467795" y="998730"/>
            <a:ext cx="8289670" cy="282573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Rechteck 17"/>
          <p:cNvSpPr/>
          <p:nvPr/>
        </p:nvSpPr>
        <p:spPr bwMode="auto">
          <a:xfrm>
            <a:off x="328690" y="1538790"/>
            <a:ext cx="810090" cy="40504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000" b="0" i="0" u="none" strike="noStrike" cap="none">
              <a:ln>
                <a:noFill/>
              </a:ln>
              <a:solidFill>
                <a:schemeClr val="tx1"/>
              </a:solidFill>
              <a:latin typeface="Helvetica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327536" y="3136467"/>
            <a:ext cx="810090" cy="40504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000" b="0" i="0" u="none" strike="noStrike" cap="none">
              <a:ln>
                <a:noFill/>
              </a:ln>
              <a:solidFill>
                <a:schemeClr val="tx1"/>
              </a:solidFill>
              <a:latin typeface="Helvetica"/>
            </a:endParaRPr>
          </a:p>
        </p:txBody>
      </p:sp>
      <p:sp>
        <p:nvSpPr>
          <p:cNvPr id="20" name="Rechteck 19"/>
          <p:cNvSpPr/>
          <p:nvPr/>
        </p:nvSpPr>
        <p:spPr bwMode="auto">
          <a:xfrm>
            <a:off x="327536" y="1943835"/>
            <a:ext cx="810090" cy="40504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000" b="0" i="0" u="none" strike="noStrike" cap="none">
              <a:ln>
                <a:noFill/>
              </a:ln>
              <a:solidFill>
                <a:schemeClr val="tx1"/>
              </a:solidFill>
              <a:latin typeface="Helvetica"/>
            </a:endParaRPr>
          </a:p>
        </p:txBody>
      </p:sp>
      <p:sp>
        <p:nvSpPr>
          <p:cNvPr id="21" name="Rechteck 20"/>
          <p:cNvSpPr/>
          <p:nvPr/>
        </p:nvSpPr>
        <p:spPr bwMode="auto">
          <a:xfrm>
            <a:off x="3595238" y="4200759"/>
            <a:ext cx="810090" cy="40504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000" b="0" i="0" u="none" strike="noStrike" cap="none">
              <a:ln>
                <a:noFill/>
              </a:ln>
              <a:solidFill>
                <a:schemeClr val="tx1"/>
              </a:solidFill>
              <a:latin typeface="Helvetica"/>
            </a:endParaRPr>
          </a:p>
        </p:txBody>
      </p:sp>
      <p:sp>
        <p:nvSpPr>
          <p:cNvPr id="22" name="Rechteck 21"/>
          <p:cNvSpPr/>
          <p:nvPr/>
        </p:nvSpPr>
        <p:spPr bwMode="auto">
          <a:xfrm>
            <a:off x="3595238" y="4200759"/>
            <a:ext cx="810090" cy="40504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000" b="0" i="0" u="none" strike="noStrike" cap="none">
              <a:ln>
                <a:noFill/>
              </a:ln>
              <a:solidFill>
                <a:schemeClr val="tx1"/>
              </a:solidFill>
              <a:latin typeface="Helvetica"/>
            </a:endParaRPr>
          </a:p>
        </p:txBody>
      </p:sp>
      <p:sp>
        <p:nvSpPr>
          <p:cNvPr id="23" name="Textfeld 22"/>
          <p:cNvSpPr txBox="1"/>
          <p:nvPr/>
        </p:nvSpPr>
        <p:spPr bwMode="auto">
          <a:xfrm>
            <a:off x="431540" y="3824753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b="1"/>
              <a:t>approximation:</a:t>
            </a:r>
            <a:endParaRPr/>
          </a:p>
        </p:txBody>
      </p:sp>
      <p:pic>
        <p:nvPicPr>
          <p:cNvPr id="24" name="Grafik 23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231740" y="3791322"/>
            <a:ext cx="3354036" cy="442576"/>
          </a:xfrm>
          <a:prstGeom prst="rect">
            <a:avLst/>
          </a:prstGeom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5"/>
          <a:srcRect l="1110" t="32375" r="6248" b="40410"/>
          <a:stretch/>
        </p:blipFill>
        <p:spPr bwMode="auto">
          <a:xfrm>
            <a:off x="484576" y="4335027"/>
            <a:ext cx="8182879" cy="1479238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Rechteck 25"/>
          <p:cNvSpPr/>
          <p:nvPr/>
        </p:nvSpPr>
        <p:spPr bwMode="auto">
          <a:xfrm>
            <a:off x="3599062" y="4353159"/>
            <a:ext cx="810090" cy="40504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000" b="0" i="0" u="none" strike="noStrike" cap="none">
              <a:ln>
                <a:noFill/>
              </a:ln>
              <a:solidFill>
                <a:schemeClr val="tx1"/>
              </a:solidFill>
              <a:latin typeface="Helvetica"/>
            </a:endParaRPr>
          </a:p>
        </p:txBody>
      </p:sp>
      <p:sp>
        <p:nvSpPr>
          <p:cNvPr id="27" name="Rechteck 26"/>
          <p:cNvSpPr/>
          <p:nvPr/>
        </p:nvSpPr>
        <p:spPr bwMode="auto">
          <a:xfrm>
            <a:off x="386534" y="4734144"/>
            <a:ext cx="8325925" cy="14792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000" b="0" i="0" u="none" strike="noStrike" cap="none">
              <a:ln>
                <a:noFill/>
              </a:ln>
              <a:solidFill>
                <a:schemeClr val="tx1"/>
              </a:solidFill>
              <a:latin typeface="Helvetica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5"/>
          <a:srcRect l="51266" t="41546" r="6247" b="41710"/>
          <a:stretch/>
        </p:blipFill>
        <p:spPr bwMode="auto">
          <a:xfrm>
            <a:off x="4882846" y="4986494"/>
            <a:ext cx="3752800" cy="91016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" name="Gruppieren 28"/>
          <p:cNvGrpSpPr/>
          <p:nvPr/>
        </p:nvGrpSpPr>
        <p:grpSpPr bwMode="auto">
          <a:xfrm>
            <a:off x="3426495" y="4986494"/>
            <a:ext cx="1350150" cy="882646"/>
            <a:chOff x="971599" y="1313765"/>
            <a:chExt cx="1755195" cy="1008708"/>
          </a:xfrm>
        </p:grpSpPr>
        <p:pic>
          <p:nvPicPr>
            <p:cNvPr id="30" name="Grafik 29"/>
            <p:cNvPicPr>
              <a:picLocks noChangeAspect="1"/>
            </p:cNvPicPr>
            <p:nvPr/>
          </p:nvPicPr>
          <p:blipFill>
            <a:blip r:embed="rId6"/>
            <a:srcRect r="63238"/>
            <a:stretch/>
          </p:blipFill>
          <p:spPr bwMode="auto">
            <a:xfrm>
              <a:off x="971599" y="1313765"/>
              <a:ext cx="810090" cy="1008708"/>
            </a:xfrm>
            <a:prstGeom prst="rect">
              <a:avLst/>
            </a:prstGeom>
          </p:spPr>
        </p:pic>
        <p:pic>
          <p:nvPicPr>
            <p:cNvPr id="31" name="Grafik 30"/>
            <p:cNvPicPr>
              <a:picLocks noChangeAspect="1"/>
            </p:cNvPicPr>
            <p:nvPr/>
          </p:nvPicPr>
          <p:blipFill>
            <a:blip r:embed="rId6"/>
            <a:srcRect l="51059" t="53539" r="22390" b="10768"/>
            <a:stretch/>
          </p:blipFill>
          <p:spPr bwMode="auto">
            <a:xfrm>
              <a:off x="1961709" y="1909318"/>
              <a:ext cx="585066" cy="360040"/>
            </a:xfrm>
            <a:prstGeom prst="rect">
              <a:avLst/>
            </a:prstGeom>
          </p:spPr>
        </p:pic>
        <p:pic>
          <p:nvPicPr>
            <p:cNvPr id="32" name="Grafik 31"/>
            <p:cNvPicPr>
              <a:picLocks noChangeAspect="1"/>
            </p:cNvPicPr>
            <p:nvPr/>
          </p:nvPicPr>
          <p:blipFill>
            <a:blip r:embed="rId6"/>
            <a:srcRect l="57186" t="17847" r="28518" b="55383"/>
            <a:stretch/>
          </p:blipFill>
          <p:spPr bwMode="auto">
            <a:xfrm>
              <a:off x="1666056" y="1692557"/>
              <a:ext cx="315035" cy="270030"/>
            </a:xfrm>
            <a:prstGeom prst="rect">
              <a:avLst/>
            </a:prstGeom>
          </p:spPr>
        </p:pic>
        <p:pic>
          <p:nvPicPr>
            <p:cNvPr id="33" name="Grafik 32"/>
            <p:cNvPicPr>
              <a:picLocks noChangeAspect="1"/>
            </p:cNvPicPr>
            <p:nvPr/>
          </p:nvPicPr>
          <p:blipFill>
            <a:blip r:embed="rId6"/>
            <a:srcRect l="67398" t="8923" r="10137" b="46461"/>
            <a:stretch/>
          </p:blipFill>
          <p:spPr bwMode="auto">
            <a:xfrm>
              <a:off x="2006714" y="1411073"/>
              <a:ext cx="495056" cy="450050"/>
            </a:xfrm>
            <a:prstGeom prst="rect">
              <a:avLst/>
            </a:prstGeom>
          </p:spPr>
        </p:pic>
        <p:pic>
          <p:nvPicPr>
            <p:cNvPr id="34" name="Grafik 33"/>
            <p:cNvPicPr>
              <a:picLocks noChangeAspect="1"/>
            </p:cNvPicPr>
            <p:nvPr/>
          </p:nvPicPr>
          <p:blipFill>
            <a:blip r:embed="rId6"/>
            <a:srcRect l="88805"/>
            <a:stretch/>
          </p:blipFill>
          <p:spPr bwMode="auto">
            <a:xfrm>
              <a:off x="2480092" y="1313765"/>
              <a:ext cx="246703" cy="1008708"/>
            </a:xfrm>
            <a:prstGeom prst="rect">
              <a:avLst/>
            </a:prstGeom>
          </p:spPr>
        </p:pic>
      </p:grp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5"/>
          <a:srcRect l="20381" t="41546" r="59238" b="41710"/>
          <a:stretch/>
        </p:blipFill>
        <p:spPr bwMode="auto">
          <a:xfrm>
            <a:off x="1600542" y="4964105"/>
            <a:ext cx="1800200" cy="91016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6" name="Gruppieren 35"/>
          <p:cNvGrpSpPr/>
          <p:nvPr/>
        </p:nvGrpSpPr>
        <p:grpSpPr bwMode="auto">
          <a:xfrm>
            <a:off x="1016605" y="5054115"/>
            <a:ext cx="583937" cy="551720"/>
            <a:chOff x="1422778" y="5046162"/>
            <a:chExt cx="583937" cy="551720"/>
          </a:xfrm>
        </p:grpSpPr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7"/>
            <a:srcRect l="22188" t="13726" r="72844" b="79554"/>
            <a:stretch/>
          </p:blipFill>
          <p:spPr bwMode="auto">
            <a:xfrm>
              <a:off x="1422778" y="5046162"/>
              <a:ext cx="543856" cy="5517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8" name="Rechteck 37"/>
            <p:cNvSpPr/>
            <p:nvPr/>
          </p:nvSpPr>
          <p:spPr bwMode="auto">
            <a:xfrm>
              <a:off x="1755760" y="5075694"/>
              <a:ext cx="250955" cy="25314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2000" b="0" i="0" u="none" strike="noStrike" cap="none">
                <a:ln>
                  <a:noFill/>
                </a:ln>
                <a:solidFill>
                  <a:schemeClr val="tx1"/>
                </a:solidFill>
                <a:latin typeface="Helvetica"/>
              </a:endParaRPr>
            </a:p>
          </p:txBody>
        </p:sp>
      </p:grpSp>
      <p:sp>
        <p:nvSpPr>
          <p:cNvPr id="39" name="Ellipse 38"/>
          <p:cNvSpPr/>
          <p:nvPr/>
        </p:nvSpPr>
        <p:spPr bwMode="auto">
          <a:xfrm>
            <a:off x="1702721" y="4999818"/>
            <a:ext cx="1711369" cy="858859"/>
          </a:xfrm>
          <a:prstGeom prst="ellipse">
            <a:avLst/>
          </a:prstGeom>
          <a:noFill/>
          <a:ln w="38100" cap="flat" cmpd="sng" algn="ctr">
            <a:solidFill>
              <a:srgbClr val="005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000" b="0" i="0" u="none" strike="noStrike" cap="none">
              <a:ln>
                <a:noFill/>
              </a:ln>
              <a:solidFill>
                <a:schemeClr val="tx1"/>
              </a:solidFill>
              <a:latin typeface="Helvetica"/>
            </a:endParaRPr>
          </a:p>
        </p:txBody>
      </p:sp>
      <p:sp>
        <p:nvSpPr>
          <p:cNvPr id="40" name="Ellipse 39"/>
          <p:cNvSpPr/>
          <p:nvPr/>
        </p:nvSpPr>
        <p:spPr bwMode="auto">
          <a:xfrm>
            <a:off x="3445747" y="4869159"/>
            <a:ext cx="1418514" cy="1040050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2000" b="0" i="0" u="none" strike="noStrike" cap="none">
              <a:ln>
                <a:noFill/>
              </a:ln>
              <a:solidFill>
                <a:srgbClr val="C00000"/>
              </a:solidFill>
              <a:latin typeface="Helvetica"/>
            </a:endParaRPr>
          </a:p>
        </p:txBody>
      </p:sp>
      <p:sp>
        <p:nvSpPr>
          <p:cNvPr id="41" name="Textfeld 40"/>
          <p:cNvSpPr txBox="1"/>
          <p:nvPr/>
        </p:nvSpPr>
        <p:spPr bwMode="auto">
          <a:xfrm>
            <a:off x="3265726" y="5944923"/>
            <a:ext cx="3555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>
                <a:solidFill>
                  <a:srgbClr val="C00000"/>
                </a:solidFill>
              </a:rPr>
              <a:t>influence of surface tension</a:t>
            </a:r>
          </a:p>
        </p:txBody>
      </p:sp>
      <p:sp>
        <p:nvSpPr>
          <p:cNvPr id="42" name="Textfeld 41"/>
          <p:cNvSpPr txBox="1"/>
          <p:nvPr/>
        </p:nvSpPr>
        <p:spPr bwMode="auto">
          <a:xfrm>
            <a:off x="2257874" y="5869140"/>
            <a:ext cx="6928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000">
                <a:solidFill>
                  <a:srgbClr val="00519E"/>
                </a:solidFill>
              </a:rPr>
              <a:t>k</a:t>
            </a:r>
            <a:r>
              <a:rPr lang="de-DE" sz="2000" baseline="-25000">
                <a:solidFill>
                  <a:srgbClr val="00519E"/>
                </a:solidFill>
              </a:rPr>
              <a:t>trans</a:t>
            </a:r>
          </a:p>
        </p:txBody>
      </p:sp>
      <p:sp>
        <p:nvSpPr>
          <p:cNvPr id="3" name="Rechteck 2"/>
          <p:cNvSpPr/>
          <p:nvPr/>
        </p:nvSpPr>
        <p:spPr bwMode="auto">
          <a:xfrm>
            <a:off x="386535" y="6316578"/>
            <a:ext cx="40237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400">
                <a:solidFill>
                  <a:schemeClr val="bg2">
                    <a:lumMod val="75000"/>
                  </a:schemeClr>
                </a:solidFill>
                <a:highlight>
                  <a:srgbClr val="E9E9F3"/>
                </a:highlight>
                <a:latin typeface="Arial"/>
                <a:ea typeface="Times New Roman"/>
              </a:rPr>
              <a:t>D. Bothe, Int. J. Eng. Sci. </a:t>
            </a:r>
            <a:r>
              <a:rPr lang="en-GB" sz="1400" b="1">
                <a:solidFill>
                  <a:schemeClr val="bg2">
                    <a:lumMod val="75000"/>
                  </a:schemeClr>
                </a:solidFill>
                <a:highlight>
                  <a:srgbClr val="E9E9F3"/>
                </a:highlight>
                <a:latin typeface="Arial"/>
                <a:ea typeface="Times New Roman"/>
              </a:rPr>
              <a:t>179</a:t>
            </a:r>
            <a:r>
              <a:rPr lang="en-GB" sz="1400">
                <a:solidFill>
                  <a:schemeClr val="bg2">
                    <a:lumMod val="75000"/>
                  </a:schemeClr>
                </a:solidFill>
                <a:highlight>
                  <a:srgbClr val="E9E9F3"/>
                </a:highlight>
                <a:latin typeface="Arial"/>
                <a:ea typeface="Times New Roman"/>
              </a:rPr>
              <a:t>, 103731 (2022) </a:t>
            </a:r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en-GB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Mass Transfer Hindrance Model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sp>
        <p:nvSpPr>
          <p:cNvPr id="3" name="Textfeld 2"/>
          <p:cNvSpPr txBox="1"/>
          <p:nvPr/>
        </p:nvSpPr>
        <p:spPr bwMode="auto">
          <a:xfrm>
            <a:off x="431540" y="831234"/>
            <a:ext cx="9334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/>
              <a:buChar char="§"/>
              <a:defRPr/>
            </a:pPr>
            <a:r>
              <a:rPr lang="de-DE" sz="2000" b="1"/>
              <a:t>interface free energy model: e.g. corresponding to Langmuir sorption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54854" y="1391615"/>
            <a:ext cx="5175334" cy="548622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002269" y="1254694"/>
            <a:ext cx="1125125" cy="818612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8685724" y="1238373"/>
            <a:ext cx="1328370" cy="857369"/>
          </a:xfrm>
          <a:prstGeom prst="rect">
            <a:avLst/>
          </a:prstGeom>
        </p:spPr>
      </p:pic>
      <p:grpSp>
        <p:nvGrpSpPr>
          <p:cNvPr id="7" name="Gruppieren 6"/>
          <p:cNvGrpSpPr/>
          <p:nvPr/>
        </p:nvGrpSpPr>
        <p:grpSpPr bwMode="auto">
          <a:xfrm>
            <a:off x="770999" y="2194795"/>
            <a:ext cx="4397204" cy="2674365"/>
            <a:chOff x="770999" y="2194795"/>
            <a:chExt cx="4397204" cy="2674365"/>
          </a:xfrm>
        </p:grpSpPr>
        <p:graphicFrame>
          <p:nvGraphicFramePr>
            <p:cNvPr id="4" name="Objekt 3"/>
            <p:cNvGraphicFramePr>
              <a:graphicFrameLocks noChangeAspect="1"/>
            </p:cNvGraphicFramePr>
            <p:nvPr/>
          </p:nvGraphicFramePr>
          <p:xfrm>
            <a:off x="899859" y="2219406"/>
            <a:ext cx="3111500" cy="596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oleObj" r:id="rId6" imgW="1256665" imgH="240665" progId="Equation.3">
                    <p:embed/>
                  </p:oleObj>
                </mc:Choice>
                <mc:Fallback>
                  <p:oleObj name="oleObj" r:id="rId6" imgW="1256665" imgH="240665" progId="Equation.3">
                    <p:embed/>
                    <p:pic>
                      <p:nvPicPr>
                        <p:cNvPr id="4" name="Objekt 3"/>
                        <p:cNvPicPr/>
                        <p:nvPr/>
                      </p:nvPicPr>
                      <p:blipFill>
                        <a:blip r:embed="rId7"/>
                        <a:stretch/>
                      </p:blipFill>
                      <p:spPr bwMode="auto">
                        <a:xfrm>
                          <a:off x="899859" y="2219406"/>
                          <a:ext cx="3111500" cy="5969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" name="Gerade Verbindung 4"/>
            <p:cNvCxnSpPr>
              <a:cxnSpLocks noChangeShapeType="1"/>
            </p:cNvCxnSpPr>
            <p:nvPr/>
          </p:nvCxnSpPr>
          <p:spPr bwMode="auto">
            <a:xfrm flipH="1">
              <a:off x="770999" y="2194795"/>
              <a:ext cx="2750" cy="642031"/>
            </a:xfrm>
            <a:prstGeom prst="line">
              <a:avLst/>
            </a:prstGeom>
            <a:noFill/>
            <a:ln w="57150" algn="ctr">
              <a:solidFill>
                <a:srgbClr val="0070C0"/>
              </a:solidFill>
              <a:round/>
              <a:headEnd/>
              <a:tailEnd/>
            </a:ln>
          </p:spPr>
        </p:cxnSp>
        <p:graphicFrame>
          <p:nvGraphicFramePr>
            <p:cNvPr id="19" name="Objekt 18"/>
            <p:cNvGraphicFramePr>
              <a:graphicFrameLocks noChangeAspect="1"/>
            </p:cNvGraphicFramePr>
            <p:nvPr/>
          </p:nvGraphicFramePr>
          <p:xfrm>
            <a:off x="2325852" y="2787367"/>
            <a:ext cx="2774262" cy="9671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oleObj" r:id="rId8" imgW="1383665" imgH="481965" progId="Equation.DSMT4">
                    <p:embed/>
                  </p:oleObj>
                </mc:Choice>
                <mc:Fallback>
                  <p:oleObj name="oleObj" r:id="rId8" imgW="1383665" imgH="481965" progId="Equation.DSMT4">
                    <p:embed/>
                    <p:pic>
                      <p:nvPicPr>
                        <p:cNvPr id="19" name="Objekt 18"/>
                        <p:cNvPicPr/>
                        <p:nvPr/>
                      </p:nvPicPr>
                      <p:blipFill>
                        <a:blip r:embed="rId9"/>
                        <a:stretch/>
                      </p:blipFill>
                      <p:spPr bwMode="auto">
                        <a:xfrm>
                          <a:off x="2325852" y="2787367"/>
                          <a:ext cx="2774262" cy="96717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Rechteck 19"/>
            <p:cNvSpPr/>
            <p:nvPr/>
          </p:nvSpPr>
          <p:spPr bwMode="auto">
            <a:xfrm>
              <a:off x="1394476" y="3505851"/>
              <a:ext cx="2774262" cy="40011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lnSpc>
                  <a:spcPts val="2400"/>
                </a:lnSpc>
                <a:defRPr/>
              </a:pPr>
              <a:r>
                <a:rPr lang="de-DE" sz="2000" b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Boltzmann factor</a:t>
              </a:r>
              <a:endParaRPr lang="de-DE" sz="2000" b="1" baseline="300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1" name="Rechteck 20"/>
            <p:cNvSpPr/>
            <p:nvPr/>
          </p:nvSpPr>
          <p:spPr bwMode="auto">
            <a:xfrm>
              <a:off x="784449" y="4185640"/>
              <a:ext cx="4383754" cy="68352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lnSpc>
                  <a:spcPts val="2400"/>
                </a:lnSpc>
                <a:defRPr/>
              </a:pPr>
              <a:r>
                <a:rPr lang="de-DE" b="1">
                  <a:solidFill>
                    <a:srgbClr val="0253BE"/>
                  </a:solidFill>
                </a:rPr>
                <a:t>Langmuir energy barrier model, but </a:t>
              </a:r>
              <a:endParaRPr/>
            </a:p>
            <a:p>
              <a:pPr>
                <a:lnSpc>
                  <a:spcPts val="2400"/>
                </a:lnSpc>
                <a:defRPr/>
              </a:pPr>
              <a:r>
                <a:rPr lang="de-DE" b="1">
                  <a:solidFill>
                    <a:srgbClr val="0253BE"/>
                  </a:solidFill>
                </a:rPr>
                <a:t>embedded in a consistent framework</a:t>
              </a:r>
            </a:p>
          </p:txBody>
        </p:sp>
      </p:grpSp>
      <p:grpSp>
        <p:nvGrpSpPr>
          <p:cNvPr id="5" name="Gruppieren 4"/>
          <p:cNvGrpSpPr/>
          <p:nvPr/>
        </p:nvGrpSpPr>
        <p:grpSpPr bwMode="auto">
          <a:xfrm>
            <a:off x="5490369" y="2256013"/>
            <a:ext cx="4697402" cy="2790824"/>
            <a:chOff x="5490369" y="2256013"/>
            <a:chExt cx="4697402" cy="2790824"/>
          </a:xfrm>
        </p:grpSpPr>
        <p:pic>
          <p:nvPicPr>
            <p:cNvPr id="22" name="Grafik 21"/>
            <p:cNvPicPr>
              <a:picLocks noChangeAspect="1"/>
            </p:cNvPicPr>
            <p:nvPr/>
          </p:nvPicPr>
          <p:blipFill>
            <a:blip r:embed="rId10"/>
            <a:stretch/>
          </p:blipFill>
          <p:spPr bwMode="auto">
            <a:xfrm>
              <a:off x="5490369" y="2256013"/>
              <a:ext cx="4500500" cy="2782800"/>
            </a:xfrm>
            <a:prstGeom prst="rect">
              <a:avLst/>
            </a:prstGeom>
          </p:spPr>
        </p:pic>
        <p:sp>
          <p:nvSpPr>
            <p:cNvPr id="9" name="Rechteck 8"/>
            <p:cNvSpPr/>
            <p:nvPr/>
          </p:nvSpPr>
          <p:spPr bwMode="auto">
            <a:xfrm>
              <a:off x="7352456" y="2525021"/>
              <a:ext cx="2835315" cy="646331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de-DE">
                  <a:solidFill>
                    <a:srgbClr val="C00000"/>
                  </a:solidFill>
                </a:rPr>
                <a:t>matches experimental findings by A. Tomiyama </a:t>
              </a:r>
              <a:endParaRPr/>
            </a:p>
          </p:txBody>
        </p:sp>
        <p:pic>
          <p:nvPicPr>
            <p:cNvPr id="25" name="Grafik 24"/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/>
          </p:blipFill>
          <p:spPr bwMode="auto">
            <a:xfrm>
              <a:off x="5490369" y="2256013"/>
              <a:ext cx="4500500" cy="2790824"/>
            </a:xfrm>
            <a:prstGeom prst="rect">
              <a:avLst/>
            </a:prstGeom>
          </p:spPr>
        </p:pic>
        <p:sp>
          <p:nvSpPr>
            <p:cNvPr id="26" name="Textfeld 25"/>
            <p:cNvSpPr txBox="1"/>
            <p:nvPr/>
          </p:nvSpPr>
          <p:spPr bwMode="auto">
            <a:xfrm>
              <a:off x="7244176" y="3506760"/>
              <a:ext cx="124906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de-DE" sz="1800"/>
                <a:t>d</a:t>
              </a:r>
              <a:r>
                <a:rPr lang="de-DE" sz="1800" baseline="-25000"/>
                <a:t>B</a:t>
              </a:r>
              <a:r>
                <a:rPr lang="de-DE" sz="1800"/>
                <a:t> = 5 mm</a:t>
              </a:r>
              <a:endParaRPr lang="en-GB"/>
            </a:p>
          </p:txBody>
        </p:sp>
        <p:sp>
          <p:nvSpPr>
            <p:cNvPr id="27" name="Textfeld 26"/>
            <p:cNvSpPr txBox="1"/>
            <p:nvPr/>
          </p:nvSpPr>
          <p:spPr bwMode="auto">
            <a:xfrm>
              <a:off x="5867291" y="4112101"/>
              <a:ext cx="124906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de-DE" sz="1800"/>
                <a:t>d</a:t>
              </a:r>
              <a:r>
                <a:rPr lang="de-DE" sz="1800" baseline="-25000"/>
                <a:t>B</a:t>
              </a:r>
              <a:r>
                <a:rPr lang="de-DE" sz="1800"/>
                <a:t> = 9 mm</a:t>
              </a:r>
              <a:endParaRPr lang="en-GB"/>
            </a:p>
          </p:txBody>
        </p:sp>
      </p:grpSp>
      <p:pic>
        <p:nvPicPr>
          <p:cNvPr id="2" name="Grafik 1"/>
          <p:cNvPicPr>
            <a:picLocks noChangeAspect="1"/>
          </p:cNvPicPr>
          <p:nvPr/>
        </p:nvPicPr>
        <p:blipFill>
          <a:blip r:embed="rId13"/>
          <a:stretch/>
        </p:blipFill>
        <p:spPr bwMode="auto">
          <a:xfrm>
            <a:off x="756556" y="5239941"/>
            <a:ext cx="9195006" cy="87899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Rechteck 7"/>
          <p:cNvSpPr/>
          <p:nvPr/>
        </p:nvSpPr>
        <p:spPr bwMode="auto">
          <a:xfrm>
            <a:off x="386535" y="6316578"/>
            <a:ext cx="40237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400">
                <a:solidFill>
                  <a:schemeClr val="bg2">
                    <a:lumMod val="75000"/>
                  </a:schemeClr>
                </a:solidFill>
                <a:highlight>
                  <a:srgbClr val="E9E9F3"/>
                </a:highlight>
                <a:latin typeface="Arial"/>
                <a:ea typeface="Times New Roman"/>
              </a:rPr>
              <a:t>D. Bothe, Int. J. Eng. Sci. </a:t>
            </a:r>
            <a:r>
              <a:rPr lang="en-GB" sz="1400" b="1">
                <a:solidFill>
                  <a:schemeClr val="bg2">
                    <a:lumMod val="75000"/>
                  </a:schemeClr>
                </a:solidFill>
                <a:highlight>
                  <a:srgbClr val="E9E9F3"/>
                </a:highlight>
                <a:latin typeface="Arial"/>
                <a:ea typeface="Times New Roman"/>
              </a:rPr>
              <a:t>179</a:t>
            </a:r>
            <a:r>
              <a:rPr lang="en-GB" sz="1400">
                <a:solidFill>
                  <a:schemeClr val="bg2">
                    <a:lumMod val="75000"/>
                  </a:schemeClr>
                </a:solidFill>
                <a:highlight>
                  <a:srgbClr val="E9E9F3"/>
                </a:highlight>
                <a:latin typeface="Arial"/>
                <a:ea typeface="Times New Roman"/>
              </a:rPr>
              <a:t>, 103731 (2022) </a:t>
            </a:r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en-GB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Mass Transfer Hindrance Model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sp>
        <p:nvSpPr>
          <p:cNvPr id="3" name="Textfeld 2"/>
          <p:cNvSpPr txBox="1"/>
          <p:nvPr/>
        </p:nvSpPr>
        <p:spPr bwMode="auto">
          <a:xfrm>
            <a:off x="431540" y="831234"/>
            <a:ext cx="9334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/>
              <a:buChar char="§"/>
              <a:defRPr/>
            </a:pPr>
            <a:r>
              <a:rPr lang="de-DE" sz="2000" b="1"/>
              <a:t>interface free energy model: e.g. corresponding to Langmuir sorption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54854" y="1391615"/>
            <a:ext cx="5175334" cy="548622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002269" y="1254694"/>
            <a:ext cx="1125125" cy="818612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8685724" y="1238373"/>
            <a:ext cx="1328370" cy="857369"/>
          </a:xfrm>
          <a:prstGeom prst="rect">
            <a:avLst/>
          </a:prstGeom>
        </p:spPr>
      </p:pic>
      <p:grpSp>
        <p:nvGrpSpPr>
          <p:cNvPr id="7" name="Gruppieren 6"/>
          <p:cNvGrpSpPr/>
          <p:nvPr/>
        </p:nvGrpSpPr>
        <p:grpSpPr bwMode="auto">
          <a:xfrm>
            <a:off x="770999" y="2194795"/>
            <a:ext cx="4397204" cy="2674365"/>
            <a:chOff x="770999" y="2194795"/>
            <a:chExt cx="4397204" cy="2674365"/>
          </a:xfrm>
        </p:grpSpPr>
        <p:graphicFrame>
          <p:nvGraphicFramePr>
            <p:cNvPr id="4" name="Objekt 3"/>
            <p:cNvGraphicFramePr>
              <a:graphicFrameLocks noChangeAspect="1"/>
            </p:cNvGraphicFramePr>
            <p:nvPr/>
          </p:nvGraphicFramePr>
          <p:xfrm>
            <a:off x="899859" y="2219406"/>
            <a:ext cx="3111500" cy="596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oleObj" r:id="rId6" imgW="1256665" imgH="240665" progId="Equation.3">
                    <p:embed/>
                  </p:oleObj>
                </mc:Choice>
                <mc:Fallback>
                  <p:oleObj name="oleObj" r:id="rId6" imgW="1256665" imgH="240665" progId="Equation.3">
                    <p:embed/>
                    <p:pic>
                      <p:nvPicPr>
                        <p:cNvPr id="4" name="Objekt 3"/>
                        <p:cNvPicPr/>
                        <p:nvPr/>
                      </p:nvPicPr>
                      <p:blipFill>
                        <a:blip r:embed="rId7"/>
                        <a:stretch/>
                      </p:blipFill>
                      <p:spPr bwMode="auto">
                        <a:xfrm>
                          <a:off x="899859" y="2219406"/>
                          <a:ext cx="3111500" cy="5969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" name="Gerade Verbindung 4"/>
            <p:cNvCxnSpPr>
              <a:cxnSpLocks noChangeShapeType="1"/>
            </p:cNvCxnSpPr>
            <p:nvPr/>
          </p:nvCxnSpPr>
          <p:spPr bwMode="auto">
            <a:xfrm flipH="1">
              <a:off x="770999" y="2194795"/>
              <a:ext cx="2750" cy="642031"/>
            </a:xfrm>
            <a:prstGeom prst="line">
              <a:avLst/>
            </a:prstGeom>
            <a:noFill/>
            <a:ln w="57150" algn="ctr">
              <a:solidFill>
                <a:srgbClr val="0070C0"/>
              </a:solidFill>
              <a:round/>
              <a:headEnd/>
              <a:tailEnd/>
            </a:ln>
          </p:spPr>
        </p:cxnSp>
        <p:graphicFrame>
          <p:nvGraphicFramePr>
            <p:cNvPr id="19" name="Objekt 18"/>
            <p:cNvGraphicFramePr>
              <a:graphicFrameLocks noChangeAspect="1"/>
            </p:cNvGraphicFramePr>
            <p:nvPr/>
          </p:nvGraphicFramePr>
          <p:xfrm>
            <a:off x="2325852" y="2787367"/>
            <a:ext cx="2774262" cy="9671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oleObj" r:id="rId8" imgW="1383665" imgH="481965" progId="Equation.DSMT4">
                    <p:embed/>
                  </p:oleObj>
                </mc:Choice>
                <mc:Fallback>
                  <p:oleObj name="oleObj" r:id="rId8" imgW="1383665" imgH="481965" progId="Equation.DSMT4">
                    <p:embed/>
                    <p:pic>
                      <p:nvPicPr>
                        <p:cNvPr id="19" name="Objekt 18"/>
                        <p:cNvPicPr/>
                        <p:nvPr/>
                      </p:nvPicPr>
                      <p:blipFill>
                        <a:blip r:embed="rId9"/>
                        <a:stretch/>
                      </p:blipFill>
                      <p:spPr bwMode="auto">
                        <a:xfrm>
                          <a:off x="2325852" y="2787367"/>
                          <a:ext cx="2774262" cy="96717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Rechteck 19"/>
            <p:cNvSpPr/>
            <p:nvPr/>
          </p:nvSpPr>
          <p:spPr bwMode="auto">
            <a:xfrm>
              <a:off x="1394476" y="3505851"/>
              <a:ext cx="2774262" cy="40011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lnSpc>
                  <a:spcPts val="2400"/>
                </a:lnSpc>
                <a:defRPr/>
              </a:pPr>
              <a:r>
                <a:rPr lang="de-DE" sz="2000" b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Boltzmann factor</a:t>
              </a:r>
              <a:endParaRPr lang="de-DE" sz="2000" b="1" baseline="300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1" name="Rechteck 20"/>
            <p:cNvSpPr/>
            <p:nvPr/>
          </p:nvSpPr>
          <p:spPr bwMode="auto">
            <a:xfrm>
              <a:off x="784449" y="4185640"/>
              <a:ext cx="4383754" cy="68352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lnSpc>
                  <a:spcPts val="2400"/>
                </a:lnSpc>
                <a:defRPr/>
              </a:pPr>
              <a:r>
                <a:rPr lang="de-DE" b="1">
                  <a:solidFill>
                    <a:srgbClr val="0253BE"/>
                  </a:solidFill>
                </a:rPr>
                <a:t>Langmuir energy barrier model, but </a:t>
              </a:r>
              <a:endParaRPr/>
            </a:p>
            <a:p>
              <a:pPr>
                <a:lnSpc>
                  <a:spcPts val="2400"/>
                </a:lnSpc>
                <a:defRPr/>
              </a:pPr>
              <a:r>
                <a:rPr lang="de-DE" b="1">
                  <a:solidFill>
                    <a:srgbClr val="0253BE"/>
                  </a:solidFill>
                </a:rPr>
                <a:t>embedded in a consistent framework</a:t>
              </a:r>
            </a:p>
          </p:txBody>
        </p:sp>
      </p:grpSp>
      <p:pic>
        <p:nvPicPr>
          <p:cNvPr id="2" name="Grafik 1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756556" y="5239941"/>
            <a:ext cx="9195006" cy="87899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1" name="Grafik 30"/>
          <p:cNvPicPr>
            <a:picLocks noChangeAspect="1"/>
          </p:cNvPicPr>
          <p:nvPr/>
        </p:nvPicPr>
        <p:blipFill>
          <a:blip r:embed="rId11"/>
          <a:stretch/>
        </p:blipFill>
        <p:spPr bwMode="auto">
          <a:xfrm>
            <a:off x="5985424" y="2483895"/>
            <a:ext cx="3485179" cy="2608573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 bwMode="auto">
          <a:xfrm>
            <a:off x="386535" y="6316578"/>
            <a:ext cx="40237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400">
                <a:solidFill>
                  <a:schemeClr val="bg2">
                    <a:lumMod val="75000"/>
                  </a:schemeClr>
                </a:solidFill>
                <a:highlight>
                  <a:srgbClr val="E9E9F3"/>
                </a:highlight>
                <a:latin typeface="Arial"/>
                <a:ea typeface="Times New Roman"/>
              </a:rPr>
              <a:t>D. Bothe, Int. J. Eng. Sci. </a:t>
            </a:r>
            <a:r>
              <a:rPr lang="en-GB" sz="1400" b="1">
                <a:solidFill>
                  <a:schemeClr val="bg2">
                    <a:lumMod val="75000"/>
                  </a:schemeClr>
                </a:solidFill>
                <a:highlight>
                  <a:srgbClr val="E9E9F3"/>
                </a:highlight>
                <a:latin typeface="Arial"/>
                <a:ea typeface="Times New Roman"/>
              </a:rPr>
              <a:t>179</a:t>
            </a:r>
            <a:r>
              <a:rPr lang="en-GB" sz="1400">
                <a:solidFill>
                  <a:schemeClr val="bg2">
                    <a:lumMod val="75000"/>
                  </a:schemeClr>
                </a:solidFill>
                <a:highlight>
                  <a:srgbClr val="E9E9F3"/>
                </a:highlight>
                <a:latin typeface="Arial"/>
                <a:ea typeface="Times New Roman"/>
              </a:rPr>
              <a:t>, 103731 (2022) </a:t>
            </a:r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Conclusions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sp>
        <p:nvSpPr>
          <p:cNvPr id="5" name="Textfeld 4"/>
          <p:cNvSpPr txBox="1"/>
          <p:nvPr/>
        </p:nvSpPr>
        <p:spPr bwMode="auto">
          <a:xfrm>
            <a:off x="495965" y="994393"/>
            <a:ext cx="84481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defTabSz="457200">
              <a:buFont typeface="Wingdings"/>
              <a:buChar char="§"/>
              <a:defRPr/>
            </a:pPr>
            <a:r>
              <a:rPr lang="de-DE" sz="2200" b="1">
                <a:solidFill>
                  <a:prstClr val="black"/>
                </a:solidFill>
              </a:rPr>
              <a:t>the dynamics of transient, irreversible processes should be</a:t>
            </a:r>
            <a:br>
              <a:rPr lang="de-DE" sz="2200" b="1">
                <a:solidFill>
                  <a:prstClr val="black"/>
                </a:solidFill>
              </a:rPr>
            </a:br>
            <a:r>
              <a:rPr lang="de-DE" sz="2200" b="1">
                <a:solidFill>
                  <a:prstClr val="black"/>
                </a:solidFill>
              </a:rPr>
              <a:t>modelled within the framework of the entropy principle</a:t>
            </a:r>
          </a:p>
        </p:txBody>
      </p:sp>
      <p:sp>
        <p:nvSpPr>
          <p:cNvPr id="3" name="Textfeld 2"/>
          <p:cNvSpPr txBox="1"/>
          <p:nvPr/>
        </p:nvSpPr>
        <p:spPr bwMode="auto">
          <a:xfrm>
            <a:off x="494813" y="1849488"/>
            <a:ext cx="101261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457200">
              <a:buFont typeface="Wingdings"/>
              <a:buChar char="§"/>
              <a:defRPr/>
            </a:pPr>
            <a:r>
              <a:rPr lang="de-DE" sz="2200" b="1">
                <a:solidFill>
                  <a:prstClr val="black"/>
                </a:solidFill>
              </a:rPr>
              <a:t>the entropy derivatives, in particular the chemical potentials,</a:t>
            </a:r>
            <a:br>
              <a:rPr lang="de-DE" sz="2200" b="1">
                <a:solidFill>
                  <a:prstClr val="black"/>
                </a:solidFill>
              </a:rPr>
            </a:br>
            <a:r>
              <a:rPr lang="de-DE" sz="2200" b="1">
                <a:solidFill>
                  <a:prstClr val="black"/>
                </a:solidFill>
              </a:rPr>
              <a:t>amplify changes in composition to become changes of the entropy </a:t>
            </a:r>
            <a:endParaRPr/>
          </a:p>
        </p:txBody>
      </p:sp>
      <p:grpSp>
        <p:nvGrpSpPr>
          <p:cNvPr id="14" name="Gruppieren 13"/>
          <p:cNvGrpSpPr/>
          <p:nvPr/>
        </p:nvGrpSpPr>
        <p:grpSpPr bwMode="auto">
          <a:xfrm>
            <a:off x="494814" y="2749588"/>
            <a:ext cx="10126125" cy="1549313"/>
            <a:chOff x="494814" y="2708920"/>
            <a:chExt cx="10126125" cy="1549313"/>
          </a:xfrm>
        </p:grpSpPr>
        <p:sp>
          <p:nvSpPr>
            <p:cNvPr id="4" name="Textfeld 3"/>
            <p:cNvSpPr txBox="1"/>
            <p:nvPr/>
          </p:nvSpPr>
          <p:spPr bwMode="auto">
            <a:xfrm>
              <a:off x="494814" y="2708920"/>
              <a:ext cx="1012612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defTabSz="457200">
                <a:spcAft>
                  <a:spcPts val="600"/>
                </a:spcAft>
                <a:buFont typeface="Wingdings"/>
                <a:buChar char="§"/>
                <a:defRPr/>
              </a:pPr>
              <a:r>
                <a:rPr lang="de-DE" sz="2200" b="1">
                  <a:solidFill>
                    <a:prstClr val="black"/>
                  </a:solidFill>
                </a:rPr>
                <a:t>the chemical potentials depend on local composition, temperature</a:t>
              </a:r>
              <a:br>
                <a:rPr lang="de-DE" sz="2200" b="1">
                  <a:solidFill>
                    <a:prstClr val="black"/>
                  </a:solidFill>
                </a:rPr>
              </a:br>
              <a:r>
                <a:rPr lang="de-DE" sz="2200" b="1">
                  <a:solidFill>
                    <a:prstClr val="black"/>
                  </a:solidFill>
                </a:rPr>
                <a:t>and – strongly – on the local pressure</a:t>
              </a:r>
            </a:p>
          </p:txBody>
        </p:sp>
        <p:sp>
          <p:nvSpPr>
            <p:cNvPr id="6" name="Textfeld 5"/>
            <p:cNvSpPr txBox="1"/>
            <p:nvPr/>
          </p:nvSpPr>
          <p:spPr bwMode="auto">
            <a:xfrm>
              <a:off x="854854" y="3434226"/>
              <a:ext cx="8865986" cy="8240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lnSpc>
                  <a:spcPts val="3000"/>
                </a:lnSpc>
                <a:spcAft>
                  <a:spcPts val="600"/>
                </a:spcAft>
                <a:defRPr/>
              </a:pPr>
              <a:r>
                <a:rPr lang="de-DE" sz="2000" b="1">
                  <a:solidFill>
                    <a:srgbClr val="0253BE"/>
                  </a:solidFill>
                  <a:latin typeface="Arial"/>
                  <a:cs typeface="Arial"/>
                </a:rPr>
                <a:t>► proper coupling between mechanics and chemistry required !</a:t>
              </a:r>
              <a:br>
                <a:rPr lang="de-DE" sz="2000" b="1">
                  <a:solidFill>
                    <a:srgbClr val="0253BE"/>
                  </a:solidFill>
                  <a:latin typeface="Arial"/>
                  <a:cs typeface="Arial"/>
                </a:rPr>
              </a:br>
              <a:r>
                <a:rPr lang="de-DE" sz="2000" b="1">
                  <a:solidFill>
                    <a:srgbClr val="0253BE"/>
                  </a:solidFill>
                  <a:latin typeface="Arial"/>
                  <a:cs typeface="Arial"/>
                </a:rPr>
                <a:t>► make sure to compute </a:t>
              </a:r>
              <a:r>
                <a:rPr lang="de-DE" sz="2000" b="1" i="1">
                  <a:solidFill>
                    <a:srgbClr val="0253BE"/>
                  </a:solidFill>
                  <a:latin typeface="Arial"/>
                  <a:cs typeface="Arial"/>
                </a:rPr>
                <a:t>thermodynamic pressure </a:t>
              </a:r>
              <a:r>
                <a:rPr lang="de-DE" sz="2000" b="1">
                  <a:solidFill>
                    <a:srgbClr val="0253BE"/>
                  </a:solidFill>
                  <a:latin typeface="Arial"/>
                  <a:cs typeface="Arial"/>
                </a:rPr>
                <a:t>in CFD !</a:t>
              </a:r>
              <a:endParaRPr lang="de-DE" sz="2000" b="1">
                <a:solidFill>
                  <a:srgbClr val="0253BE"/>
                </a:solidFill>
              </a:endParaRPr>
            </a:p>
          </p:txBody>
        </p:sp>
      </p:grpSp>
      <p:sp>
        <p:nvSpPr>
          <p:cNvPr id="7" name="Textfeld 6"/>
          <p:cNvSpPr txBox="1"/>
          <p:nvPr/>
        </p:nvSpPr>
        <p:spPr bwMode="auto">
          <a:xfrm>
            <a:off x="494814" y="4433917"/>
            <a:ext cx="101261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457200">
              <a:spcAft>
                <a:spcPts val="600"/>
              </a:spcAft>
              <a:buFont typeface="Wingdings"/>
              <a:buChar char="§"/>
              <a:defRPr/>
            </a:pPr>
            <a:r>
              <a:rPr lang="de-DE" sz="2200" b="1">
                <a:solidFill>
                  <a:prstClr val="black"/>
                </a:solidFill>
              </a:rPr>
              <a:t>The modeling for fluid interfaces can be adapted to solid surfaces</a:t>
            </a:r>
            <a:endParaRPr lang="de-DE" sz="2400" b="1">
              <a:solidFill>
                <a:prstClr val="black"/>
              </a:solidFill>
            </a:endParaRPr>
          </a:p>
        </p:txBody>
      </p:sp>
      <p:sp>
        <p:nvSpPr>
          <p:cNvPr id="10" name="Textfeld 9"/>
          <p:cNvSpPr txBox="1"/>
          <p:nvPr/>
        </p:nvSpPr>
        <p:spPr bwMode="auto">
          <a:xfrm>
            <a:off x="494814" y="4954814"/>
            <a:ext cx="1012612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457200">
              <a:spcAft>
                <a:spcPts val="600"/>
              </a:spcAft>
              <a:buFont typeface="Wingdings"/>
              <a:buChar char="§"/>
              <a:defRPr/>
            </a:pPr>
            <a:r>
              <a:rPr lang="de-DE" sz="2200" b="1">
                <a:solidFill>
                  <a:prstClr val="black"/>
                </a:solidFill>
              </a:rPr>
              <a:t>for charged constituents (ions), the Coulomb forces due to the</a:t>
            </a:r>
            <a:br>
              <a:rPr lang="de-DE" sz="2200" b="1">
                <a:solidFill>
                  <a:prstClr val="black"/>
                </a:solidFill>
              </a:rPr>
            </a:br>
            <a:r>
              <a:rPr lang="de-DE" sz="2200" b="1">
                <a:solidFill>
                  <a:prstClr val="black"/>
                </a:solidFill>
              </a:rPr>
              <a:t>(intrinsic) electric field have to be accounted for – within a consistent </a:t>
            </a:r>
            <a:br>
              <a:rPr lang="de-DE" sz="2200" b="1">
                <a:solidFill>
                  <a:prstClr val="black"/>
                </a:solidFill>
              </a:rPr>
            </a:br>
            <a:r>
              <a:rPr lang="de-DE" sz="2200" b="1">
                <a:solidFill>
                  <a:prstClr val="black"/>
                </a:solidFill>
              </a:rPr>
              <a:t>framework such as with Maxwell-Stefan multicomponent diffusion</a:t>
            </a:r>
            <a:endParaRPr lang="de-DE" sz="2400" b="1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 bwMode="auto">
          <a:xfrm>
            <a:off x="2205004" y="2213865"/>
            <a:ext cx="7172312" cy="1014781"/>
            <a:chOff x="2024984" y="5244251"/>
            <a:chExt cx="7172312" cy="1014781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3"/>
            <a:srcRect l="2051" t="9741" r="5009" b="8037"/>
            <a:stretch/>
          </p:blipFill>
          <p:spPr bwMode="auto">
            <a:xfrm>
              <a:off x="2024984" y="5244251"/>
              <a:ext cx="5175574" cy="1014781"/>
            </a:xfrm>
            <a:prstGeom prst="rect">
              <a:avLst/>
            </a:prstGeom>
          </p:spPr>
        </p:pic>
        <p:pic>
          <p:nvPicPr>
            <p:cNvPr id="8" name="Grafik 7" descr="dfg_logo_blau.jpg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7650609" y="5454225"/>
              <a:ext cx="1546687" cy="54347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" name="Rechteck 6"/>
          <p:cNvSpPr/>
          <p:nvPr/>
        </p:nvSpPr>
        <p:spPr bwMode="auto">
          <a:xfrm>
            <a:off x="314794" y="1024953"/>
            <a:ext cx="36744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  <a:ea typeface="Verdana"/>
                <a:cs typeface="Verdana"/>
              </a:rPr>
              <a:t>Acknowledgment</a:t>
            </a:r>
            <a:endParaRPr lang="de-DE" sz="2800" b="1"/>
          </a:p>
        </p:txBody>
      </p:sp>
      <p:pic>
        <p:nvPicPr>
          <p:cNvPr id="3" name="Bild 6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7000476" y="1084799"/>
            <a:ext cx="2628450" cy="1014781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4612771" y="1010867"/>
            <a:ext cx="1755195" cy="1145855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 bwMode="auto">
          <a:xfrm>
            <a:off x="326055" y="3523944"/>
            <a:ext cx="24190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b="1">
                <a:solidFill>
                  <a:srgbClr val="0253BE"/>
                </a:solidFill>
              </a:rPr>
              <a:t>joint work with: </a:t>
            </a:r>
            <a:endParaRPr/>
          </a:p>
        </p:txBody>
      </p:sp>
      <p:sp>
        <p:nvSpPr>
          <p:cNvPr id="12" name="Textfeld 11"/>
          <p:cNvSpPr txBox="1"/>
          <p:nvPr/>
        </p:nvSpPr>
        <p:spPr bwMode="auto">
          <a:xfrm>
            <a:off x="629829" y="3984469"/>
            <a:ext cx="1015617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200" b="1">
                <a:solidFill>
                  <a:srgbClr val="0253BE"/>
                </a:solidFill>
              </a:rPr>
              <a:t>S. Fleckenstein, M. Fricke, T. Maric, M. Schwarzmeier, P. Weber, A. Weiner  </a:t>
            </a:r>
            <a:endParaRPr/>
          </a:p>
        </p:txBody>
      </p:sp>
      <p:sp>
        <p:nvSpPr>
          <p:cNvPr id="13" name="Textfeld 12"/>
          <p:cNvSpPr txBox="1"/>
          <p:nvPr/>
        </p:nvSpPr>
        <p:spPr bwMode="auto">
          <a:xfrm>
            <a:off x="638088" y="4511880"/>
            <a:ext cx="67269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200" b="1">
                <a:solidFill>
                  <a:srgbClr val="0253BE"/>
                </a:solidFill>
              </a:rPr>
              <a:t>W. Dreyer</a:t>
            </a:r>
            <a:r>
              <a:rPr lang="de-DE" sz="2200" b="1" baseline="30000">
                <a:solidFill>
                  <a:srgbClr val="0253BE"/>
                </a:solidFill>
                <a:latin typeface="Arial"/>
                <a:cs typeface="Arial"/>
              </a:rPr>
              <a:t>ꝉ</a:t>
            </a:r>
            <a:r>
              <a:rPr lang="de-DE" sz="2200" b="1">
                <a:solidFill>
                  <a:srgbClr val="0253BE"/>
                </a:solidFill>
                <a:latin typeface="Arial"/>
                <a:cs typeface="Arial"/>
              </a:rPr>
              <a:t>, P.-E. Druet, M. Schlüter, A. Tomiyama </a:t>
            </a:r>
            <a:endParaRPr lang="de-DE" sz="2200" b="1">
              <a:solidFill>
                <a:srgbClr val="0253BE"/>
              </a:solidFill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 bwMode="auto">
          <a:xfrm>
            <a:off x="764843" y="2843935"/>
            <a:ext cx="715452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b="1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  <a:ea typeface="Verdana"/>
                <a:cs typeface="Verdana"/>
              </a:rPr>
              <a:t>Thank You </a:t>
            </a:r>
            <a:endParaRPr/>
          </a:p>
          <a:p>
            <a:pPr>
              <a:defRPr/>
            </a:pPr>
            <a:r>
              <a:rPr lang="en-US" sz="4000" b="1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  <a:ea typeface="Verdana"/>
                <a:cs typeface="Verdana"/>
              </a:rPr>
              <a:t>for Your kind attention !</a:t>
            </a:r>
            <a:endParaRPr lang="de-DE" sz="4000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Aim of this lecture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grpSp>
        <p:nvGrpSpPr>
          <p:cNvPr id="11" name="Gruppieren 10"/>
          <p:cNvGrpSpPr/>
          <p:nvPr/>
        </p:nvGrpSpPr>
        <p:grpSpPr bwMode="auto">
          <a:xfrm>
            <a:off x="2205004" y="1063570"/>
            <a:ext cx="6390710" cy="3060340"/>
            <a:chOff x="2114994" y="1988840"/>
            <a:chExt cx="6390710" cy="3060340"/>
          </a:xfrm>
        </p:grpSpPr>
        <p:sp>
          <p:nvSpPr>
            <p:cNvPr id="3" name="Abgerundetes Rechteck 6"/>
            <p:cNvSpPr>
              <a:spLocks noChangeArrowheads="1"/>
            </p:cNvSpPr>
            <p:nvPr/>
          </p:nvSpPr>
          <p:spPr bwMode="auto">
            <a:xfrm>
              <a:off x="2114994" y="1988840"/>
              <a:ext cx="6390710" cy="3060340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60000"/>
                <a:lumOff val="40000"/>
                <a:alpha val="49803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9pPr>
            </a:lstStyle>
            <a:p>
              <a:pPr>
                <a:defRPr/>
              </a:pPr>
              <a:endParaRPr lang="de-DE"/>
            </a:p>
          </p:txBody>
        </p:sp>
        <p:sp>
          <p:nvSpPr>
            <p:cNvPr id="4" name="Textfeld 3"/>
            <p:cNvSpPr txBox="1">
              <a:spLocks noChangeArrowheads="1"/>
            </p:cNvSpPr>
            <p:nvPr/>
          </p:nvSpPr>
          <p:spPr bwMode="auto">
            <a:xfrm>
              <a:off x="3410419" y="3163615"/>
              <a:ext cx="3661580" cy="769441"/>
            </a:xfrm>
            <a:prstGeom prst="rect">
              <a:avLst/>
            </a:prstGeom>
            <a:solidFill>
              <a:srgbClr val="FFEEBD"/>
            </a:solidFill>
            <a:ln>
              <a:noFill/>
            </a:ln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9pPr>
            </a:lstStyle>
            <a:p>
              <a:pPr>
                <a:defRPr/>
              </a:pPr>
              <a:r>
                <a:rPr lang="de-DE" sz="2400" b="1" i="1">
                  <a:solidFill>
                    <a:srgbClr val="00519E"/>
                  </a:solidFill>
                  <a:latin typeface="Times"/>
                  <a:cs typeface="Helvetica"/>
                </a:rPr>
                <a:t> </a:t>
              </a:r>
              <a:r>
                <a:rPr lang="de-DE" sz="4400" b="1" i="1">
                  <a:solidFill>
                    <a:srgbClr val="00519E"/>
                  </a:solidFill>
                  <a:latin typeface="Times"/>
                  <a:cs typeface="Helvetica"/>
                </a:rPr>
                <a:t>Fluid Systems</a:t>
              </a:r>
              <a:r>
                <a:rPr lang="de-DE" sz="1800" b="1" i="1">
                  <a:solidFill>
                    <a:srgbClr val="00519E"/>
                  </a:solidFill>
                  <a:latin typeface="Times"/>
                  <a:cs typeface="Helvetica"/>
                </a:rPr>
                <a:t> </a:t>
              </a:r>
              <a:endParaRPr lang="de-DE" sz="4400" b="1" i="1">
                <a:solidFill>
                  <a:srgbClr val="00519E"/>
                </a:solidFill>
                <a:latin typeface="Times"/>
                <a:cs typeface="Helvetica"/>
              </a:endParaRPr>
            </a:p>
          </p:txBody>
        </p:sp>
        <p:sp>
          <p:nvSpPr>
            <p:cNvPr id="5" name="Textfeld 4"/>
            <p:cNvSpPr txBox="1">
              <a:spLocks noChangeArrowheads="1"/>
            </p:cNvSpPr>
            <p:nvPr/>
          </p:nvSpPr>
          <p:spPr bwMode="auto">
            <a:xfrm>
              <a:off x="2258291" y="2132856"/>
              <a:ext cx="2631041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9pPr>
            </a:lstStyle>
            <a:p>
              <a:pPr>
                <a:defRPr/>
              </a:pPr>
              <a:r>
                <a:rPr lang="de-DE" sz="3200" b="1">
                  <a:latin typeface="Times"/>
                  <a:ea typeface="FrontPage"/>
                  <a:cs typeface="Helvetica"/>
                </a:rPr>
                <a:t>Fluid Mixtures</a:t>
              </a:r>
            </a:p>
          </p:txBody>
        </p:sp>
        <p:sp>
          <p:nvSpPr>
            <p:cNvPr id="6" name="Textfeld 16"/>
            <p:cNvSpPr txBox="1">
              <a:spLocks noChangeArrowheads="1"/>
            </p:cNvSpPr>
            <p:nvPr/>
          </p:nvSpPr>
          <p:spPr bwMode="auto">
            <a:xfrm>
              <a:off x="5478619" y="2132856"/>
              <a:ext cx="2790187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9pPr>
            </a:lstStyle>
            <a:p>
              <a:pPr>
                <a:defRPr/>
              </a:pPr>
              <a:r>
                <a:rPr lang="de-DE" sz="3200" b="1">
                  <a:latin typeface="Times"/>
                  <a:cs typeface="Helvetica"/>
                </a:rPr>
                <a:t>Fluid Interfaces</a:t>
              </a:r>
              <a:endParaRPr/>
            </a:p>
          </p:txBody>
        </p:sp>
        <p:sp>
          <p:nvSpPr>
            <p:cNvPr id="7" name="Textfeld 18"/>
            <p:cNvSpPr txBox="1">
              <a:spLocks noChangeArrowheads="1"/>
            </p:cNvSpPr>
            <p:nvPr/>
          </p:nvSpPr>
          <p:spPr bwMode="auto">
            <a:xfrm>
              <a:off x="3518474" y="4437112"/>
              <a:ext cx="3762375" cy="58477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9pPr>
            </a:lstStyle>
            <a:p>
              <a:pPr>
                <a:defRPr/>
              </a:pPr>
              <a:r>
                <a:rPr lang="de-DE" sz="3200" b="1">
                  <a:latin typeface="Times"/>
                  <a:cs typeface="Helvetica"/>
                </a:rPr>
                <a:t>Chemical Reactions</a:t>
              </a:r>
            </a:p>
          </p:txBody>
        </p:sp>
        <p:sp>
          <p:nvSpPr>
            <p:cNvPr id="8" name="Textfeld 1"/>
            <p:cNvSpPr txBox="1">
              <a:spLocks noChangeArrowheads="1"/>
            </p:cNvSpPr>
            <p:nvPr/>
          </p:nvSpPr>
          <p:spPr bwMode="auto">
            <a:xfrm>
              <a:off x="2729801" y="2573615"/>
              <a:ext cx="183274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9pPr>
            </a:lstStyle>
            <a:p>
              <a:pPr>
                <a:defRPr/>
              </a:pPr>
              <a:r>
                <a:rPr lang="de-DE" sz="3200" b="1" i="1">
                  <a:solidFill>
                    <a:srgbClr val="C00000"/>
                  </a:solidFill>
                  <a:latin typeface="Times"/>
                  <a:ea typeface="Verdana"/>
                  <a:cs typeface="Verdana"/>
                </a:rPr>
                <a:t>Transport</a:t>
              </a:r>
              <a:endParaRPr/>
            </a:p>
          </p:txBody>
        </p:sp>
        <p:sp>
          <p:nvSpPr>
            <p:cNvPr id="9" name="Textfeld 11"/>
            <p:cNvSpPr txBox="1">
              <a:spLocks noChangeArrowheads="1"/>
            </p:cNvSpPr>
            <p:nvPr/>
          </p:nvSpPr>
          <p:spPr bwMode="auto">
            <a:xfrm>
              <a:off x="5968699" y="2573615"/>
              <a:ext cx="1584088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9pPr>
            </a:lstStyle>
            <a:p>
              <a:pPr>
                <a:defRPr/>
              </a:pPr>
              <a:r>
                <a:rPr lang="de-DE" sz="3200" b="1" i="1">
                  <a:solidFill>
                    <a:srgbClr val="C00000"/>
                  </a:solidFill>
                  <a:latin typeface="Times"/>
                  <a:ea typeface="Verdana"/>
                  <a:cs typeface="Verdana"/>
                </a:rPr>
                <a:t>Transfer</a:t>
              </a:r>
              <a:endParaRPr/>
            </a:p>
          </p:txBody>
        </p:sp>
        <p:sp>
          <p:nvSpPr>
            <p:cNvPr id="10" name="Textfeld 12"/>
            <p:cNvSpPr txBox="1">
              <a:spLocks noChangeArrowheads="1"/>
            </p:cNvSpPr>
            <p:nvPr/>
          </p:nvSpPr>
          <p:spPr bwMode="auto">
            <a:xfrm>
              <a:off x="3770459" y="3933056"/>
              <a:ext cx="2823402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5pPr>
              <a:lvl6pPr marL="25146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6pPr>
              <a:lvl7pPr marL="29718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7pPr>
              <a:lvl8pPr marL="34290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8pPr>
              <a:lvl9pPr marL="3886200" indent="-228600">
                <a:spcBef>
                  <a:spcPts val="0"/>
                </a:spcBef>
                <a:spcAft>
                  <a:spcPts val="0"/>
                </a:spcAft>
                <a:defRPr sz="2000">
                  <a:solidFill>
                    <a:schemeClr val="tx1"/>
                  </a:solidFill>
                  <a:latin typeface="Helvetica"/>
                  <a:cs typeface="Arial"/>
                </a:defRPr>
              </a:lvl9pPr>
            </a:lstStyle>
            <a:p>
              <a:pPr>
                <a:defRPr/>
              </a:pPr>
              <a:r>
                <a:rPr lang="de-DE" sz="3200" b="1" i="1">
                  <a:solidFill>
                    <a:srgbClr val="C00000"/>
                  </a:solidFill>
                  <a:latin typeface="Times"/>
                  <a:ea typeface="Verdana"/>
                  <a:cs typeface="Verdana"/>
                </a:rPr>
                <a:t>Transformation</a:t>
              </a:r>
              <a:endParaRPr/>
            </a:p>
          </p:txBody>
        </p:sp>
      </p:grpSp>
      <p:sp>
        <p:nvSpPr>
          <p:cNvPr id="12" name="Textfeld 11"/>
          <p:cNvSpPr txBox="1"/>
          <p:nvPr/>
        </p:nvSpPr>
        <p:spPr bwMode="auto">
          <a:xfrm>
            <a:off x="584824" y="4362002"/>
            <a:ext cx="9583073" cy="1553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/>
              <a:buChar char="§"/>
              <a:defRPr/>
            </a:pPr>
            <a:r>
              <a:rPr lang="de-DE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Overview of continuum thermodynamical modeling of fluid systems</a:t>
            </a:r>
          </a:p>
          <a:p>
            <a:pPr marL="285750" indent="-285750">
              <a:lnSpc>
                <a:spcPct val="150000"/>
              </a:lnSpc>
              <a:buFont typeface="Wingdings"/>
              <a:buChar char="§"/>
              <a:defRPr/>
            </a:pPr>
            <a:r>
              <a:rPr lang="de-DE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Shortcomings of standard models and how to overcome them</a:t>
            </a:r>
          </a:p>
          <a:p>
            <a:pPr marL="285750" indent="-285750">
              <a:lnSpc>
                <a:spcPct val="150000"/>
              </a:lnSpc>
              <a:buFont typeface="Wingdings"/>
              <a:buChar char="§"/>
              <a:defRPr/>
            </a:pPr>
            <a:r>
              <a:rPr lang="de-DE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Extensions of the model to capture </a:t>
            </a:r>
            <a:r>
              <a:rPr lang="de-DE" sz="2200" b="1" i="1">
                <a:solidFill>
                  <a:schemeClr val="tx1">
                    <a:lumMod val="75000"/>
                    <a:lumOff val="25000"/>
                  </a:schemeClr>
                </a:solidFill>
              </a:rPr>
              <a:t>local</a:t>
            </a:r>
            <a:r>
              <a:rPr lang="de-DE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 mass transfer resistance</a:t>
            </a:r>
            <a:endParaRPr lang="en-GB" sz="22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 bwMode="auto">
          <a:xfrm>
            <a:off x="602558" y="981733"/>
            <a:ext cx="2759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0"/>
              </a:spcAft>
              <a:buFont typeface="Wingdings"/>
              <a:buChar char="§"/>
              <a:defRPr/>
            </a:pPr>
            <a:r>
              <a:rPr lang="de-DE" sz="2000" b="1">
                <a:solidFill>
                  <a:prstClr val="black"/>
                </a:solidFill>
                <a:latin typeface="Corbel"/>
              </a:rPr>
              <a:t>Molecular Dynamics</a:t>
            </a:r>
            <a:endParaRPr lang="de-DE">
              <a:solidFill>
                <a:prstClr val="black"/>
              </a:solidFill>
              <a:latin typeface="Corbel"/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/>
        </p:nvGraphicFramePr>
        <p:xfrm>
          <a:off x="1695973" y="1847176"/>
          <a:ext cx="2882899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oleObj" r:id="rId3" imgW="1205865" imgH="228600" progId="Equation.3">
                  <p:embed/>
                </p:oleObj>
              </mc:Choice>
              <mc:Fallback>
                <p:oleObj name="oleObj" r:id="rId3" imgW="1205865" imgH="228600" progId="Equation.3">
                  <p:embed/>
                  <p:pic>
                    <p:nvPicPr>
                      <p:cNvPr id="3" name="Objekt 2"/>
                      <p:cNvPicPr/>
                      <p:nvPr/>
                    </p:nvPicPr>
                    <p:blipFill>
                      <a:blip r:embed="rId4"/>
                      <a:stretch/>
                    </p:blipFill>
                    <p:spPr bwMode="auto">
                      <a:xfrm>
                        <a:off x="1695973" y="1847176"/>
                        <a:ext cx="2882899" cy="546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/>
          <p:cNvSpPr txBox="1"/>
          <p:nvPr/>
        </p:nvSpPr>
        <p:spPr bwMode="auto">
          <a:xfrm>
            <a:off x="613006" y="2708920"/>
            <a:ext cx="3877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0"/>
              </a:spcAft>
              <a:buFont typeface="Wingdings"/>
              <a:buChar char="§"/>
              <a:defRPr/>
            </a:pPr>
            <a:r>
              <a:rPr lang="de-DE" sz="2000" b="1">
                <a:solidFill>
                  <a:prstClr val="black"/>
                </a:solidFill>
                <a:latin typeface="Corbel"/>
              </a:rPr>
              <a:t>Kinetic Theory</a:t>
            </a:r>
            <a:r>
              <a:rPr lang="de-DE" sz="2000">
                <a:solidFill>
                  <a:prstClr val="black"/>
                </a:solidFill>
                <a:latin typeface="Corbel"/>
              </a:rPr>
              <a:t>	</a:t>
            </a:r>
            <a:r>
              <a:rPr lang="de-DE">
                <a:solidFill>
                  <a:prstClr val="black"/>
                </a:solidFill>
                <a:latin typeface="Corbel"/>
              </a:rPr>
              <a:t>	</a:t>
            </a:r>
            <a:endParaRPr/>
          </a:p>
        </p:txBody>
      </p:sp>
      <p:sp>
        <p:nvSpPr>
          <p:cNvPr id="5" name="Textfeld 4"/>
          <p:cNvSpPr txBox="1"/>
          <p:nvPr/>
        </p:nvSpPr>
        <p:spPr bwMode="auto">
          <a:xfrm>
            <a:off x="613006" y="4377298"/>
            <a:ext cx="2954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0"/>
              </a:spcAft>
              <a:buFont typeface="Wingdings"/>
              <a:buChar char="§"/>
              <a:defRPr/>
            </a:pPr>
            <a:r>
              <a:rPr lang="de-DE" sz="2000" b="1">
                <a:solidFill>
                  <a:prstClr val="black"/>
                </a:solidFill>
                <a:latin typeface="Corbel"/>
              </a:rPr>
              <a:t>Continuum Physics</a:t>
            </a:r>
            <a:r>
              <a:rPr lang="de-DE">
                <a:solidFill>
                  <a:prstClr val="black"/>
                </a:solidFill>
                <a:latin typeface="Corbel"/>
              </a:rPr>
              <a:t>	</a:t>
            </a:r>
            <a:endParaRPr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/>
        </p:nvGraphicFramePr>
        <p:xfrm>
          <a:off x="1634854" y="5289153"/>
          <a:ext cx="3005137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oleObj" r:id="rId5" imgW="1256665" imgH="228600" progId="Equation.3">
                  <p:embed/>
                </p:oleObj>
              </mc:Choice>
              <mc:Fallback>
                <p:oleObj name="oleObj" r:id="rId5" imgW="1256665" imgH="228600" progId="Equation.3">
                  <p:embed/>
                  <p:pic>
                    <p:nvPicPr>
                      <p:cNvPr id="6" name="Objekt 5"/>
                      <p:cNvPicPr/>
                      <p:nvPr/>
                    </p:nvPicPr>
                    <p:blipFill>
                      <a:blip r:embed="rId6"/>
                      <a:stretch/>
                    </p:blipFill>
                    <p:spPr bwMode="auto">
                      <a:xfrm>
                        <a:off x="1634854" y="5289153"/>
                        <a:ext cx="3005137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/>
        </p:nvGraphicFramePr>
        <p:xfrm>
          <a:off x="1641553" y="3554413"/>
          <a:ext cx="48260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oleObj" r:id="rId7" imgW="2018665" imgH="228600" progId="Equation.3">
                  <p:embed/>
                </p:oleObj>
              </mc:Choice>
              <mc:Fallback>
                <p:oleObj name="oleObj" r:id="rId7" imgW="2018665" imgH="228600" progId="Equation.3">
                  <p:embed/>
                  <p:pic>
                    <p:nvPicPr>
                      <p:cNvPr id="10" name="Objekt 9"/>
                      <p:cNvPicPr/>
                      <p:nvPr/>
                    </p:nvPicPr>
                    <p:blipFill>
                      <a:blip r:embed="rId8"/>
                      <a:stretch/>
                    </p:blipFill>
                    <p:spPr bwMode="auto">
                      <a:xfrm>
                        <a:off x="1641553" y="3554413"/>
                        <a:ext cx="4826000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feld 12"/>
          <p:cNvSpPr txBox="1"/>
          <p:nvPr/>
        </p:nvSpPr>
        <p:spPr bwMode="auto">
          <a:xfrm>
            <a:off x="976959" y="1381925"/>
            <a:ext cx="54905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>
                <a:solidFill>
                  <a:prstClr val="black"/>
                </a:solidFill>
                <a:latin typeface="Corbel"/>
              </a:rPr>
              <a:t>=&gt; N-body problem from Newtonian mechanics</a:t>
            </a:r>
            <a:endParaRPr lang="en-GB"/>
          </a:p>
        </p:txBody>
      </p:sp>
      <p:sp>
        <p:nvSpPr>
          <p:cNvPr id="15" name="Textfeld 14"/>
          <p:cNvSpPr txBox="1"/>
          <p:nvPr/>
        </p:nvSpPr>
        <p:spPr bwMode="auto">
          <a:xfrm>
            <a:off x="976939" y="3147055"/>
            <a:ext cx="3150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>
                <a:solidFill>
                  <a:prstClr val="black"/>
                </a:solidFill>
                <a:latin typeface="Corbel"/>
              </a:rPr>
              <a:t>=&gt; Boltzmann Equation(s)</a:t>
            </a:r>
            <a:endParaRPr lang="en-GB"/>
          </a:p>
        </p:txBody>
      </p:sp>
      <p:sp>
        <p:nvSpPr>
          <p:cNvPr id="17" name="Textfeld 16"/>
          <p:cNvSpPr txBox="1"/>
          <p:nvPr/>
        </p:nvSpPr>
        <p:spPr bwMode="auto">
          <a:xfrm>
            <a:off x="976939" y="4810822"/>
            <a:ext cx="40952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>
                <a:solidFill>
                  <a:prstClr val="black"/>
                </a:solidFill>
                <a:latin typeface="Corbel"/>
              </a:rPr>
              <a:t>=&gt; Balance of extensive quantities</a:t>
            </a:r>
            <a:endParaRPr lang="en-GB"/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Different Levels of Modeling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494815" y="4194085"/>
            <a:ext cx="4577346" cy="1887863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2000" b="0" i="0" u="none" strike="noStrike" cap="none">
              <a:ln>
                <a:noFill/>
              </a:ln>
              <a:solidFill>
                <a:schemeClr val="tx1"/>
              </a:solidFill>
              <a:latin typeface="Helvetic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Continuum Modeling of Irreversible Processes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sp>
        <p:nvSpPr>
          <p:cNvPr id="3" name="Textfeld 2"/>
          <p:cNvSpPr txBox="1"/>
          <p:nvPr/>
        </p:nvSpPr>
        <p:spPr bwMode="auto">
          <a:xfrm>
            <a:off x="584824" y="885836"/>
            <a:ext cx="8824595" cy="10452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/>
              <a:buChar char="§"/>
              <a:defRPr/>
            </a:pPr>
            <a:r>
              <a:rPr lang="de-DE" sz="220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different brands of </a:t>
            </a:r>
            <a:r>
              <a:rPr lang="de-DE" sz="2200" b="1">
                <a:solidFill>
                  <a:srgbClr val="0253BE"/>
                </a:solidFill>
              </a:rPr>
              <a:t>continuum thermodynamic models</a:t>
            </a:r>
            <a:br>
              <a:rPr lang="de-DE" sz="220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de-DE" sz="2200">
                <a:solidFill>
                  <a:schemeClr val="tx1">
                    <a:lumMod val="75000"/>
                    <a:lumOff val="25000"/>
                  </a:schemeClr>
                </a:solidFill>
              </a:rPr>
              <a:t>but they all share the following features:</a:t>
            </a:r>
            <a:endParaRPr/>
          </a:p>
        </p:txBody>
      </p:sp>
      <p:sp>
        <p:nvSpPr>
          <p:cNvPr id="4" name="Textfeld 3"/>
          <p:cNvSpPr txBox="1"/>
          <p:nvPr/>
        </p:nvSpPr>
        <p:spPr bwMode="auto">
          <a:xfrm>
            <a:off x="854854" y="2033845"/>
            <a:ext cx="7391767" cy="10452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/>
              <a:buChar char="Ø"/>
              <a:defRPr/>
            </a:pPr>
            <a:r>
              <a:rPr lang="de-DE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balance equations of relevant extensive quantities</a:t>
            </a:r>
            <a:br>
              <a:rPr lang="de-DE" sz="2200" b="1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de-DE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such as (molar) mass, momentum, energy</a:t>
            </a:r>
          </a:p>
        </p:txBody>
      </p:sp>
      <p:sp>
        <p:nvSpPr>
          <p:cNvPr id="5" name="Textfeld 4"/>
          <p:cNvSpPr txBox="1"/>
          <p:nvPr/>
        </p:nvSpPr>
        <p:spPr bwMode="auto">
          <a:xfrm>
            <a:off x="854854" y="3276134"/>
            <a:ext cx="5416868" cy="5373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/>
              <a:buChar char="Ø"/>
              <a:defRPr/>
            </a:pPr>
            <a:r>
              <a:rPr lang="de-DE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the second law of thermodynamics</a:t>
            </a:r>
          </a:p>
        </p:txBody>
      </p:sp>
      <p:sp>
        <p:nvSpPr>
          <p:cNvPr id="6" name="Textfeld 5"/>
          <p:cNvSpPr txBox="1"/>
          <p:nvPr/>
        </p:nvSpPr>
        <p:spPr bwMode="auto">
          <a:xfrm>
            <a:off x="854854" y="4016734"/>
            <a:ext cx="7268336" cy="5373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/>
              <a:buChar char="Ø"/>
              <a:defRPr/>
            </a:pPr>
            <a:r>
              <a:rPr lang="de-DE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incorporation of material properties (in some way)</a:t>
            </a:r>
            <a:endParaRPr/>
          </a:p>
        </p:txBody>
      </p:sp>
      <p:sp>
        <p:nvSpPr>
          <p:cNvPr id="7" name="Textfeld 6"/>
          <p:cNvSpPr txBox="1"/>
          <p:nvPr/>
        </p:nvSpPr>
        <p:spPr bwMode="auto">
          <a:xfrm>
            <a:off x="854854" y="4781819"/>
            <a:ext cx="9137438" cy="10452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/>
              <a:buChar char="Ø"/>
              <a:defRPr/>
            </a:pPr>
            <a:r>
              <a:rPr lang="de-DE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fullfilment of general physical principles</a:t>
            </a:r>
            <a:br>
              <a:rPr lang="de-DE" sz="2200" b="1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de-DE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such as material frame indifference </a:t>
            </a:r>
            <a:r>
              <a:rPr lang="de-DE" sz="2200">
                <a:solidFill>
                  <a:schemeClr val="tx1">
                    <a:lumMod val="75000"/>
                    <a:lumOff val="25000"/>
                  </a:schemeClr>
                </a:solidFill>
              </a:rPr>
              <a:t>(independence from observer)</a:t>
            </a:r>
            <a:endParaRPr/>
          </a:p>
        </p:txBody>
      </p:sp>
      <p:sp>
        <p:nvSpPr>
          <p:cNvPr id="8" name="Rechteck 7"/>
          <p:cNvSpPr/>
          <p:nvPr/>
        </p:nvSpPr>
        <p:spPr bwMode="auto">
          <a:xfrm>
            <a:off x="764843" y="2033845"/>
            <a:ext cx="8640960" cy="1887863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2000" b="0" i="0" u="none" strike="noStrike" cap="none">
              <a:ln>
                <a:noFill/>
              </a:ln>
              <a:solidFill>
                <a:schemeClr val="tx1"/>
              </a:solidFill>
              <a:latin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0" y="144749"/>
            <a:ext cx="109807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800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Continuum Modeling of Irreversible Processes</a:t>
            </a:r>
            <a:endParaRPr lang="de-DE" sz="2400">
              <a:solidFill>
                <a:prstClr val="black">
                  <a:lumMod val="65000"/>
                  <a:lumOff val="35000"/>
                </a:prstClr>
              </a:solidFill>
              <a:latin typeface="Verdana"/>
            </a:endParaRPr>
          </a:p>
        </p:txBody>
      </p:sp>
      <p:sp>
        <p:nvSpPr>
          <p:cNvPr id="3" name="Textfeld 2"/>
          <p:cNvSpPr txBox="1"/>
          <p:nvPr/>
        </p:nvSpPr>
        <p:spPr bwMode="auto">
          <a:xfrm>
            <a:off x="584824" y="885836"/>
            <a:ext cx="8824595" cy="10452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/>
              <a:buChar char="§"/>
              <a:defRPr/>
            </a:pPr>
            <a:r>
              <a:rPr lang="de-DE" sz="220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different brands of </a:t>
            </a:r>
            <a:r>
              <a:rPr lang="de-DE" sz="2200" b="1">
                <a:solidFill>
                  <a:srgbClr val="0253BE"/>
                </a:solidFill>
              </a:rPr>
              <a:t>continuum thermodynamic models</a:t>
            </a:r>
            <a:br>
              <a:rPr lang="de-DE" sz="220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de-DE" sz="2200">
                <a:solidFill>
                  <a:schemeClr val="tx1">
                    <a:lumMod val="75000"/>
                    <a:lumOff val="25000"/>
                  </a:schemeClr>
                </a:solidFill>
              </a:rPr>
              <a:t>but they all share the following features:</a:t>
            </a:r>
            <a:endParaRPr/>
          </a:p>
        </p:txBody>
      </p:sp>
      <p:sp>
        <p:nvSpPr>
          <p:cNvPr id="4" name="Textfeld 3"/>
          <p:cNvSpPr txBox="1"/>
          <p:nvPr/>
        </p:nvSpPr>
        <p:spPr bwMode="auto">
          <a:xfrm>
            <a:off x="854854" y="2033845"/>
            <a:ext cx="7290778" cy="10452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/>
              <a:buChar char="Ø"/>
              <a:defRPr/>
            </a:pPr>
            <a:r>
              <a:rPr lang="de-DE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balance equations of relevant extensive quantities</a:t>
            </a:r>
            <a:br>
              <a:rPr lang="de-DE" sz="2200" b="1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de-DE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such as (molar) mass, momentum, energy</a:t>
            </a:r>
          </a:p>
        </p:txBody>
      </p:sp>
      <p:sp>
        <p:nvSpPr>
          <p:cNvPr id="5" name="Textfeld 4"/>
          <p:cNvSpPr txBox="1"/>
          <p:nvPr/>
        </p:nvSpPr>
        <p:spPr bwMode="auto">
          <a:xfrm>
            <a:off x="854854" y="3276134"/>
            <a:ext cx="5338321" cy="5373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/>
              <a:buChar char="Ø"/>
              <a:defRPr/>
            </a:pPr>
            <a:r>
              <a:rPr lang="de-DE" sz="2200" b="1">
                <a:solidFill>
                  <a:schemeClr val="tx1">
                    <a:lumMod val="75000"/>
                    <a:lumOff val="25000"/>
                  </a:schemeClr>
                </a:solidFill>
              </a:rPr>
              <a:t>the second law of thermodynamics</a:t>
            </a:r>
          </a:p>
        </p:txBody>
      </p:sp>
      <p:sp>
        <p:nvSpPr>
          <p:cNvPr id="6" name="Textfeld 5"/>
          <p:cNvSpPr txBox="1"/>
          <p:nvPr/>
        </p:nvSpPr>
        <p:spPr bwMode="auto">
          <a:xfrm>
            <a:off x="494814" y="4024494"/>
            <a:ext cx="4910319" cy="2060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/>
              <a:buChar char="v"/>
              <a:defRPr/>
            </a:pPr>
            <a:r>
              <a:rPr lang="de-DE" sz="2200" b="1">
                <a:solidFill>
                  <a:srgbClr val="0253BE"/>
                </a:solidFill>
              </a:rPr>
              <a:t>Theory of Irreversible Processes</a:t>
            </a:r>
          </a:p>
          <a:p>
            <a:pPr marL="342900" indent="-342900">
              <a:lnSpc>
                <a:spcPct val="150000"/>
              </a:lnSpc>
              <a:buFont typeface="Wingdings"/>
              <a:buChar char="v"/>
              <a:defRPr/>
            </a:pPr>
            <a:r>
              <a:rPr lang="de-DE" sz="2200" b="1">
                <a:solidFill>
                  <a:srgbClr val="0253BE"/>
                </a:solidFill>
              </a:rPr>
              <a:t>Rational Thermodynamics</a:t>
            </a:r>
          </a:p>
          <a:p>
            <a:pPr marL="342900" indent="-342900">
              <a:lnSpc>
                <a:spcPct val="150000"/>
              </a:lnSpc>
              <a:buFont typeface="Wingdings"/>
              <a:buChar char="v"/>
              <a:defRPr/>
            </a:pPr>
            <a:r>
              <a:rPr lang="de-DE" sz="2200" b="1">
                <a:solidFill>
                  <a:srgbClr val="0253BE"/>
                </a:solidFill>
              </a:rPr>
              <a:t>Continuum Thermodynamics</a:t>
            </a:r>
          </a:p>
          <a:p>
            <a:pPr marL="342900" indent="-342900">
              <a:lnSpc>
                <a:spcPct val="150000"/>
              </a:lnSpc>
              <a:buFont typeface="Wingdings"/>
              <a:buChar char="v"/>
              <a:defRPr/>
            </a:pPr>
            <a:r>
              <a:rPr lang="de-DE" sz="2200" b="1">
                <a:solidFill>
                  <a:srgbClr val="0253BE"/>
                </a:solidFill>
              </a:rPr>
              <a:t>GENERIC</a:t>
            </a:r>
            <a:endParaRPr/>
          </a:p>
        </p:txBody>
      </p:sp>
      <p:sp>
        <p:nvSpPr>
          <p:cNvPr id="8" name="Rechteck 7"/>
          <p:cNvSpPr/>
          <p:nvPr/>
        </p:nvSpPr>
        <p:spPr bwMode="auto">
          <a:xfrm>
            <a:off x="764843" y="2033845"/>
            <a:ext cx="8640960" cy="1887863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2000" b="0" i="0" u="none" strike="noStrike" cap="none">
              <a:ln>
                <a:noFill/>
              </a:ln>
              <a:solidFill>
                <a:schemeClr val="tx1"/>
              </a:solidFill>
              <a:latin typeface="Helvetica"/>
            </a:endParaRPr>
          </a:p>
        </p:txBody>
      </p:sp>
      <p:sp>
        <p:nvSpPr>
          <p:cNvPr id="11" name="Textfeld 10"/>
          <p:cNvSpPr txBox="1"/>
          <p:nvPr/>
        </p:nvSpPr>
        <p:spPr bwMode="auto">
          <a:xfrm>
            <a:off x="6419418" y="4019494"/>
            <a:ext cx="3498586" cy="496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de-DE" sz="2000">
                <a:solidFill>
                  <a:srgbClr val="0253BE"/>
                </a:solidFill>
              </a:rPr>
              <a:t>Meixner, De Groot, Mazur, …</a:t>
            </a:r>
            <a:endParaRPr/>
          </a:p>
        </p:txBody>
      </p:sp>
      <p:sp>
        <p:nvSpPr>
          <p:cNvPr id="12" name="Textfeld 11"/>
          <p:cNvSpPr txBox="1"/>
          <p:nvPr/>
        </p:nvSpPr>
        <p:spPr bwMode="auto">
          <a:xfrm>
            <a:off x="5085848" y="4551885"/>
            <a:ext cx="4832156" cy="496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de-DE" sz="2000">
                <a:solidFill>
                  <a:srgbClr val="0253BE"/>
                </a:solidFill>
              </a:rPr>
              <a:t>Truesdell, Noll, Gurtin, Müller, Ishi Liu, …</a:t>
            </a:r>
            <a:endParaRPr/>
          </a:p>
        </p:txBody>
      </p:sp>
      <p:sp>
        <p:nvSpPr>
          <p:cNvPr id="13" name="Textfeld 12"/>
          <p:cNvSpPr txBox="1"/>
          <p:nvPr/>
        </p:nvSpPr>
        <p:spPr bwMode="auto">
          <a:xfrm>
            <a:off x="7001565" y="5089276"/>
            <a:ext cx="2916439" cy="496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de-DE" sz="2000">
                <a:solidFill>
                  <a:srgbClr val="0253BE"/>
                </a:solidFill>
              </a:rPr>
              <a:t>Bothe, Dreyer, Druet, …</a:t>
            </a:r>
            <a:endParaRPr/>
          </a:p>
        </p:txBody>
      </p:sp>
      <p:sp>
        <p:nvSpPr>
          <p:cNvPr id="14" name="Textfeld 13"/>
          <p:cNvSpPr txBox="1"/>
          <p:nvPr/>
        </p:nvSpPr>
        <p:spPr bwMode="auto">
          <a:xfrm>
            <a:off x="7460747" y="5626667"/>
            <a:ext cx="2459584" cy="496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de-DE" sz="2000">
                <a:solidFill>
                  <a:srgbClr val="0253BE"/>
                </a:solidFill>
              </a:rPr>
              <a:t>Grmela, Öttinger, …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0" y="188640"/>
            <a:ext cx="10980738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defRPr/>
            </a:pPr>
            <a:r>
              <a:rPr lang="de-DE" sz="2400" b="1">
                <a:solidFill>
                  <a:srgbClr val="542D90">
                    <a:lumMod val="75000"/>
                  </a:srgbClr>
                </a:solidFill>
                <a:latin typeface="Verdana"/>
              </a:rPr>
              <a:t>	</a:t>
            </a:r>
            <a:r>
              <a:rPr lang="de-DE" sz="2400" b="1">
                <a:solidFill>
                  <a:prstClr val="black">
                    <a:lumMod val="65000"/>
                    <a:lumOff val="35000"/>
                  </a:prstClr>
                </a:solidFill>
                <a:latin typeface="Verdana"/>
              </a:rPr>
              <a:t>Contents</a:t>
            </a:r>
            <a:endParaRPr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1435707"/>
            <a:ext cx="10980738" cy="324704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Helvetica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Helvetica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Helvetica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Helvetica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Helvetic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Helvetica"/>
              </a:defRPr>
            </a:lvl9pPr>
          </a:lstStyle>
          <a:p>
            <a:pPr defTabSz="1260000">
              <a:spcAft>
                <a:spcPts val="2400"/>
              </a:spcAft>
              <a:defRPr/>
            </a:pPr>
            <a:r>
              <a:rPr lang="de-DE" sz="280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	I	– Introduction</a:t>
            </a:r>
          </a:p>
          <a:p>
            <a:pPr defTabSz="1260000">
              <a:spcAft>
                <a:spcPts val="1800"/>
              </a:spcAft>
              <a:defRPr/>
            </a:pPr>
            <a:r>
              <a:rPr lang="de-DE" sz="2800" b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	</a:t>
            </a:r>
            <a:r>
              <a:rPr lang="de-DE" sz="2800" b="1" i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Continuum thermodynamical description of </a:t>
            </a:r>
            <a:endParaRPr/>
          </a:p>
          <a:p>
            <a:pPr defTabSz="1260000">
              <a:spcAft>
                <a:spcPts val="1800"/>
              </a:spcAft>
              <a:defRPr/>
            </a:pPr>
            <a:r>
              <a:rPr lang="de-DE" sz="2800" b="1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	II	– Fluid Systems</a:t>
            </a:r>
            <a:endParaRPr/>
          </a:p>
          <a:p>
            <a:pPr defTabSz="1260000">
              <a:spcAft>
                <a:spcPts val="1800"/>
              </a:spcAft>
              <a:defRPr/>
            </a:pPr>
            <a:r>
              <a:rPr lang="de-DE" sz="280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	III	– Fluid Interfaces</a:t>
            </a:r>
            <a:endParaRPr/>
          </a:p>
          <a:p>
            <a:pPr defTabSz="1260000">
              <a:spcAft>
                <a:spcPts val="1800"/>
              </a:spcAft>
              <a:defRPr/>
            </a:pPr>
            <a:r>
              <a:rPr lang="de-DE" sz="280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	IV	– </a:t>
            </a:r>
            <a:r>
              <a:rPr lang="en-GB" sz="280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</a:rPr>
              <a:t>Transfer Processes</a:t>
            </a:r>
            <a:endParaRPr lang="de-DE" sz="2800">
              <a:solidFill>
                <a:schemeClr val="tx1">
                  <a:lumMod val="75000"/>
                  <a:lumOff val="25000"/>
                </a:schemeClr>
              </a:solidFill>
              <a:latin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eere Präsentatio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ere Präsentation">
      <a:majorFont>
        <a:latin typeface="Times"/>
        <a:ea typeface="Arial"/>
        <a:cs typeface="Arial"/>
      </a:majorFont>
      <a:minorFont>
        <a:latin typeface="Times"/>
        <a:ea typeface="Arial"/>
        <a:cs typeface="Arial"/>
      </a:minorFont>
    </a:fontScheme>
    <a:fmtScheme name="Larissa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/>
      <a:lstStyle/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/>
      <a:lstStyle/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519E"/>
      </a:dk2>
      <a:lt2>
        <a:srgbClr val="808080"/>
      </a:lt2>
      <a:accent1>
        <a:srgbClr val="80B41C"/>
      </a:accent1>
      <a:accent2>
        <a:srgbClr val="CC0000"/>
      </a:accent2>
      <a:accent3>
        <a:srgbClr val="FFFFFF"/>
      </a:accent3>
      <a:accent4>
        <a:srgbClr val="000000"/>
      </a:accent4>
      <a:accent5>
        <a:srgbClr val="C0D6AB"/>
      </a:accent5>
      <a:accent6>
        <a:srgbClr val="B90000"/>
      </a:accent6>
      <a:hlink>
        <a:srgbClr val="00519E"/>
      </a:hlink>
      <a:folHlink>
        <a:srgbClr val="00519E"/>
      </a:folHlink>
    </a:clrScheme>
    <a:fontScheme name="Larissa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Larissa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2795</Words>
  <Application>Microsoft Office PowerPoint</Application>
  <PresentationFormat>Custom</PresentationFormat>
  <Paragraphs>521</Paragraphs>
  <Slides>49</Slides>
  <Notes>49</Notes>
  <HiddenSlides>0</HiddenSlides>
  <MMClips>6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63" baseType="lpstr">
      <vt:lpstr>Arial</vt:lpstr>
      <vt:lpstr>Calibri</vt:lpstr>
      <vt:lpstr>Cambria</vt:lpstr>
      <vt:lpstr>Cambria Math</vt:lpstr>
      <vt:lpstr>Century Gothic</vt:lpstr>
      <vt:lpstr>Corbel</vt:lpstr>
      <vt:lpstr>Helvetica</vt:lpstr>
      <vt:lpstr>Symbol</vt:lpstr>
      <vt:lpstr>Times</vt:lpstr>
      <vt:lpstr>Times New Roman</vt:lpstr>
      <vt:lpstr>Verdana</vt:lpstr>
      <vt:lpstr>Wingdings</vt:lpstr>
      <vt:lpstr>Leere Präsentation</vt:lpstr>
      <vt:lpstr>oleObj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Faktor E Multimedia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Peter Schorn</dc:creator>
  <cp:lastModifiedBy>Tomislav Maric</cp:lastModifiedBy>
  <cp:revision>1276</cp:revision>
  <dcterms:created xsi:type="dcterms:W3CDTF">2007-06-18T07:47:05Z</dcterms:created>
  <dcterms:modified xsi:type="dcterms:W3CDTF">2025-06-10T00:18:17Z</dcterms:modified>
</cp:coreProperties>
</file>