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60" r:id="rId5"/>
    <p:sldId id="262" r:id="rId6"/>
    <p:sldId id="263" r:id="rId7"/>
    <p:sldId id="264" r:id="rId8"/>
    <p:sldId id="265" r:id="rId9"/>
    <p:sldId id="267" r:id="rId1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78" y="12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8.wmf"/><Relationship Id="rId1" Type="http://schemas.openxmlformats.org/officeDocument/2006/relationships/image" Target="../media/image17.wmf"/><Relationship Id="rId4" Type="http://schemas.openxmlformats.org/officeDocument/2006/relationships/image" Target="../media/image13.e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image" Target="../media/image19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B6F0C7-192D-4E23-B0A0-7365BBCDC4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9907850-09AD-4A08-A077-7DA6417E42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142CC82-DCF7-45FE-A481-E00B870489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8C632-324B-441A-BB1F-382C04083348}" type="datetimeFigureOut">
              <a:rPr lang="de-DE" smtClean="0"/>
              <a:t>03.06.2022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8AB4CFA-5E98-45EB-98B6-8511E97AF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F507763-BDC4-4E93-B577-F6587BFA75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A9B39-1FE3-4C7F-B4D3-228B93D6C4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63845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FA13162-FD88-4451-BC20-21CF9D2EBC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0032FD89-FA31-4A7F-9E31-558304461E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BF64CB7-6BEC-4222-96CC-357E58AAB7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8C632-324B-441A-BB1F-382C04083348}" type="datetimeFigureOut">
              <a:rPr lang="de-DE" smtClean="0"/>
              <a:t>03.06.2022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84C85D0-DF33-4788-8C31-51EB449BC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8DFCBEF-8948-488E-B635-17492394FF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A9B39-1FE3-4C7F-B4D3-228B93D6C4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74544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DD1BCDD7-3226-42BB-AC01-554B8592BAC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B53AB65-AD7B-4325-A293-FEDEF3A688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A03816D-1739-4F2D-BE29-06C8250792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8C632-324B-441A-BB1F-382C04083348}" type="datetimeFigureOut">
              <a:rPr lang="de-DE" smtClean="0"/>
              <a:t>03.06.2022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A299821-3230-45A0-9BDF-2DE54646BF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E661209-BF44-4043-B051-25CFCA04DB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A9B39-1FE3-4C7F-B4D3-228B93D6C4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5102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3AE759F-4491-478D-9F6F-9D95983D19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562AB6A-CBD6-4621-A4A9-743B9DCB12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AF5515A-1D0A-4E96-A29A-65E54AF213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8C632-324B-441A-BB1F-382C04083348}" type="datetimeFigureOut">
              <a:rPr lang="de-DE" smtClean="0"/>
              <a:t>03.06.2022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795976C-90F6-4952-A4C3-3759CFE8E5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0D3A042-26BB-4F0B-B187-ADFD17C464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A9B39-1FE3-4C7F-B4D3-228B93D6C4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2621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ECBDCDA-8CD1-4882-8C2A-1ABB19ED29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FE82A98-6806-4340-9F66-7E998478C9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5DAABDF-E1CA-4A95-A12C-A7B099D151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8C632-324B-441A-BB1F-382C04083348}" type="datetimeFigureOut">
              <a:rPr lang="de-DE" smtClean="0"/>
              <a:t>03.06.2022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32C0782-A48B-428B-BBBF-882E03C070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1A8830B-2598-495F-9A78-4C1C5007C5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A9B39-1FE3-4C7F-B4D3-228B93D6C4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31213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9B9769E-3E28-4366-987F-BDB378772A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BD3E37A-D6BC-4B38-A3F9-27FAE253A01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BE3EA14-80EF-47DF-9D9A-996614F288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4355810-C4AA-43F6-9F9D-90BC2BA98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8C632-324B-441A-BB1F-382C04083348}" type="datetimeFigureOut">
              <a:rPr lang="de-DE" smtClean="0"/>
              <a:t>03.06.2022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D588EF5-E50C-4799-9713-0B86EDE5EE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87D8411-1157-4C4F-A192-60A0424C81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A9B39-1FE3-4C7F-B4D3-228B93D6C4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57394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226BC9-7EE9-413F-9924-64F1951856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962013F-36E3-4BE3-A3F0-F6AC3A6A24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BEA2C7E-DED0-4E04-89AE-018259052F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D9B7538-914D-4CAB-B123-D315051226B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82FBFEA2-52D0-4A18-BCE7-67F29F875F6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913B8FEF-8D6C-4406-9CCD-2B6CFB860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8C632-324B-441A-BB1F-382C04083348}" type="datetimeFigureOut">
              <a:rPr lang="de-DE" smtClean="0"/>
              <a:t>03.06.2022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11A8C385-E95E-4A9D-92C0-7853685FD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F55DA66A-3D9F-41FF-97F1-A793BB941D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A9B39-1FE3-4C7F-B4D3-228B93D6C4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19402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18A46B-B72B-408E-BB39-EA99E5D6AB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FC19C7C-15C9-4DDC-B4EB-2C6C8DFAD7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8C632-324B-441A-BB1F-382C04083348}" type="datetimeFigureOut">
              <a:rPr lang="de-DE" smtClean="0"/>
              <a:t>03.06.2022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86C75DB-FD79-4EB1-8720-A109C038FA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B734042-D92B-46BC-935E-32A159510D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A9B39-1FE3-4C7F-B4D3-228B93D6C4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4519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9C5D47D-EE21-4B61-BFF7-A6898178AA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8C632-324B-441A-BB1F-382C04083348}" type="datetimeFigureOut">
              <a:rPr lang="de-DE" smtClean="0"/>
              <a:t>03.06.2022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CA60BF7B-45DD-47DD-8A3A-C727E618F8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6EDFB16-F44B-48C7-BDDA-4FEF2BE3A1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A9B39-1FE3-4C7F-B4D3-228B93D6C4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7858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42C384-A66C-4B7C-B297-496790EA20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B3FCB40-03FF-416B-B507-641D720B68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86D922D-D788-4A42-987B-B125303953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53FD28A-B5CC-45D9-9006-A74910A97C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8C632-324B-441A-BB1F-382C04083348}" type="datetimeFigureOut">
              <a:rPr lang="de-DE" smtClean="0"/>
              <a:t>03.06.2022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0EEB3F4-D831-47E4-9EA9-BCFC186BF4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863C6B1-0BD5-413D-9350-1C8238BFD2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A9B39-1FE3-4C7F-B4D3-228B93D6C4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23638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F5C832-3720-4871-8D30-07D1ABDAD8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86F0E1D3-03B0-4435-AE0B-48C3A6D4713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0FEBF91-3F38-41B8-8AC3-DE96415A42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0AE9B90-6D9F-4E7A-ADD3-E0BF2D6F8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8C632-324B-441A-BB1F-382C04083348}" type="datetimeFigureOut">
              <a:rPr lang="de-DE" smtClean="0"/>
              <a:t>03.06.2022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4F33683-95C8-43E3-BAF4-CDEE7F0188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9341938-7AD2-4720-9C46-C6FE4C224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A9B39-1FE3-4C7F-B4D3-228B93D6C4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249603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843093F6-5963-4DE2-AC5E-67AB4D5E12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CA3F1FA-3E39-447E-8B66-336A1FEA89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C9EA01F-D556-407E-9F8B-6C848080C69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28C632-324B-441A-BB1F-382C04083348}" type="datetimeFigureOut">
              <a:rPr lang="de-DE" smtClean="0"/>
              <a:t>03.06.2022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1A8D5F4-7017-461C-B348-682FF67C0D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242D9F8-BFE7-4D67-8072-18636D9B3D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CA9B39-1FE3-4C7F-B4D3-228B93D6C4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58763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doi.org/10.1002/cnma.202000423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5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4.emf"/><Relationship Id="rId4" Type="http://schemas.openxmlformats.org/officeDocument/2006/relationships/image" Target="../media/image1.emf"/><Relationship Id="rId9" Type="http://schemas.openxmlformats.org/officeDocument/2006/relationships/oleObject" Target="../embeddings/oleObject4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13" Type="http://schemas.openxmlformats.org/officeDocument/2006/relationships/image" Target="../media/image13.emf"/><Relationship Id="rId3" Type="http://schemas.openxmlformats.org/officeDocument/2006/relationships/oleObject" Target="../embeddings/oleObject6.bin"/><Relationship Id="rId7" Type="http://schemas.openxmlformats.org/officeDocument/2006/relationships/image" Target="../media/image10.wmf"/><Relationship Id="rId12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7.bin"/><Relationship Id="rId11" Type="http://schemas.openxmlformats.org/officeDocument/2006/relationships/image" Target="../media/image12.emf"/><Relationship Id="rId5" Type="http://schemas.openxmlformats.org/officeDocument/2006/relationships/image" Target="../media/image14.jpeg"/><Relationship Id="rId10" Type="http://schemas.openxmlformats.org/officeDocument/2006/relationships/oleObject" Target="../embeddings/oleObject9.bin"/><Relationship Id="rId4" Type="http://schemas.openxmlformats.org/officeDocument/2006/relationships/image" Target="../media/image9.wmf"/><Relationship Id="rId9" Type="http://schemas.openxmlformats.org/officeDocument/2006/relationships/image" Target="../media/image11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6.wm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15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3" Type="http://schemas.openxmlformats.org/officeDocument/2006/relationships/oleObject" Target="../embeddings/oleObject13.bin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8.wmf"/><Relationship Id="rId5" Type="http://schemas.openxmlformats.org/officeDocument/2006/relationships/oleObject" Target="../embeddings/oleObject14.bin"/><Relationship Id="rId10" Type="http://schemas.openxmlformats.org/officeDocument/2006/relationships/image" Target="../media/image13.emf"/><Relationship Id="rId4" Type="http://schemas.openxmlformats.org/officeDocument/2006/relationships/image" Target="../media/image17.wmf"/><Relationship Id="rId9" Type="http://schemas.openxmlformats.org/officeDocument/2006/relationships/oleObject" Target="../embeddings/oleObject10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emf"/><Relationship Id="rId3" Type="http://schemas.openxmlformats.org/officeDocument/2006/relationships/oleObject" Target="../embeddings/oleObject15.bin"/><Relationship Id="rId7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4.jpeg"/><Relationship Id="rId5" Type="http://schemas.openxmlformats.org/officeDocument/2006/relationships/image" Target="../media/image21.jpeg"/><Relationship Id="rId4" Type="http://schemas.openxmlformats.org/officeDocument/2006/relationships/image" Target="../media/image19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3106BF61-4123-420E-BF7D-0227105D01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Interplay of Nanoconfinement and pH from the Perspective of a Dye-Reporter Molecule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1BC6BEF8-72BC-495D-A256-4746520B0A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Robert Brilmayer, Martin Brodrecht, Christoph Kaiser, </a:t>
            </a:r>
            <a:r>
              <a:rPr lang="en-US" dirty="0" err="1"/>
              <a:t>Hergen</a:t>
            </a:r>
            <a:r>
              <a:rPr lang="en-US" dirty="0"/>
              <a:t> </a:t>
            </a:r>
            <a:r>
              <a:rPr lang="en-US" dirty="0" err="1"/>
              <a:t>Breitzke</a:t>
            </a:r>
            <a:r>
              <a:rPr lang="en-US" dirty="0"/>
              <a:t>, Bharti Kumari, Josef </a:t>
            </a:r>
            <a:r>
              <a:rPr lang="en-US" dirty="0" err="1"/>
              <a:t>Wachtveitl</a:t>
            </a:r>
            <a:r>
              <a:rPr lang="en-US" dirty="0"/>
              <a:t>, Gerd </a:t>
            </a:r>
            <a:r>
              <a:rPr lang="en-US" dirty="0" err="1"/>
              <a:t>Buntkowsky</a:t>
            </a:r>
            <a:r>
              <a:rPr lang="en-US" dirty="0"/>
              <a:t>, and Annette Andrieu-Brunsen</a:t>
            </a:r>
          </a:p>
          <a:p>
            <a:r>
              <a:rPr lang="de-DE" dirty="0">
                <a:hlinkClick r:id="rId2"/>
              </a:rPr>
              <a:t>https://doi.org/10.1002/cnma.202000423</a:t>
            </a:r>
            <a:endParaRPr lang="de-DE" dirty="0"/>
          </a:p>
          <a:p>
            <a:r>
              <a:rPr lang="en-US" dirty="0"/>
              <a:t>Public Data</a:t>
            </a:r>
          </a:p>
        </p:txBody>
      </p:sp>
    </p:spTree>
    <p:extLst>
      <p:ext uri="{BB962C8B-B14F-4D97-AF65-F5344CB8AC3E}">
        <p14:creationId xmlns:p14="http://schemas.microsoft.com/office/powerpoint/2010/main" val="39932090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D5FB12-88A3-4649-B4F9-42D861D9B0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Scheme 1</a:t>
            </a:r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E75AE573-B01D-4023-8104-73FE9B5F5C83}"/>
              </a:ext>
            </a:extLst>
          </p:cNvPr>
          <p:cNvGrpSpPr/>
          <p:nvPr/>
        </p:nvGrpSpPr>
        <p:grpSpPr>
          <a:xfrm>
            <a:off x="1563257" y="159908"/>
            <a:ext cx="10540894" cy="6701150"/>
            <a:chOff x="436668" y="171674"/>
            <a:chExt cx="10540894" cy="6701150"/>
          </a:xfrm>
        </p:grpSpPr>
        <p:grpSp>
          <p:nvGrpSpPr>
            <p:cNvPr id="6" name="Gruppieren 5">
              <a:extLst>
                <a:ext uri="{FF2B5EF4-FFF2-40B4-BE49-F238E27FC236}">
                  <a16:creationId xmlns:a16="http://schemas.microsoft.com/office/drawing/2014/main" id="{08AEB37C-721E-4DCF-B90D-02EB46D52538}"/>
                </a:ext>
              </a:extLst>
            </p:cNvPr>
            <p:cNvGrpSpPr/>
            <p:nvPr/>
          </p:nvGrpSpPr>
          <p:grpSpPr>
            <a:xfrm>
              <a:off x="827584" y="2939751"/>
              <a:ext cx="7920880" cy="3933073"/>
              <a:chOff x="467544" y="1812134"/>
              <a:chExt cx="7920880" cy="3933073"/>
            </a:xfrm>
          </p:grpSpPr>
          <p:grpSp>
            <p:nvGrpSpPr>
              <p:cNvPr id="11" name="Gruppieren 10">
                <a:extLst>
                  <a:ext uri="{FF2B5EF4-FFF2-40B4-BE49-F238E27FC236}">
                    <a16:creationId xmlns:a16="http://schemas.microsoft.com/office/drawing/2014/main" id="{D6224E09-3086-498C-9EBB-697F80E1212D}"/>
                  </a:ext>
                </a:extLst>
              </p:cNvPr>
              <p:cNvGrpSpPr/>
              <p:nvPr/>
            </p:nvGrpSpPr>
            <p:grpSpPr>
              <a:xfrm>
                <a:off x="467544" y="1952836"/>
                <a:ext cx="1412639" cy="1708298"/>
                <a:chOff x="1429659" y="4274832"/>
                <a:chExt cx="1412639" cy="1708298"/>
              </a:xfrm>
            </p:grpSpPr>
            <p:sp>
              <p:nvSpPr>
                <p:cNvPr id="81" name="Zylinder 80">
                  <a:extLst>
                    <a:ext uri="{FF2B5EF4-FFF2-40B4-BE49-F238E27FC236}">
                      <a16:creationId xmlns:a16="http://schemas.microsoft.com/office/drawing/2014/main" id="{F7C5E1D6-44EA-4329-AD0D-83CECBD5031C}"/>
                    </a:ext>
                  </a:extLst>
                </p:cNvPr>
                <p:cNvSpPr/>
                <p:nvPr/>
              </p:nvSpPr>
              <p:spPr>
                <a:xfrm rot="20734140">
                  <a:off x="1599073" y="4274832"/>
                  <a:ext cx="619194" cy="1486065"/>
                </a:xfrm>
                <a:prstGeom prst="can">
                  <a:avLst/>
                </a:prstGeom>
                <a:solidFill>
                  <a:srgbClr val="808080"/>
                </a:solidFill>
                <a:ln w="254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82" name="Zylinder 81">
                  <a:extLst>
                    <a:ext uri="{FF2B5EF4-FFF2-40B4-BE49-F238E27FC236}">
                      <a16:creationId xmlns:a16="http://schemas.microsoft.com/office/drawing/2014/main" id="{DEE9FB1A-7730-417E-BF86-748E52A88680}"/>
                    </a:ext>
                  </a:extLst>
                </p:cNvPr>
                <p:cNvSpPr/>
                <p:nvPr/>
              </p:nvSpPr>
              <p:spPr>
                <a:xfrm rot="20734140">
                  <a:off x="1505354" y="4460623"/>
                  <a:ext cx="619194" cy="1486065"/>
                </a:xfrm>
                <a:prstGeom prst="can">
                  <a:avLst/>
                </a:prstGeom>
                <a:solidFill>
                  <a:srgbClr val="808080"/>
                </a:solidFill>
                <a:ln w="254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83" name="Zylinder 82">
                  <a:extLst>
                    <a:ext uri="{FF2B5EF4-FFF2-40B4-BE49-F238E27FC236}">
                      <a16:creationId xmlns:a16="http://schemas.microsoft.com/office/drawing/2014/main" id="{857F644A-9E2D-4154-8DF5-C88B3C4AAD85}"/>
                    </a:ext>
                  </a:extLst>
                </p:cNvPr>
                <p:cNvSpPr/>
                <p:nvPr/>
              </p:nvSpPr>
              <p:spPr>
                <a:xfrm rot="20734140">
                  <a:off x="2105275" y="4275934"/>
                  <a:ext cx="619194" cy="1486065"/>
                </a:xfrm>
                <a:prstGeom prst="can">
                  <a:avLst/>
                </a:prstGeom>
                <a:solidFill>
                  <a:srgbClr val="808080"/>
                </a:solidFill>
                <a:ln w="254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grpSp>
              <p:nvGrpSpPr>
                <p:cNvPr id="84" name="Gruppieren 83">
                  <a:extLst>
                    <a:ext uri="{FF2B5EF4-FFF2-40B4-BE49-F238E27FC236}">
                      <a16:creationId xmlns:a16="http://schemas.microsoft.com/office/drawing/2014/main" id="{4D0C41FD-FD9F-49BF-86AA-B6AB7CC94623}"/>
                    </a:ext>
                  </a:extLst>
                </p:cNvPr>
                <p:cNvGrpSpPr/>
                <p:nvPr/>
              </p:nvGrpSpPr>
              <p:grpSpPr>
                <a:xfrm>
                  <a:off x="1429659" y="4601664"/>
                  <a:ext cx="793445" cy="1313035"/>
                  <a:chOff x="1429659" y="4601664"/>
                  <a:chExt cx="793445" cy="1313035"/>
                </a:xfrm>
              </p:grpSpPr>
              <p:sp>
                <p:nvSpPr>
                  <p:cNvPr id="93" name="Ellipse 92">
                    <a:extLst>
                      <a:ext uri="{FF2B5EF4-FFF2-40B4-BE49-F238E27FC236}">
                        <a16:creationId xmlns:a16="http://schemas.microsoft.com/office/drawing/2014/main" id="{503B43B5-08A6-4DDF-853B-0B5E4786EF2D}"/>
                      </a:ext>
                    </a:extLst>
                  </p:cNvPr>
                  <p:cNvSpPr/>
                  <p:nvPr/>
                </p:nvSpPr>
                <p:spPr>
                  <a:xfrm rot="20740104">
                    <a:off x="1429659" y="4601664"/>
                    <a:ext cx="613384" cy="779213"/>
                  </a:xfrm>
                  <a:prstGeom prst="ellipse">
                    <a:avLst/>
                  </a:prstGeom>
                  <a:solidFill>
                    <a:srgbClr val="808080">
                      <a:lumMod val="40000"/>
                      <a:lumOff val="60000"/>
                    </a:srgb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>
                    <a:defPPr>
                      <a:defRPr lang="de-DE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4" name="Ellipse 93">
                    <a:extLst>
                      <a:ext uri="{FF2B5EF4-FFF2-40B4-BE49-F238E27FC236}">
                        <a16:creationId xmlns:a16="http://schemas.microsoft.com/office/drawing/2014/main" id="{41AFEDEB-5916-4AC4-AABD-E271FCFEC1DC}"/>
                      </a:ext>
                    </a:extLst>
                  </p:cNvPr>
                  <p:cNvSpPr/>
                  <p:nvPr/>
                </p:nvSpPr>
                <p:spPr>
                  <a:xfrm rot="20393766">
                    <a:off x="1609720" y="5146908"/>
                    <a:ext cx="613384" cy="767791"/>
                  </a:xfrm>
                  <a:prstGeom prst="ellipse">
                    <a:avLst/>
                  </a:prstGeom>
                  <a:solidFill>
                    <a:srgbClr val="808080">
                      <a:lumMod val="40000"/>
                      <a:lumOff val="60000"/>
                    </a:srgb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>
                    <a:defPPr>
                      <a:defRPr lang="de-DE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5" name="Ellipse 94">
                    <a:extLst>
                      <a:ext uri="{FF2B5EF4-FFF2-40B4-BE49-F238E27FC236}">
                        <a16:creationId xmlns:a16="http://schemas.microsoft.com/office/drawing/2014/main" id="{736E38CE-ACA6-47CA-A407-6B878E3D1FC4}"/>
                      </a:ext>
                    </a:extLst>
                  </p:cNvPr>
                  <p:cNvSpPr/>
                  <p:nvPr/>
                </p:nvSpPr>
                <p:spPr>
                  <a:xfrm rot="4632380">
                    <a:off x="1564819" y="5025225"/>
                    <a:ext cx="465209" cy="387789"/>
                  </a:xfrm>
                  <a:prstGeom prst="ellipse">
                    <a:avLst/>
                  </a:prstGeom>
                  <a:solidFill>
                    <a:srgbClr val="808080">
                      <a:lumMod val="40000"/>
                      <a:lumOff val="60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>
                    <a:defPPr>
                      <a:defRPr lang="de-DE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85" name="Gruppieren 84">
                  <a:extLst>
                    <a:ext uri="{FF2B5EF4-FFF2-40B4-BE49-F238E27FC236}">
                      <a16:creationId xmlns:a16="http://schemas.microsoft.com/office/drawing/2014/main" id="{9CE4F15B-7E9A-40A4-9797-502DBDEDE422}"/>
                    </a:ext>
                  </a:extLst>
                </p:cNvPr>
                <p:cNvGrpSpPr/>
                <p:nvPr/>
              </p:nvGrpSpPr>
              <p:grpSpPr>
                <a:xfrm>
                  <a:off x="2048853" y="4430791"/>
                  <a:ext cx="793445" cy="1313035"/>
                  <a:chOff x="1429659" y="4601664"/>
                  <a:chExt cx="793445" cy="1313035"/>
                </a:xfrm>
              </p:grpSpPr>
              <p:sp>
                <p:nvSpPr>
                  <p:cNvPr id="90" name="Ellipse 89">
                    <a:extLst>
                      <a:ext uri="{FF2B5EF4-FFF2-40B4-BE49-F238E27FC236}">
                        <a16:creationId xmlns:a16="http://schemas.microsoft.com/office/drawing/2014/main" id="{DE056EA3-A3C6-472E-B5B2-B10A40A990BA}"/>
                      </a:ext>
                    </a:extLst>
                  </p:cNvPr>
                  <p:cNvSpPr/>
                  <p:nvPr/>
                </p:nvSpPr>
                <p:spPr>
                  <a:xfrm rot="20740104">
                    <a:off x="1429659" y="4601664"/>
                    <a:ext cx="613384" cy="779213"/>
                  </a:xfrm>
                  <a:prstGeom prst="ellipse">
                    <a:avLst/>
                  </a:prstGeom>
                  <a:solidFill>
                    <a:srgbClr val="808080">
                      <a:lumMod val="40000"/>
                      <a:lumOff val="60000"/>
                    </a:srgb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>
                    <a:defPPr>
                      <a:defRPr lang="de-DE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1" name="Ellipse 90">
                    <a:extLst>
                      <a:ext uri="{FF2B5EF4-FFF2-40B4-BE49-F238E27FC236}">
                        <a16:creationId xmlns:a16="http://schemas.microsoft.com/office/drawing/2014/main" id="{48220120-AA56-400C-A0EE-9A86A5C3EA70}"/>
                      </a:ext>
                    </a:extLst>
                  </p:cNvPr>
                  <p:cNvSpPr/>
                  <p:nvPr/>
                </p:nvSpPr>
                <p:spPr>
                  <a:xfrm rot="20393766">
                    <a:off x="1609720" y="5146908"/>
                    <a:ext cx="613384" cy="767791"/>
                  </a:xfrm>
                  <a:prstGeom prst="ellipse">
                    <a:avLst/>
                  </a:prstGeom>
                  <a:solidFill>
                    <a:srgbClr val="808080">
                      <a:lumMod val="40000"/>
                      <a:lumOff val="60000"/>
                    </a:srgb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>
                    <a:defPPr>
                      <a:defRPr lang="de-DE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2" name="Ellipse 91">
                    <a:extLst>
                      <a:ext uri="{FF2B5EF4-FFF2-40B4-BE49-F238E27FC236}">
                        <a16:creationId xmlns:a16="http://schemas.microsoft.com/office/drawing/2014/main" id="{16D6DCF9-EE77-445E-BF13-C58863469802}"/>
                      </a:ext>
                    </a:extLst>
                  </p:cNvPr>
                  <p:cNvSpPr/>
                  <p:nvPr/>
                </p:nvSpPr>
                <p:spPr>
                  <a:xfrm rot="4632380">
                    <a:off x="1564819" y="5025225"/>
                    <a:ext cx="465209" cy="387789"/>
                  </a:xfrm>
                  <a:prstGeom prst="ellipse">
                    <a:avLst/>
                  </a:prstGeom>
                  <a:solidFill>
                    <a:srgbClr val="808080">
                      <a:lumMod val="40000"/>
                      <a:lumOff val="60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>
                    <a:defPPr>
                      <a:defRPr lang="de-DE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86" name="Zylinder 85">
                  <a:extLst>
                    <a:ext uri="{FF2B5EF4-FFF2-40B4-BE49-F238E27FC236}">
                      <a16:creationId xmlns:a16="http://schemas.microsoft.com/office/drawing/2014/main" id="{03642B02-70CA-4C3D-A173-F351DB0221D6}"/>
                    </a:ext>
                  </a:extLst>
                </p:cNvPr>
                <p:cNvSpPr/>
                <p:nvPr/>
              </p:nvSpPr>
              <p:spPr>
                <a:xfrm rot="20734140">
                  <a:off x="1911757" y="4497065"/>
                  <a:ext cx="619194" cy="1486065"/>
                </a:xfrm>
                <a:prstGeom prst="can">
                  <a:avLst/>
                </a:prstGeom>
                <a:solidFill>
                  <a:srgbClr val="808080"/>
                </a:solidFill>
                <a:ln w="254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87" name="Ellipse 86">
                  <a:extLst>
                    <a:ext uri="{FF2B5EF4-FFF2-40B4-BE49-F238E27FC236}">
                      <a16:creationId xmlns:a16="http://schemas.microsoft.com/office/drawing/2014/main" id="{7B6F55CF-7032-4DE0-B375-8B7FF9C7A0C9}"/>
                    </a:ext>
                  </a:extLst>
                </p:cNvPr>
                <p:cNvSpPr/>
                <p:nvPr/>
              </p:nvSpPr>
              <p:spPr>
                <a:xfrm rot="20740104">
                  <a:off x="1868531" y="4694285"/>
                  <a:ext cx="613384" cy="742230"/>
                </a:xfrm>
                <a:prstGeom prst="ellipse">
                  <a:avLst/>
                </a:prstGeom>
                <a:solidFill>
                  <a:srgbClr val="808080">
                    <a:lumMod val="40000"/>
                    <a:lumOff val="60000"/>
                  </a:srgbClr>
                </a:solidFill>
                <a:ln w="254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88" name="Ellipse 87">
                  <a:extLst>
                    <a:ext uri="{FF2B5EF4-FFF2-40B4-BE49-F238E27FC236}">
                      <a16:creationId xmlns:a16="http://schemas.microsoft.com/office/drawing/2014/main" id="{255539A8-030D-4C07-89D0-6E236521D299}"/>
                    </a:ext>
                  </a:extLst>
                </p:cNvPr>
                <p:cNvSpPr/>
                <p:nvPr/>
              </p:nvSpPr>
              <p:spPr>
                <a:xfrm rot="20439677">
                  <a:off x="1997754" y="5229200"/>
                  <a:ext cx="613384" cy="731350"/>
                </a:xfrm>
                <a:prstGeom prst="ellipse">
                  <a:avLst/>
                </a:prstGeom>
                <a:solidFill>
                  <a:srgbClr val="808080">
                    <a:lumMod val="40000"/>
                    <a:lumOff val="60000"/>
                  </a:srgbClr>
                </a:solidFill>
                <a:ln w="254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89" name="Ellipse 88">
                  <a:extLst>
                    <a:ext uri="{FF2B5EF4-FFF2-40B4-BE49-F238E27FC236}">
                      <a16:creationId xmlns:a16="http://schemas.microsoft.com/office/drawing/2014/main" id="{47CDBE4D-0292-46A1-A57F-A46A6C2B8FCF}"/>
                    </a:ext>
                  </a:extLst>
                </p:cNvPr>
                <p:cNvSpPr/>
                <p:nvPr/>
              </p:nvSpPr>
              <p:spPr>
                <a:xfrm rot="4632380">
                  <a:off x="2016881" y="5163181"/>
                  <a:ext cx="465209" cy="387789"/>
                </a:xfrm>
                <a:prstGeom prst="ellipse">
                  <a:avLst/>
                </a:prstGeom>
                <a:solidFill>
                  <a:srgbClr val="808080">
                    <a:lumMod val="40000"/>
                    <a:lumOff val="60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2" name="Gruppieren 11">
                <a:extLst>
                  <a:ext uri="{FF2B5EF4-FFF2-40B4-BE49-F238E27FC236}">
                    <a16:creationId xmlns:a16="http://schemas.microsoft.com/office/drawing/2014/main" id="{37705B61-7CCF-47CD-9EB5-1A72F0B6E545}"/>
                  </a:ext>
                </a:extLst>
              </p:cNvPr>
              <p:cNvGrpSpPr/>
              <p:nvPr/>
            </p:nvGrpSpPr>
            <p:grpSpPr>
              <a:xfrm>
                <a:off x="3799891" y="1812134"/>
                <a:ext cx="2212269" cy="1622127"/>
                <a:chOff x="6294731" y="1892650"/>
                <a:chExt cx="2212269" cy="1622127"/>
              </a:xfrm>
            </p:grpSpPr>
            <p:sp>
              <p:nvSpPr>
                <p:cNvPr id="60" name="Ellipse 59">
                  <a:extLst>
                    <a:ext uri="{FF2B5EF4-FFF2-40B4-BE49-F238E27FC236}">
                      <a16:creationId xmlns:a16="http://schemas.microsoft.com/office/drawing/2014/main" id="{9690A1B4-5B2F-433C-92A0-BFCBC0AD839B}"/>
                    </a:ext>
                  </a:extLst>
                </p:cNvPr>
                <p:cNvSpPr/>
                <p:nvPr/>
              </p:nvSpPr>
              <p:spPr>
                <a:xfrm>
                  <a:off x="7871248" y="1892650"/>
                  <a:ext cx="635752" cy="878872"/>
                </a:xfrm>
                <a:prstGeom prst="ellipse">
                  <a:avLst/>
                </a:prstGeom>
                <a:solidFill>
                  <a:srgbClr val="E7E6E6">
                    <a:lumMod val="20000"/>
                    <a:lumOff val="8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graphicFrame>
              <p:nvGraphicFramePr>
                <p:cNvPr id="61" name="Objekt 60">
                  <a:extLst>
                    <a:ext uri="{FF2B5EF4-FFF2-40B4-BE49-F238E27FC236}">
                      <a16:creationId xmlns:a16="http://schemas.microsoft.com/office/drawing/2014/main" id="{5A0F1E21-A50D-4B03-8EFB-DB3369250CB8}"/>
                    </a:ext>
                  </a:extLst>
                </p:cNvPr>
                <p:cNvGraphicFramePr>
                  <a:graphicFrameLocks noChangeAspect="1"/>
                </p:cNvGraphicFramePr>
                <p:nvPr>
                  <p:extLst/>
                </p:nvPr>
              </p:nvGraphicFramePr>
              <p:xfrm>
                <a:off x="8030453" y="2107754"/>
                <a:ext cx="347662" cy="50165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036" name="CS ChemDraw Drawing" r:id="rId3" imgW="455059" imgH="661001" progId="ChemDraw.Document.6.0">
                        <p:embed/>
                      </p:oleObj>
                    </mc:Choice>
                    <mc:Fallback>
                      <p:oleObj name="CS ChemDraw Drawing" r:id="rId3" imgW="455059" imgH="661001" progId="ChemDraw.Document.6.0">
                        <p:embed/>
                        <p:pic>
                          <p:nvPicPr>
                            <p:cNvPr id="20" name="Objekt 19"/>
                            <p:cNvPicPr/>
                            <p:nvPr/>
                          </p:nvPicPr>
                          <p:blipFill>
                            <a:blip r:embed="rId4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8030453" y="2107754"/>
                              <a:ext cx="347662" cy="501650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62" name="Freihandform 20">
                  <a:extLst>
                    <a:ext uri="{FF2B5EF4-FFF2-40B4-BE49-F238E27FC236}">
                      <a16:creationId xmlns:a16="http://schemas.microsoft.com/office/drawing/2014/main" id="{EAD6C5ED-B500-4C3B-A5D4-EEED777420A7}"/>
                    </a:ext>
                  </a:extLst>
                </p:cNvPr>
                <p:cNvSpPr/>
                <p:nvPr/>
              </p:nvSpPr>
              <p:spPr>
                <a:xfrm rot="5400000">
                  <a:off x="7480050" y="2587447"/>
                  <a:ext cx="58117" cy="114184"/>
                </a:xfrm>
                <a:custGeom>
                  <a:avLst/>
                  <a:gdLst>
                    <a:gd name="connsiteX0" fmla="*/ 57751 w 107780"/>
                    <a:gd name="connsiteY0" fmla="*/ 211756 h 211756"/>
                    <a:gd name="connsiteX1" fmla="*/ 86627 w 107780"/>
                    <a:gd name="connsiteY1" fmla="*/ 57752 h 211756"/>
                    <a:gd name="connsiteX2" fmla="*/ 38501 w 107780"/>
                    <a:gd name="connsiteY2" fmla="*/ 48126 h 211756"/>
                    <a:gd name="connsiteX3" fmla="*/ 0 w 107780"/>
                    <a:gd name="connsiteY3" fmla="*/ 0 h 2117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7780" h="211756">
                      <a:moveTo>
                        <a:pt x="57751" y="211756"/>
                      </a:moveTo>
                      <a:cubicBezTo>
                        <a:pt x="99952" y="159004"/>
                        <a:pt x="129917" y="144333"/>
                        <a:pt x="86627" y="57752"/>
                      </a:cubicBezTo>
                      <a:cubicBezTo>
                        <a:pt x="79311" y="43119"/>
                        <a:pt x="54543" y="51335"/>
                        <a:pt x="38501" y="48126"/>
                      </a:cubicBezTo>
                      <a:cubicBezTo>
                        <a:pt x="4552" y="14178"/>
                        <a:pt x="15712" y="31426"/>
                        <a:pt x="0" y="0"/>
                      </a:cubicBezTo>
                    </a:path>
                  </a:pathLst>
                </a:custGeom>
                <a:noFill/>
                <a:ln w="41275" cap="flat" cmpd="sng" algn="ctr">
                  <a:solidFill>
                    <a:srgbClr val="5B9BD5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3" name="Freihandform 21">
                  <a:extLst>
                    <a:ext uri="{FF2B5EF4-FFF2-40B4-BE49-F238E27FC236}">
                      <a16:creationId xmlns:a16="http://schemas.microsoft.com/office/drawing/2014/main" id="{830D53ED-6B2B-449F-8D66-52C6E468E2AA}"/>
                    </a:ext>
                  </a:extLst>
                </p:cNvPr>
                <p:cNvSpPr/>
                <p:nvPr/>
              </p:nvSpPr>
              <p:spPr>
                <a:xfrm rot="5580000">
                  <a:off x="7264087" y="3021666"/>
                  <a:ext cx="83426" cy="151244"/>
                </a:xfrm>
                <a:custGeom>
                  <a:avLst/>
                  <a:gdLst>
                    <a:gd name="connsiteX0" fmla="*/ 712 w 154716"/>
                    <a:gd name="connsiteY0" fmla="*/ 280485 h 280485"/>
                    <a:gd name="connsiteX1" fmla="*/ 10337 w 154716"/>
                    <a:gd name="connsiteY1" fmla="*/ 184232 h 280485"/>
                    <a:gd name="connsiteX2" fmla="*/ 58463 w 154716"/>
                    <a:gd name="connsiteY2" fmla="*/ 193858 h 280485"/>
                    <a:gd name="connsiteX3" fmla="*/ 87339 w 154716"/>
                    <a:gd name="connsiteY3" fmla="*/ 213108 h 280485"/>
                    <a:gd name="connsiteX4" fmla="*/ 116215 w 154716"/>
                    <a:gd name="connsiteY4" fmla="*/ 222733 h 280485"/>
                    <a:gd name="connsiteX5" fmla="*/ 145091 w 154716"/>
                    <a:gd name="connsiteY5" fmla="*/ 213108 h 280485"/>
                    <a:gd name="connsiteX6" fmla="*/ 154716 w 154716"/>
                    <a:gd name="connsiteY6" fmla="*/ 184232 h 280485"/>
                    <a:gd name="connsiteX7" fmla="*/ 145091 w 154716"/>
                    <a:gd name="connsiteY7" fmla="*/ 78355 h 280485"/>
                    <a:gd name="connsiteX8" fmla="*/ 96964 w 154716"/>
                    <a:gd name="connsiteY8" fmla="*/ 1352 h 280485"/>
                    <a:gd name="connsiteX9" fmla="*/ 68089 w 154716"/>
                    <a:gd name="connsiteY9" fmla="*/ 1352 h 2804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54716" h="280485">
                      <a:moveTo>
                        <a:pt x="712" y="280485"/>
                      </a:moveTo>
                      <a:cubicBezTo>
                        <a:pt x="3920" y="248401"/>
                        <a:pt x="-7549" y="211061"/>
                        <a:pt x="10337" y="184232"/>
                      </a:cubicBezTo>
                      <a:cubicBezTo>
                        <a:pt x="19412" y="170620"/>
                        <a:pt x="43145" y="188114"/>
                        <a:pt x="58463" y="193858"/>
                      </a:cubicBezTo>
                      <a:cubicBezTo>
                        <a:pt x="69295" y="197920"/>
                        <a:pt x="76992" y="207935"/>
                        <a:pt x="87339" y="213108"/>
                      </a:cubicBezTo>
                      <a:cubicBezTo>
                        <a:pt x="96414" y="217645"/>
                        <a:pt x="106590" y="219525"/>
                        <a:pt x="116215" y="222733"/>
                      </a:cubicBezTo>
                      <a:cubicBezTo>
                        <a:pt x="125840" y="219525"/>
                        <a:pt x="137917" y="220282"/>
                        <a:pt x="145091" y="213108"/>
                      </a:cubicBezTo>
                      <a:cubicBezTo>
                        <a:pt x="152265" y="205934"/>
                        <a:pt x="154716" y="194378"/>
                        <a:pt x="154716" y="184232"/>
                      </a:cubicBezTo>
                      <a:cubicBezTo>
                        <a:pt x="154716" y="148794"/>
                        <a:pt x="151250" y="113254"/>
                        <a:pt x="145091" y="78355"/>
                      </a:cubicBezTo>
                      <a:cubicBezTo>
                        <a:pt x="138653" y="41875"/>
                        <a:pt x="133334" y="13476"/>
                        <a:pt x="96964" y="1352"/>
                      </a:cubicBezTo>
                      <a:cubicBezTo>
                        <a:pt x="87833" y="-1692"/>
                        <a:pt x="77714" y="1352"/>
                        <a:pt x="68089" y="1352"/>
                      </a:cubicBezTo>
                    </a:path>
                  </a:pathLst>
                </a:custGeom>
                <a:solidFill>
                  <a:sysClr val="window" lastClr="FFFFFF"/>
                </a:solidFill>
                <a:ln w="34925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4" name="Abgerundetes Rechteck 22">
                  <a:extLst>
                    <a:ext uri="{FF2B5EF4-FFF2-40B4-BE49-F238E27FC236}">
                      <a16:creationId xmlns:a16="http://schemas.microsoft.com/office/drawing/2014/main" id="{E70AAF18-1EDF-44D0-AB06-E23AB42738FB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6294731" y="2194799"/>
                  <a:ext cx="1419276" cy="1210408"/>
                </a:xfrm>
                <a:prstGeom prst="round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lIns="51435" tIns="25718" rIns="51435" bIns="25718" anchor="ctr"/>
                <a:lstStyle>
                  <a:defPPr>
                    <a:defRPr lang="de-DE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5" name="Ellipse 64">
                  <a:extLst>
                    <a:ext uri="{FF2B5EF4-FFF2-40B4-BE49-F238E27FC236}">
                      <a16:creationId xmlns:a16="http://schemas.microsoft.com/office/drawing/2014/main" id="{E2B49EB5-7340-4676-B17E-ED429D4EA154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6395740" y="2152854"/>
                  <a:ext cx="1207840" cy="136192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lIns="51435" tIns="25718" rIns="51435" bIns="25718" anchor="ctr"/>
                <a:lstStyle>
                  <a:defPPr>
                    <a:defRPr lang="de-DE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6" name="Flussdiagramm: Alternativer Prozess 12">
                  <a:extLst>
                    <a:ext uri="{FF2B5EF4-FFF2-40B4-BE49-F238E27FC236}">
                      <a16:creationId xmlns:a16="http://schemas.microsoft.com/office/drawing/2014/main" id="{21B94C2D-751E-4298-BF31-181659D1E06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254931" y="1950862"/>
                  <a:ext cx="213983" cy="241384"/>
                </a:xfrm>
                <a:prstGeom prst="flowChartAlternateProcess">
                  <a:avLst/>
                </a:prstGeom>
                <a:noFill/>
                <a:ln w="9525" algn="ctr">
                  <a:solidFill>
                    <a:sysClr val="windowText" lastClr="000000"/>
                  </a:solidFill>
                  <a:prstDash val="sysDash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>
                  <a:lvl1pPr defTabSz="4175125">
                    <a:spcBef>
                      <a:spcPct val="20000"/>
                    </a:spcBef>
                    <a:buChar char="•"/>
                    <a:defRPr sz="6800">
                      <a:solidFill>
                        <a:schemeClr val="tx1"/>
                      </a:solidFill>
                      <a:latin typeface="Charter" pitchFamily="2" charset="0"/>
                      <a:cs typeface="Arial" panose="020B0604020202020204" pitchFamily="34" charset="0"/>
                    </a:defRPr>
                  </a:lvl1pPr>
                  <a:lvl2pPr marL="742950" indent="-285750" defTabSz="4175125">
                    <a:spcBef>
                      <a:spcPct val="20000"/>
                    </a:spcBef>
                    <a:buChar char="–"/>
                    <a:defRPr sz="6800">
                      <a:solidFill>
                        <a:schemeClr val="tx1"/>
                      </a:solidFill>
                      <a:latin typeface="Charter" pitchFamily="2" charset="0"/>
                      <a:cs typeface="Arial" panose="020B0604020202020204" pitchFamily="34" charset="0"/>
                    </a:defRPr>
                  </a:lvl2pPr>
                  <a:lvl3pPr marL="1143000" indent="-228600" defTabSz="4175125">
                    <a:spcBef>
                      <a:spcPct val="20000"/>
                    </a:spcBef>
                    <a:buChar char="•"/>
                    <a:defRPr sz="6800">
                      <a:solidFill>
                        <a:schemeClr val="tx1"/>
                      </a:solidFill>
                      <a:latin typeface="Charter" pitchFamily="2" charset="0"/>
                      <a:cs typeface="Arial" panose="020B0604020202020204" pitchFamily="34" charset="0"/>
                    </a:defRPr>
                  </a:lvl3pPr>
                  <a:lvl4pPr marL="1600200" indent="-228600" defTabSz="4175125">
                    <a:spcBef>
                      <a:spcPct val="20000"/>
                    </a:spcBef>
                    <a:buChar char="–"/>
                    <a:defRPr sz="6800">
                      <a:solidFill>
                        <a:schemeClr val="tx1"/>
                      </a:solidFill>
                      <a:latin typeface="Charter" pitchFamily="2" charset="0"/>
                      <a:cs typeface="Arial" panose="020B0604020202020204" pitchFamily="34" charset="0"/>
                    </a:defRPr>
                  </a:lvl4pPr>
                  <a:lvl5pPr marL="2057400" indent="-228600" defTabSz="4175125">
                    <a:spcBef>
                      <a:spcPct val="20000"/>
                    </a:spcBef>
                    <a:buChar char="»"/>
                    <a:defRPr sz="6800">
                      <a:solidFill>
                        <a:schemeClr val="tx1"/>
                      </a:solidFill>
                      <a:latin typeface="Charter" pitchFamily="2" charset="0"/>
                      <a:cs typeface="Arial" panose="020B0604020202020204" pitchFamily="34" charset="0"/>
                    </a:defRPr>
                  </a:lvl5pPr>
                  <a:lvl6pPr marL="2514600" indent="-228600" defTabSz="4175125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6800">
                      <a:solidFill>
                        <a:schemeClr val="tx1"/>
                      </a:solidFill>
                      <a:latin typeface="Charter" pitchFamily="2" charset="0"/>
                      <a:cs typeface="Arial" panose="020B0604020202020204" pitchFamily="34" charset="0"/>
                    </a:defRPr>
                  </a:lvl6pPr>
                  <a:lvl7pPr marL="2971800" indent="-228600" defTabSz="4175125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6800">
                      <a:solidFill>
                        <a:schemeClr val="tx1"/>
                      </a:solidFill>
                      <a:latin typeface="Charter" pitchFamily="2" charset="0"/>
                      <a:cs typeface="Arial" panose="020B0604020202020204" pitchFamily="34" charset="0"/>
                    </a:defRPr>
                  </a:lvl7pPr>
                  <a:lvl8pPr marL="3429000" indent="-228600" defTabSz="4175125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6800">
                      <a:solidFill>
                        <a:schemeClr val="tx1"/>
                      </a:solidFill>
                      <a:latin typeface="Charter" pitchFamily="2" charset="0"/>
                      <a:cs typeface="Arial" panose="020B0604020202020204" pitchFamily="34" charset="0"/>
                    </a:defRPr>
                  </a:lvl8pPr>
                  <a:lvl9pPr marL="3886200" indent="-228600" defTabSz="4175125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6800">
                      <a:solidFill>
                        <a:schemeClr val="tx1"/>
                      </a:solidFill>
                      <a:latin typeface="Charter" pitchFamily="2" charset="0"/>
                      <a:cs typeface="Arial" panose="020B0604020202020204" pitchFamily="34" charset="0"/>
                    </a:defRPr>
                  </a:lvl9pPr>
                </a:lstStyle>
                <a:p>
                  <a:pPr marL="0" marR="0" lvl="0" indent="0" defTabSz="4175125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de-DE" sz="30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harter" pitchFamily="2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7" name="Freihandform 25">
                  <a:extLst>
                    <a:ext uri="{FF2B5EF4-FFF2-40B4-BE49-F238E27FC236}">
                      <a16:creationId xmlns:a16="http://schemas.microsoft.com/office/drawing/2014/main" id="{A6A64302-C533-4083-9F93-D1C269907ACE}"/>
                    </a:ext>
                  </a:extLst>
                </p:cNvPr>
                <p:cNvSpPr/>
                <p:nvPr/>
              </p:nvSpPr>
              <p:spPr>
                <a:xfrm>
                  <a:off x="6636479" y="2043937"/>
                  <a:ext cx="83426" cy="151244"/>
                </a:xfrm>
                <a:custGeom>
                  <a:avLst/>
                  <a:gdLst>
                    <a:gd name="connsiteX0" fmla="*/ 712 w 154716"/>
                    <a:gd name="connsiteY0" fmla="*/ 280485 h 280485"/>
                    <a:gd name="connsiteX1" fmla="*/ 10337 w 154716"/>
                    <a:gd name="connsiteY1" fmla="*/ 184232 h 280485"/>
                    <a:gd name="connsiteX2" fmla="*/ 58463 w 154716"/>
                    <a:gd name="connsiteY2" fmla="*/ 193858 h 280485"/>
                    <a:gd name="connsiteX3" fmla="*/ 87339 w 154716"/>
                    <a:gd name="connsiteY3" fmla="*/ 213108 h 280485"/>
                    <a:gd name="connsiteX4" fmla="*/ 116215 w 154716"/>
                    <a:gd name="connsiteY4" fmla="*/ 222733 h 280485"/>
                    <a:gd name="connsiteX5" fmla="*/ 145091 w 154716"/>
                    <a:gd name="connsiteY5" fmla="*/ 213108 h 280485"/>
                    <a:gd name="connsiteX6" fmla="*/ 154716 w 154716"/>
                    <a:gd name="connsiteY6" fmla="*/ 184232 h 280485"/>
                    <a:gd name="connsiteX7" fmla="*/ 145091 w 154716"/>
                    <a:gd name="connsiteY7" fmla="*/ 78355 h 280485"/>
                    <a:gd name="connsiteX8" fmla="*/ 96964 w 154716"/>
                    <a:gd name="connsiteY8" fmla="*/ 1352 h 280485"/>
                    <a:gd name="connsiteX9" fmla="*/ 68089 w 154716"/>
                    <a:gd name="connsiteY9" fmla="*/ 1352 h 2804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54716" h="280485">
                      <a:moveTo>
                        <a:pt x="712" y="280485"/>
                      </a:moveTo>
                      <a:cubicBezTo>
                        <a:pt x="3920" y="248401"/>
                        <a:pt x="-7549" y="211061"/>
                        <a:pt x="10337" y="184232"/>
                      </a:cubicBezTo>
                      <a:cubicBezTo>
                        <a:pt x="19412" y="170620"/>
                        <a:pt x="43145" y="188114"/>
                        <a:pt x="58463" y="193858"/>
                      </a:cubicBezTo>
                      <a:cubicBezTo>
                        <a:pt x="69295" y="197920"/>
                        <a:pt x="76992" y="207935"/>
                        <a:pt x="87339" y="213108"/>
                      </a:cubicBezTo>
                      <a:cubicBezTo>
                        <a:pt x="96414" y="217645"/>
                        <a:pt x="106590" y="219525"/>
                        <a:pt x="116215" y="222733"/>
                      </a:cubicBezTo>
                      <a:cubicBezTo>
                        <a:pt x="125840" y="219525"/>
                        <a:pt x="137917" y="220282"/>
                        <a:pt x="145091" y="213108"/>
                      </a:cubicBezTo>
                      <a:cubicBezTo>
                        <a:pt x="152265" y="205934"/>
                        <a:pt x="154716" y="194378"/>
                        <a:pt x="154716" y="184232"/>
                      </a:cubicBezTo>
                      <a:cubicBezTo>
                        <a:pt x="154716" y="148794"/>
                        <a:pt x="151250" y="113254"/>
                        <a:pt x="145091" y="78355"/>
                      </a:cubicBezTo>
                      <a:cubicBezTo>
                        <a:pt x="138653" y="41875"/>
                        <a:pt x="133334" y="13476"/>
                        <a:pt x="96964" y="1352"/>
                      </a:cubicBezTo>
                      <a:cubicBezTo>
                        <a:pt x="87833" y="-1692"/>
                        <a:pt x="77714" y="1352"/>
                        <a:pt x="68089" y="1352"/>
                      </a:cubicBezTo>
                    </a:path>
                  </a:pathLst>
                </a:custGeom>
                <a:solidFill>
                  <a:sysClr val="window" lastClr="FFFFFF"/>
                </a:solidFill>
                <a:ln w="34925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8" name="Freihandform 26">
                  <a:extLst>
                    <a:ext uri="{FF2B5EF4-FFF2-40B4-BE49-F238E27FC236}">
                      <a16:creationId xmlns:a16="http://schemas.microsoft.com/office/drawing/2014/main" id="{F14AAE69-E6D3-4945-9B1C-B44E6A798064}"/>
                    </a:ext>
                  </a:extLst>
                </p:cNvPr>
                <p:cNvSpPr/>
                <p:nvPr/>
              </p:nvSpPr>
              <p:spPr>
                <a:xfrm>
                  <a:off x="7326196" y="2041279"/>
                  <a:ext cx="83426" cy="151244"/>
                </a:xfrm>
                <a:custGeom>
                  <a:avLst/>
                  <a:gdLst>
                    <a:gd name="connsiteX0" fmla="*/ 712 w 154716"/>
                    <a:gd name="connsiteY0" fmla="*/ 280485 h 280485"/>
                    <a:gd name="connsiteX1" fmla="*/ 10337 w 154716"/>
                    <a:gd name="connsiteY1" fmla="*/ 184232 h 280485"/>
                    <a:gd name="connsiteX2" fmla="*/ 58463 w 154716"/>
                    <a:gd name="connsiteY2" fmla="*/ 193858 h 280485"/>
                    <a:gd name="connsiteX3" fmla="*/ 87339 w 154716"/>
                    <a:gd name="connsiteY3" fmla="*/ 213108 h 280485"/>
                    <a:gd name="connsiteX4" fmla="*/ 116215 w 154716"/>
                    <a:gd name="connsiteY4" fmla="*/ 222733 h 280485"/>
                    <a:gd name="connsiteX5" fmla="*/ 145091 w 154716"/>
                    <a:gd name="connsiteY5" fmla="*/ 213108 h 280485"/>
                    <a:gd name="connsiteX6" fmla="*/ 154716 w 154716"/>
                    <a:gd name="connsiteY6" fmla="*/ 184232 h 280485"/>
                    <a:gd name="connsiteX7" fmla="*/ 145091 w 154716"/>
                    <a:gd name="connsiteY7" fmla="*/ 78355 h 280485"/>
                    <a:gd name="connsiteX8" fmla="*/ 96964 w 154716"/>
                    <a:gd name="connsiteY8" fmla="*/ 1352 h 280485"/>
                    <a:gd name="connsiteX9" fmla="*/ 68089 w 154716"/>
                    <a:gd name="connsiteY9" fmla="*/ 1352 h 2804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54716" h="280485">
                      <a:moveTo>
                        <a:pt x="712" y="280485"/>
                      </a:moveTo>
                      <a:cubicBezTo>
                        <a:pt x="3920" y="248401"/>
                        <a:pt x="-7549" y="211061"/>
                        <a:pt x="10337" y="184232"/>
                      </a:cubicBezTo>
                      <a:cubicBezTo>
                        <a:pt x="19412" y="170620"/>
                        <a:pt x="43145" y="188114"/>
                        <a:pt x="58463" y="193858"/>
                      </a:cubicBezTo>
                      <a:cubicBezTo>
                        <a:pt x="69295" y="197920"/>
                        <a:pt x="76992" y="207935"/>
                        <a:pt x="87339" y="213108"/>
                      </a:cubicBezTo>
                      <a:cubicBezTo>
                        <a:pt x="96414" y="217645"/>
                        <a:pt x="106590" y="219525"/>
                        <a:pt x="116215" y="222733"/>
                      </a:cubicBezTo>
                      <a:cubicBezTo>
                        <a:pt x="125840" y="219525"/>
                        <a:pt x="137917" y="220282"/>
                        <a:pt x="145091" y="213108"/>
                      </a:cubicBezTo>
                      <a:cubicBezTo>
                        <a:pt x="152265" y="205934"/>
                        <a:pt x="154716" y="194378"/>
                        <a:pt x="154716" y="184232"/>
                      </a:cubicBezTo>
                      <a:cubicBezTo>
                        <a:pt x="154716" y="148794"/>
                        <a:pt x="151250" y="113254"/>
                        <a:pt x="145091" y="78355"/>
                      </a:cubicBezTo>
                      <a:cubicBezTo>
                        <a:pt x="138653" y="41875"/>
                        <a:pt x="133334" y="13476"/>
                        <a:pt x="96964" y="1352"/>
                      </a:cubicBezTo>
                      <a:cubicBezTo>
                        <a:pt x="87833" y="-1692"/>
                        <a:pt x="77714" y="1352"/>
                        <a:pt x="68089" y="1352"/>
                      </a:cubicBezTo>
                    </a:path>
                  </a:pathLst>
                </a:custGeom>
                <a:solidFill>
                  <a:sysClr val="window" lastClr="FFFFFF"/>
                </a:solidFill>
                <a:ln w="34925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9" name="Freihandform 27">
                  <a:extLst>
                    <a:ext uri="{FF2B5EF4-FFF2-40B4-BE49-F238E27FC236}">
                      <a16:creationId xmlns:a16="http://schemas.microsoft.com/office/drawing/2014/main" id="{5E823A83-8AD6-47CB-BC26-4F21B2D5FA0B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18840000">
                  <a:off x="6522597" y="2412797"/>
                  <a:ext cx="83444" cy="151244"/>
                </a:xfrm>
                <a:custGeom>
                  <a:avLst/>
                  <a:gdLst>
                    <a:gd name="connsiteX0" fmla="*/ 712 w 154716"/>
                    <a:gd name="connsiteY0" fmla="*/ 280485 h 280485"/>
                    <a:gd name="connsiteX1" fmla="*/ 10337 w 154716"/>
                    <a:gd name="connsiteY1" fmla="*/ 184232 h 280485"/>
                    <a:gd name="connsiteX2" fmla="*/ 58463 w 154716"/>
                    <a:gd name="connsiteY2" fmla="*/ 193858 h 280485"/>
                    <a:gd name="connsiteX3" fmla="*/ 87339 w 154716"/>
                    <a:gd name="connsiteY3" fmla="*/ 213108 h 280485"/>
                    <a:gd name="connsiteX4" fmla="*/ 116215 w 154716"/>
                    <a:gd name="connsiteY4" fmla="*/ 222733 h 280485"/>
                    <a:gd name="connsiteX5" fmla="*/ 145091 w 154716"/>
                    <a:gd name="connsiteY5" fmla="*/ 213108 h 280485"/>
                    <a:gd name="connsiteX6" fmla="*/ 154716 w 154716"/>
                    <a:gd name="connsiteY6" fmla="*/ 184232 h 280485"/>
                    <a:gd name="connsiteX7" fmla="*/ 145091 w 154716"/>
                    <a:gd name="connsiteY7" fmla="*/ 78355 h 280485"/>
                    <a:gd name="connsiteX8" fmla="*/ 96964 w 154716"/>
                    <a:gd name="connsiteY8" fmla="*/ 1352 h 280485"/>
                    <a:gd name="connsiteX9" fmla="*/ 68089 w 154716"/>
                    <a:gd name="connsiteY9" fmla="*/ 1352 h 2804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54716" h="280485">
                      <a:moveTo>
                        <a:pt x="712" y="280485"/>
                      </a:moveTo>
                      <a:cubicBezTo>
                        <a:pt x="3920" y="248401"/>
                        <a:pt x="-7549" y="211061"/>
                        <a:pt x="10337" y="184232"/>
                      </a:cubicBezTo>
                      <a:cubicBezTo>
                        <a:pt x="19412" y="170620"/>
                        <a:pt x="43145" y="188114"/>
                        <a:pt x="58463" y="193858"/>
                      </a:cubicBezTo>
                      <a:cubicBezTo>
                        <a:pt x="69295" y="197920"/>
                        <a:pt x="76992" y="207935"/>
                        <a:pt x="87339" y="213108"/>
                      </a:cubicBezTo>
                      <a:cubicBezTo>
                        <a:pt x="96414" y="217645"/>
                        <a:pt x="106590" y="219525"/>
                        <a:pt x="116215" y="222733"/>
                      </a:cubicBezTo>
                      <a:cubicBezTo>
                        <a:pt x="125840" y="219525"/>
                        <a:pt x="137917" y="220282"/>
                        <a:pt x="145091" y="213108"/>
                      </a:cubicBezTo>
                      <a:cubicBezTo>
                        <a:pt x="152265" y="205934"/>
                        <a:pt x="154716" y="194378"/>
                        <a:pt x="154716" y="184232"/>
                      </a:cubicBezTo>
                      <a:cubicBezTo>
                        <a:pt x="154716" y="148794"/>
                        <a:pt x="151250" y="113254"/>
                        <a:pt x="145091" y="78355"/>
                      </a:cubicBezTo>
                      <a:cubicBezTo>
                        <a:pt x="138653" y="41875"/>
                        <a:pt x="133334" y="13476"/>
                        <a:pt x="96964" y="1352"/>
                      </a:cubicBezTo>
                      <a:cubicBezTo>
                        <a:pt x="87833" y="-1692"/>
                        <a:pt x="77714" y="1352"/>
                        <a:pt x="68089" y="1352"/>
                      </a:cubicBezTo>
                    </a:path>
                  </a:pathLst>
                </a:custGeom>
                <a:solidFill>
                  <a:sysClr val="window" lastClr="FFFFFF"/>
                </a:solidFill>
                <a:ln w="34925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0" name="Freihandform 28">
                  <a:extLst>
                    <a:ext uri="{FF2B5EF4-FFF2-40B4-BE49-F238E27FC236}">
                      <a16:creationId xmlns:a16="http://schemas.microsoft.com/office/drawing/2014/main" id="{0D59659E-A410-4941-A481-CBD14A6E4D39}"/>
                    </a:ext>
                  </a:extLst>
                </p:cNvPr>
                <p:cNvSpPr/>
                <p:nvPr/>
              </p:nvSpPr>
              <p:spPr>
                <a:xfrm rot="2520000">
                  <a:off x="6488306" y="2988446"/>
                  <a:ext cx="83426" cy="151244"/>
                </a:xfrm>
                <a:custGeom>
                  <a:avLst/>
                  <a:gdLst>
                    <a:gd name="connsiteX0" fmla="*/ 712 w 154716"/>
                    <a:gd name="connsiteY0" fmla="*/ 280485 h 280485"/>
                    <a:gd name="connsiteX1" fmla="*/ 10337 w 154716"/>
                    <a:gd name="connsiteY1" fmla="*/ 184232 h 280485"/>
                    <a:gd name="connsiteX2" fmla="*/ 58463 w 154716"/>
                    <a:gd name="connsiteY2" fmla="*/ 193858 h 280485"/>
                    <a:gd name="connsiteX3" fmla="*/ 87339 w 154716"/>
                    <a:gd name="connsiteY3" fmla="*/ 213108 h 280485"/>
                    <a:gd name="connsiteX4" fmla="*/ 116215 w 154716"/>
                    <a:gd name="connsiteY4" fmla="*/ 222733 h 280485"/>
                    <a:gd name="connsiteX5" fmla="*/ 145091 w 154716"/>
                    <a:gd name="connsiteY5" fmla="*/ 213108 h 280485"/>
                    <a:gd name="connsiteX6" fmla="*/ 154716 w 154716"/>
                    <a:gd name="connsiteY6" fmla="*/ 184232 h 280485"/>
                    <a:gd name="connsiteX7" fmla="*/ 145091 w 154716"/>
                    <a:gd name="connsiteY7" fmla="*/ 78355 h 280485"/>
                    <a:gd name="connsiteX8" fmla="*/ 96964 w 154716"/>
                    <a:gd name="connsiteY8" fmla="*/ 1352 h 280485"/>
                    <a:gd name="connsiteX9" fmla="*/ 68089 w 154716"/>
                    <a:gd name="connsiteY9" fmla="*/ 1352 h 2804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54716" h="280485">
                      <a:moveTo>
                        <a:pt x="712" y="280485"/>
                      </a:moveTo>
                      <a:cubicBezTo>
                        <a:pt x="3920" y="248401"/>
                        <a:pt x="-7549" y="211061"/>
                        <a:pt x="10337" y="184232"/>
                      </a:cubicBezTo>
                      <a:cubicBezTo>
                        <a:pt x="19412" y="170620"/>
                        <a:pt x="43145" y="188114"/>
                        <a:pt x="58463" y="193858"/>
                      </a:cubicBezTo>
                      <a:cubicBezTo>
                        <a:pt x="69295" y="197920"/>
                        <a:pt x="76992" y="207935"/>
                        <a:pt x="87339" y="213108"/>
                      </a:cubicBezTo>
                      <a:cubicBezTo>
                        <a:pt x="96414" y="217645"/>
                        <a:pt x="106590" y="219525"/>
                        <a:pt x="116215" y="222733"/>
                      </a:cubicBezTo>
                      <a:cubicBezTo>
                        <a:pt x="125840" y="219525"/>
                        <a:pt x="137917" y="220282"/>
                        <a:pt x="145091" y="213108"/>
                      </a:cubicBezTo>
                      <a:cubicBezTo>
                        <a:pt x="152265" y="205934"/>
                        <a:pt x="154716" y="194378"/>
                        <a:pt x="154716" y="184232"/>
                      </a:cubicBezTo>
                      <a:cubicBezTo>
                        <a:pt x="154716" y="148794"/>
                        <a:pt x="151250" y="113254"/>
                        <a:pt x="145091" y="78355"/>
                      </a:cubicBezTo>
                      <a:cubicBezTo>
                        <a:pt x="138653" y="41875"/>
                        <a:pt x="133334" y="13476"/>
                        <a:pt x="96964" y="1352"/>
                      </a:cubicBezTo>
                      <a:cubicBezTo>
                        <a:pt x="87833" y="-1692"/>
                        <a:pt x="77714" y="1352"/>
                        <a:pt x="68089" y="1352"/>
                      </a:cubicBezTo>
                    </a:path>
                  </a:pathLst>
                </a:custGeom>
                <a:solidFill>
                  <a:sysClr val="window" lastClr="FFFFFF"/>
                </a:solidFill>
                <a:ln w="34925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1" name="Freihandform 29">
                  <a:extLst>
                    <a:ext uri="{FF2B5EF4-FFF2-40B4-BE49-F238E27FC236}">
                      <a16:creationId xmlns:a16="http://schemas.microsoft.com/office/drawing/2014/main" id="{6E760F2F-8F00-43D2-9BBA-0BC9F1B4097F}"/>
                    </a:ext>
                  </a:extLst>
                </p:cNvPr>
                <p:cNvSpPr/>
                <p:nvPr/>
              </p:nvSpPr>
              <p:spPr>
                <a:xfrm rot="1542546">
                  <a:off x="7379024" y="2500525"/>
                  <a:ext cx="207611" cy="98613"/>
                </a:xfrm>
                <a:custGeom>
                  <a:avLst/>
                  <a:gdLst>
                    <a:gd name="connsiteX0" fmla="*/ 0 w 385018"/>
                    <a:gd name="connsiteY0" fmla="*/ 77002 h 182880"/>
                    <a:gd name="connsiteX1" fmla="*/ 9625 w 385018"/>
                    <a:gd name="connsiteY1" fmla="*/ 28876 h 182880"/>
                    <a:gd name="connsiteX2" fmla="*/ 38501 w 385018"/>
                    <a:gd name="connsiteY2" fmla="*/ 19251 h 182880"/>
                    <a:gd name="connsiteX3" fmla="*/ 67377 w 385018"/>
                    <a:gd name="connsiteY3" fmla="*/ 0 h 182880"/>
                    <a:gd name="connsiteX4" fmla="*/ 86627 w 385018"/>
                    <a:gd name="connsiteY4" fmla="*/ 96253 h 182880"/>
                    <a:gd name="connsiteX5" fmla="*/ 125128 w 385018"/>
                    <a:gd name="connsiteY5" fmla="*/ 182880 h 182880"/>
                    <a:gd name="connsiteX6" fmla="*/ 211756 w 385018"/>
                    <a:gd name="connsiteY6" fmla="*/ 173255 h 182880"/>
                    <a:gd name="connsiteX7" fmla="*/ 269507 w 385018"/>
                    <a:gd name="connsiteY7" fmla="*/ 125128 h 182880"/>
                    <a:gd name="connsiteX8" fmla="*/ 385010 w 385018"/>
                    <a:gd name="connsiteY8" fmla="*/ 144379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85018" h="182880">
                      <a:moveTo>
                        <a:pt x="0" y="77002"/>
                      </a:moveTo>
                      <a:cubicBezTo>
                        <a:pt x="3208" y="60960"/>
                        <a:pt x="550" y="42488"/>
                        <a:pt x="9625" y="28876"/>
                      </a:cubicBezTo>
                      <a:cubicBezTo>
                        <a:pt x="15253" y="20434"/>
                        <a:pt x="29426" y="23788"/>
                        <a:pt x="38501" y="19251"/>
                      </a:cubicBezTo>
                      <a:cubicBezTo>
                        <a:pt x="48848" y="14078"/>
                        <a:pt x="57752" y="6417"/>
                        <a:pt x="67377" y="0"/>
                      </a:cubicBezTo>
                      <a:cubicBezTo>
                        <a:pt x="94070" y="80083"/>
                        <a:pt x="53443" y="-47543"/>
                        <a:pt x="86627" y="96253"/>
                      </a:cubicBezTo>
                      <a:cubicBezTo>
                        <a:pt x="98755" y="148805"/>
                        <a:pt x="100769" y="146340"/>
                        <a:pt x="125128" y="182880"/>
                      </a:cubicBezTo>
                      <a:cubicBezTo>
                        <a:pt x="154004" y="179672"/>
                        <a:pt x="183570" y="180302"/>
                        <a:pt x="211756" y="173255"/>
                      </a:cubicBezTo>
                      <a:cubicBezTo>
                        <a:pt x="229624" y="168788"/>
                        <a:pt x="258732" y="135904"/>
                        <a:pt x="269507" y="125128"/>
                      </a:cubicBezTo>
                      <a:cubicBezTo>
                        <a:pt x="388207" y="135020"/>
                        <a:pt x="385010" y="96120"/>
                        <a:pt x="385010" y="144379"/>
                      </a:cubicBezTo>
                    </a:path>
                  </a:pathLst>
                </a:custGeom>
                <a:no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2" name="Freihandform 30">
                  <a:extLst>
                    <a:ext uri="{FF2B5EF4-FFF2-40B4-BE49-F238E27FC236}">
                      <a16:creationId xmlns:a16="http://schemas.microsoft.com/office/drawing/2014/main" id="{A7430A02-7C56-4AFF-A366-5E2AD9AC3319}"/>
                    </a:ext>
                  </a:extLst>
                </p:cNvPr>
                <p:cNvSpPr/>
                <p:nvPr/>
              </p:nvSpPr>
              <p:spPr>
                <a:xfrm>
                  <a:off x="7244724" y="2974505"/>
                  <a:ext cx="255790" cy="259508"/>
                </a:xfrm>
                <a:custGeom>
                  <a:avLst/>
                  <a:gdLst>
                    <a:gd name="connsiteX0" fmla="*/ 423512 w 474368"/>
                    <a:gd name="connsiteY0" fmla="*/ 481263 h 481263"/>
                    <a:gd name="connsiteX1" fmla="*/ 394636 w 474368"/>
                    <a:gd name="connsiteY1" fmla="*/ 433137 h 481263"/>
                    <a:gd name="connsiteX2" fmla="*/ 423512 w 474368"/>
                    <a:gd name="connsiteY2" fmla="*/ 413887 h 481263"/>
                    <a:gd name="connsiteX3" fmla="*/ 452387 w 474368"/>
                    <a:gd name="connsiteY3" fmla="*/ 385011 h 481263"/>
                    <a:gd name="connsiteX4" fmla="*/ 462013 w 474368"/>
                    <a:gd name="connsiteY4" fmla="*/ 250257 h 481263"/>
                    <a:gd name="connsiteX5" fmla="*/ 433137 w 474368"/>
                    <a:gd name="connsiteY5" fmla="*/ 231007 h 481263"/>
                    <a:gd name="connsiteX6" fmla="*/ 394636 w 474368"/>
                    <a:gd name="connsiteY6" fmla="*/ 211756 h 481263"/>
                    <a:gd name="connsiteX7" fmla="*/ 317634 w 474368"/>
                    <a:gd name="connsiteY7" fmla="*/ 173255 h 481263"/>
                    <a:gd name="connsiteX8" fmla="*/ 57752 w 474368"/>
                    <a:gd name="connsiteY8" fmla="*/ 163630 h 481263"/>
                    <a:gd name="connsiteX9" fmla="*/ 9625 w 474368"/>
                    <a:gd name="connsiteY9" fmla="*/ 77002 h 481263"/>
                    <a:gd name="connsiteX10" fmla="*/ 0 w 474368"/>
                    <a:gd name="connsiteY10" fmla="*/ 0 h 4812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74368" h="481263">
                      <a:moveTo>
                        <a:pt x="423512" y="481263"/>
                      </a:moveTo>
                      <a:cubicBezTo>
                        <a:pt x="413887" y="465221"/>
                        <a:pt x="394636" y="451845"/>
                        <a:pt x="394636" y="433137"/>
                      </a:cubicBezTo>
                      <a:cubicBezTo>
                        <a:pt x="394636" y="421569"/>
                        <a:pt x="414625" y="421293"/>
                        <a:pt x="423512" y="413887"/>
                      </a:cubicBezTo>
                      <a:cubicBezTo>
                        <a:pt x="433969" y="405173"/>
                        <a:pt x="442762" y="394636"/>
                        <a:pt x="452387" y="385011"/>
                      </a:cubicBezTo>
                      <a:cubicBezTo>
                        <a:pt x="470293" y="331295"/>
                        <a:pt x="486297" y="310968"/>
                        <a:pt x="462013" y="250257"/>
                      </a:cubicBezTo>
                      <a:cubicBezTo>
                        <a:pt x="457717" y="239516"/>
                        <a:pt x="443181" y="236746"/>
                        <a:pt x="433137" y="231007"/>
                      </a:cubicBezTo>
                      <a:cubicBezTo>
                        <a:pt x="420679" y="223888"/>
                        <a:pt x="407179" y="218724"/>
                        <a:pt x="394636" y="211756"/>
                      </a:cubicBezTo>
                      <a:cubicBezTo>
                        <a:pt x="326446" y="173872"/>
                        <a:pt x="370421" y="190850"/>
                        <a:pt x="317634" y="173255"/>
                      </a:cubicBezTo>
                      <a:cubicBezTo>
                        <a:pt x="231376" y="230761"/>
                        <a:pt x="252032" y="226078"/>
                        <a:pt x="57752" y="163630"/>
                      </a:cubicBezTo>
                      <a:cubicBezTo>
                        <a:pt x="33041" y="155687"/>
                        <a:pt x="18052" y="102282"/>
                        <a:pt x="9625" y="77002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3" name="Explosion 1 31">
                  <a:extLst>
                    <a:ext uri="{FF2B5EF4-FFF2-40B4-BE49-F238E27FC236}">
                      <a16:creationId xmlns:a16="http://schemas.microsoft.com/office/drawing/2014/main" id="{0DDA2DEC-DCF1-4D3A-83CE-7506DEBDFE8A}"/>
                    </a:ext>
                  </a:extLst>
                </p:cNvPr>
                <p:cNvSpPr/>
                <p:nvPr/>
              </p:nvSpPr>
              <p:spPr bwMode="auto">
                <a:xfrm rot="5400000">
                  <a:off x="7208751" y="2921357"/>
                  <a:ext cx="66770" cy="89026"/>
                </a:xfrm>
                <a:prstGeom prst="irregularSeal1">
                  <a:avLst/>
                </a:prstGeom>
                <a:solidFill>
                  <a:srgbClr val="70AD47">
                    <a:lumMod val="60000"/>
                    <a:lumOff val="40000"/>
                  </a:srgbClr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/>
                <a:lstStyle/>
                <a:p>
                  <a:pPr marL="0" marR="0" lvl="0" indent="0" defTabSz="3131344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harter" charset="0"/>
                    <a:cs typeface="Arial" charset="0"/>
                  </a:endParaRPr>
                </a:p>
              </p:txBody>
            </p:sp>
            <p:sp>
              <p:nvSpPr>
                <p:cNvPr id="74" name="Explosion 1 32">
                  <a:extLst>
                    <a:ext uri="{FF2B5EF4-FFF2-40B4-BE49-F238E27FC236}">
                      <a16:creationId xmlns:a16="http://schemas.microsoft.com/office/drawing/2014/main" id="{944308E2-DA7D-45DE-B9A5-FE25F2478BEA}"/>
                    </a:ext>
                  </a:extLst>
                </p:cNvPr>
                <p:cNvSpPr/>
                <p:nvPr/>
              </p:nvSpPr>
              <p:spPr bwMode="auto">
                <a:xfrm rot="16200000">
                  <a:off x="7334526" y="2433286"/>
                  <a:ext cx="66770" cy="89882"/>
                </a:xfrm>
                <a:prstGeom prst="irregularSeal1">
                  <a:avLst/>
                </a:prstGeom>
                <a:solidFill>
                  <a:srgbClr val="70AD47">
                    <a:lumMod val="60000"/>
                    <a:lumOff val="40000"/>
                  </a:srgbClr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/>
                <a:lstStyle/>
                <a:p>
                  <a:pPr marL="0" marR="0" lvl="0" indent="0" defTabSz="3131344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harter" charset="0"/>
                    <a:cs typeface="Arial" charset="0"/>
                  </a:endParaRPr>
                </a:p>
              </p:txBody>
            </p:sp>
            <p:sp>
              <p:nvSpPr>
                <p:cNvPr id="75" name="Explosion 1 33">
                  <a:extLst>
                    <a:ext uri="{FF2B5EF4-FFF2-40B4-BE49-F238E27FC236}">
                      <a16:creationId xmlns:a16="http://schemas.microsoft.com/office/drawing/2014/main" id="{8B8EBE0D-4225-4A1C-AC6A-64680664F1AC}"/>
                    </a:ext>
                  </a:extLst>
                </p:cNvPr>
                <p:cNvSpPr/>
                <p:nvPr/>
              </p:nvSpPr>
              <p:spPr bwMode="auto">
                <a:xfrm>
                  <a:off x="7312663" y="1975530"/>
                  <a:ext cx="66770" cy="89881"/>
                </a:xfrm>
                <a:prstGeom prst="irregularSeal1">
                  <a:avLst/>
                </a:prstGeom>
                <a:solidFill>
                  <a:srgbClr val="70AD47">
                    <a:lumMod val="60000"/>
                    <a:lumOff val="40000"/>
                  </a:srgbClr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/>
                <a:lstStyle/>
                <a:p>
                  <a:pPr marL="0" marR="0" lvl="0" indent="0" defTabSz="3131344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harter" charset="0"/>
                    <a:cs typeface="Arial" charset="0"/>
                  </a:endParaRPr>
                </a:p>
              </p:txBody>
            </p:sp>
            <p:sp>
              <p:nvSpPr>
                <p:cNvPr id="76" name="Explosion 1 34">
                  <a:extLst>
                    <a:ext uri="{FF2B5EF4-FFF2-40B4-BE49-F238E27FC236}">
                      <a16:creationId xmlns:a16="http://schemas.microsoft.com/office/drawing/2014/main" id="{CFD27383-707D-40D3-A6BE-73338B8557FC}"/>
                    </a:ext>
                  </a:extLst>
                </p:cNvPr>
                <p:cNvSpPr/>
                <p:nvPr/>
              </p:nvSpPr>
              <p:spPr bwMode="auto">
                <a:xfrm>
                  <a:off x="6626181" y="1982885"/>
                  <a:ext cx="66770" cy="89026"/>
                </a:xfrm>
                <a:prstGeom prst="irregularSeal1">
                  <a:avLst/>
                </a:prstGeom>
                <a:solidFill>
                  <a:srgbClr val="70AD47">
                    <a:lumMod val="60000"/>
                    <a:lumOff val="40000"/>
                  </a:srgbClr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/>
                <a:lstStyle/>
                <a:p>
                  <a:pPr marL="0" marR="0" lvl="0" indent="0" defTabSz="3131344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harter" charset="0"/>
                    <a:cs typeface="Arial" charset="0"/>
                  </a:endParaRPr>
                </a:p>
              </p:txBody>
            </p:sp>
            <p:sp>
              <p:nvSpPr>
                <p:cNvPr id="77" name="Explosion 1 35">
                  <a:extLst>
                    <a:ext uri="{FF2B5EF4-FFF2-40B4-BE49-F238E27FC236}">
                      <a16:creationId xmlns:a16="http://schemas.microsoft.com/office/drawing/2014/main" id="{F0DFB2FA-2996-4E9E-8BE0-D1BE1A645F7B}"/>
                    </a:ext>
                  </a:extLst>
                </p:cNvPr>
                <p:cNvSpPr/>
                <p:nvPr/>
              </p:nvSpPr>
              <p:spPr bwMode="auto">
                <a:xfrm rot="16200000">
                  <a:off x="6529346" y="2937318"/>
                  <a:ext cx="66770" cy="89026"/>
                </a:xfrm>
                <a:prstGeom prst="irregularSeal1">
                  <a:avLst/>
                </a:prstGeom>
                <a:solidFill>
                  <a:srgbClr val="70AD47">
                    <a:lumMod val="60000"/>
                    <a:lumOff val="40000"/>
                  </a:srgbClr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/>
                <a:lstStyle/>
                <a:p>
                  <a:pPr marL="0" marR="0" lvl="0" indent="0" defTabSz="3131344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harter" charset="0"/>
                    <a:cs typeface="Arial" charset="0"/>
                  </a:endParaRPr>
                </a:p>
              </p:txBody>
            </p:sp>
            <p:sp>
              <p:nvSpPr>
                <p:cNvPr id="78" name="Explosion 1 36">
                  <a:extLst>
                    <a:ext uri="{FF2B5EF4-FFF2-40B4-BE49-F238E27FC236}">
                      <a16:creationId xmlns:a16="http://schemas.microsoft.com/office/drawing/2014/main" id="{A4CD0096-E06D-44D9-9A13-E01777534535}"/>
                    </a:ext>
                  </a:extLst>
                </p:cNvPr>
                <p:cNvSpPr/>
                <p:nvPr/>
              </p:nvSpPr>
              <p:spPr bwMode="auto">
                <a:xfrm rot="5400000">
                  <a:off x="6569783" y="2540834"/>
                  <a:ext cx="66783" cy="89026"/>
                </a:xfrm>
                <a:prstGeom prst="irregularSeal1">
                  <a:avLst/>
                </a:prstGeom>
                <a:solidFill>
                  <a:srgbClr val="70AD47">
                    <a:lumMod val="60000"/>
                    <a:lumOff val="40000"/>
                  </a:srgbClr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/>
                <a:lstStyle/>
                <a:p>
                  <a:pPr marL="0" marR="0" lvl="0" indent="0" defTabSz="3131344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harter" charset="0"/>
                    <a:cs typeface="Arial" charset="0"/>
                  </a:endParaRPr>
                </a:p>
              </p:txBody>
            </p:sp>
            <p:cxnSp>
              <p:nvCxnSpPr>
                <p:cNvPr id="79" name="Gerader Verbinder 78">
                  <a:extLst>
                    <a:ext uri="{FF2B5EF4-FFF2-40B4-BE49-F238E27FC236}">
                      <a16:creationId xmlns:a16="http://schemas.microsoft.com/office/drawing/2014/main" id="{7F3D631B-42D2-4F0D-B060-C12CCCB129CA}"/>
                    </a:ext>
                  </a:extLst>
                </p:cNvPr>
                <p:cNvCxnSpPr>
                  <a:stCxn id="66" idx="3"/>
                  <a:endCxn id="60" idx="0"/>
                </p:cNvCxnSpPr>
                <p:nvPr/>
              </p:nvCxnSpPr>
              <p:spPr>
                <a:xfrm flipV="1">
                  <a:off x="7468914" y="1892650"/>
                  <a:ext cx="720210" cy="178904"/>
                </a:xfrm>
                <a:prstGeom prst="line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80" name="Gerader Verbinder 79">
                  <a:extLst>
                    <a:ext uri="{FF2B5EF4-FFF2-40B4-BE49-F238E27FC236}">
                      <a16:creationId xmlns:a16="http://schemas.microsoft.com/office/drawing/2014/main" id="{0B7D5076-4B87-420F-88E0-895FACBE60BF}"/>
                    </a:ext>
                  </a:extLst>
                </p:cNvPr>
                <p:cNvCxnSpPr>
                  <a:stCxn id="66" idx="3"/>
                  <a:endCxn id="60" idx="3"/>
                </p:cNvCxnSpPr>
                <p:nvPr/>
              </p:nvCxnSpPr>
              <p:spPr>
                <a:xfrm>
                  <a:off x="7468914" y="2071554"/>
                  <a:ext cx="495438" cy="57126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</p:grpSp>
          <p:graphicFrame>
            <p:nvGraphicFramePr>
              <p:cNvPr id="13" name="Objekt 12">
                <a:extLst>
                  <a:ext uri="{FF2B5EF4-FFF2-40B4-BE49-F238E27FC236}">
                    <a16:creationId xmlns:a16="http://schemas.microsoft.com/office/drawing/2014/main" id="{96107E9A-211B-41D4-A660-858B0253591A}"/>
                  </a:ext>
                </a:extLst>
              </p:cNvPr>
              <p:cNvGraphicFramePr>
                <a:graphicFrameLocks noChangeAspect="1"/>
              </p:cNvGraphicFramePr>
              <p:nvPr>
                <p:extLst/>
              </p:nvPr>
            </p:nvGraphicFramePr>
            <p:xfrm>
              <a:off x="2103438" y="1844824"/>
              <a:ext cx="1198562" cy="6604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37" name="CS ChemDraw Drawing" r:id="rId5" imgW="1199118" imgH="661001" progId="ChemDraw.Document.6.0">
                      <p:embed/>
                    </p:oleObj>
                  </mc:Choice>
                  <mc:Fallback>
                    <p:oleObj name="CS ChemDraw Drawing" r:id="rId5" imgW="1199118" imgH="661001" progId="ChemDraw.Document.6.0">
                      <p:embed/>
                      <p:pic>
                        <p:nvPicPr>
                          <p:cNvPr id="40" name="Objekt 39"/>
                          <p:cNvPicPr/>
                          <p:nvPr/>
                        </p:nvPicPr>
                        <p:blipFill>
                          <a:blip r:embed="rId6"/>
                          <a:stretch>
                            <a:fillRect/>
                          </a:stretch>
                        </p:blipFill>
                        <p:spPr>
                          <a:xfrm>
                            <a:off x="2103438" y="1844824"/>
                            <a:ext cx="1198562" cy="66040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4" name="Freihandform 40">
                <a:extLst>
                  <a:ext uri="{FF2B5EF4-FFF2-40B4-BE49-F238E27FC236}">
                    <a16:creationId xmlns:a16="http://schemas.microsoft.com/office/drawing/2014/main" id="{1ED66B71-4BD0-4DA8-BA78-28DC0D6674AB}"/>
                  </a:ext>
                </a:extLst>
              </p:cNvPr>
              <p:cNvSpPr/>
              <p:nvPr/>
            </p:nvSpPr>
            <p:spPr>
              <a:xfrm rot="5400000">
                <a:off x="3314367" y="4817877"/>
                <a:ext cx="58117" cy="114184"/>
              </a:xfrm>
              <a:custGeom>
                <a:avLst/>
                <a:gdLst>
                  <a:gd name="connsiteX0" fmla="*/ 57751 w 107780"/>
                  <a:gd name="connsiteY0" fmla="*/ 211756 h 211756"/>
                  <a:gd name="connsiteX1" fmla="*/ 86627 w 107780"/>
                  <a:gd name="connsiteY1" fmla="*/ 57752 h 211756"/>
                  <a:gd name="connsiteX2" fmla="*/ 38501 w 107780"/>
                  <a:gd name="connsiteY2" fmla="*/ 48126 h 211756"/>
                  <a:gd name="connsiteX3" fmla="*/ 0 w 107780"/>
                  <a:gd name="connsiteY3" fmla="*/ 0 h 2117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7780" h="211756">
                    <a:moveTo>
                      <a:pt x="57751" y="211756"/>
                    </a:moveTo>
                    <a:cubicBezTo>
                      <a:pt x="99952" y="159004"/>
                      <a:pt x="129917" y="144333"/>
                      <a:pt x="86627" y="57752"/>
                    </a:cubicBezTo>
                    <a:cubicBezTo>
                      <a:pt x="79311" y="43119"/>
                      <a:pt x="54543" y="51335"/>
                      <a:pt x="38501" y="48126"/>
                    </a:cubicBezTo>
                    <a:cubicBezTo>
                      <a:pt x="4552" y="14178"/>
                      <a:pt x="15712" y="31426"/>
                      <a:pt x="0" y="0"/>
                    </a:cubicBezTo>
                  </a:path>
                </a:pathLst>
              </a:custGeom>
              <a:noFill/>
              <a:ln w="41275" cap="flat" cmpd="sng" algn="ctr">
                <a:solidFill>
                  <a:srgbClr val="5B9BD5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" name="Freihandform 41">
                <a:extLst>
                  <a:ext uri="{FF2B5EF4-FFF2-40B4-BE49-F238E27FC236}">
                    <a16:creationId xmlns:a16="http://schemas.microsoft.com/office/drawing/2014/main" id="{67465F27-6A24-42DB-97A8-AAED00FA47B7}"/>
                  </a:ext>
                </a:extLst>
              </p:cNvPr>
              <p:cNvSpPr/>
              <p:nvPr/>
            </p:nvSpPr>
            <p:spPr>
              <a:xfrm rot="5580000">
                <a:off x="3098404" y="5252096"/>
                <a:ext cx="83426" cy="151244"/>
              </a:xfrm>
              <a:custGeom>
                <a:avLst/>
                <a:gdLst>
                  <a:gd name="connsiteX0" fmla="*/ 712 w 154716"/>
                  <a:gd name="connsiteY0" fmla="*/ 280485 h 280485"/>
                  <a:gd name="connsiteX1" fmla="*/ 10337 w 154716"/>
                  <a:gd name="connsiteY1" fmla="*/ 184232 h 280485"/>
                  <a:gd name="connsiteX2" fmla="*/ 58463 w 154716"/>
                  <a:gd name="connsiteY2" fmla="*/ 193858 h 280485"/>
                  <a:gd name="connsiteX3" fmla="*/ 87339 w 154716"/>
                  <a:gd name="connsiteY3" fmla="*/ 213108 h 280485"/>
                  <a:gd name="connsiteX4" fmla="*/ 116215 w 154716"/>
                  <a:gd name="connsiteY4" fmla="*/ 222733 h 280485"/>
                  <a:gd name="connsiteX5" fmla="*/ 145091 w 154716"/>
                  <a:gd name="connsiteY5" fmla="*/ 213108 h 280485"/>
                  <a:gd name="connsiteX6" fmla="*/ 154716 w 154716"/>
                  <a:gd name="connsiteY6" fmla="*/ 184232 h 280485"/>
                  <a:gd name="connsiteX7" fmla="*/ 145091 w 154716"/>
                  <a:gd name="connsiteY7" fmla="*/ 78355 h 280485"/>
                  <a:gd name="connsiteX8" fmla="*/ 96964 w 154716"/>
                  <a:gd name="connsiteY8" fmla="*/ 1352 h 280485"/>
                  <a:gd name="connsiteX9" fmla="*/ 68089 w 154716"/>
                  <a:gd name="connsiteY9" fmla="*/ 1352 h 280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4716" h="280485">
                    <a:moveTo>
                      <a:pt x="712" y="280485"/>
                    </a:moveTo>
                    <a:cubicBezTo>
                      <a:pt x="3920" y="248401"/>
                      <a:pt x="-7549" y="211061"/>
                      <a:pt x="10337" y="184232"/>
                    </a:cubicBezTo>
                    <a:cubicBezTo>
                      <a:pt x="19412" y="170620"/>
                      <a:pt x="43145" y="188114"/>
                      <a:pt x="58463" y="193858"/>
                    </a:cubicBezTo>
                    <a:cubicBezTo>
                      <a:pt x="69295" y="197920"/>
                      <a:pt x="76992" y="207935"/>
                      <a:pt x="87339" y="213108"/>
                    </a:cubicBezTo>
                    <a:cubicBezTo>
                      <a:pt x="96414" y="217645"/>
                      <a:pt x="106590" y="219525"/>
                      <a:pt x="116215" y="222733"/>
                    </a:cubicBezTo>
                    <a:cubicBezTo>
                      <a:pt x="125840" y="219525"/>
                      <a:pt x="137917" y="220282"/>
                      <a:pt x="145091" y="213108"/>
                    </a:cubicBezTo>
                    <a:cubicBezTo>
                      <a:pt x="152265" y="205934"/>
                      <a:pt x="154716" y="194378"/>
                      <a:pt x="154716" y="184232"/>
                    </a:cubicBezTo>
                    <a:cubicBezTo>
                      <a:pt x="154716" y="148794"/>
                      <a:pt x="151250" y="113254"/>
                      <a:pt x="145091" y="78355"/>
                    </a:cubicBezTo>
                    <a:cubicBezTo>
                      <a:pt x="138653" y="41875"/>
                      <a:pt x="133334" y="13476"/>
                      <a:pt x="96964" y="1352"/>
                    </a:cubicBezTo>
                    <a:cubicBezTo>
                      <a:pt x="87833" y="-1692"/>
                      <a:pt x="77714" y="1352"/>
                      <a:pt x="68089" y="1352"/>
                    </a:cubicBezTo>
                  </a:path>
                </a:pathLst>
              </a:custGeom>
              <a:solidFill>
                <a:sysClr val="window" lastClr="FFFFFF"/>
              </a:solidFill>
              <a:ln w="34925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" name="Abgerundetes Rechteck 42">
                <a:extLst>
                  <a:ext uri="{FF2B5EF4-FFF2-40B4-BE49-F238E27FC236}">
                    <a16:creationId xmlns:a16="http://schemas.microsoft.com/office/drawing/2014/main" id="{945C1C20-B61F-464C-AF12-4EE7833D83A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129048" y="4425229"/>
                <a:ext cx="1419276" cy="1210408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lIns="51435" tIns="25718" rIns="51435" bIns="25718" anchor="ctr"/>
              <a:lstStyle>
                <a:defPPr>
                  <a:defRPr lang="de-DE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" name="Ellipse 16">
                <a:extLst>
                  <a:ext uri="{FF2B5EF4-FFF2-40B4-BE49-F238E27FC236}">
                    <a16:creationId xmlns:a16="http://schemas.microsoft.com/office/drawing/2014/main" id="{902C137A-B41F-4A8E-8FC1-C0119F85E99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230057" y="4383284"/>
                <a:ext cx="1207840" cy="136192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lIns="51435" tIns="25718" rIns="51435" bIns="25718" anchor="ctr"/>
              <a:lstStyle>
                <a:defPPr>
                  <a:defRPr lang="de-DE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" name="Pfeil nach rechts 44">
                <a:extLst>
                  <a:ext uri="{FF2B5EF4-FFF2-40B4-BE49-F238E27FC236}">
                    <a16:creationId xmlns:a16="http://schemas.microsoft.com/office/drawing/2014/main" id="{0CCAB219-D4DE-46FC-9266-E8FC8D537DFC}"/>
                  </a:ext>
                </a:extLst>
              </p:cNvPr>
              <p:cNvSpPr/>
              <p:nvPr/>
            </p:nvSpPr>
            <p:spPr>
              <a:xfrm>
                <a:off x="2150155" y="2481230"/>
                <a:ext cx="1345451" cy="267723"/>
              </a:xfrm>
              <a:prstGeom prst="rightArrow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19" name="Gerader Verbinder 18">
                <a:extLst>
                  <a:ext uri="{FF2B5EF4-FFF2-40B4-BE49-F238E27FC236}">
                    <a16:creationId xmlns:a16="http://schemas.microsoft.com/office/drawing/2014/main" id="{9405F0EE-C733-4B39-83EE-2136573EB847}"/>
                  </a:ext>
                </a:extLst>
              </p:cNvPr>
              <p:cNvCxnSpPr>
                <a:stCxn id="17" idx="1"/>
              </p:cNvCxnSpPr>
              <p:nvPr/>
            </p:nvCxnSpPr>
            <p:spPr>
              <a:xfrm>
                <a:off x="2406941" y="4582733"/>
                <a:ext cx="155446" cy="6159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0" name="Gerader Verbinder 19">
                <a:extLst>
                  <a:ext uri="{FF2B5EF4-FFF2-40B4-BE49-F238E27FC236}">
                    <a16:creationId xmlns:a16="http://schemas.microsoft.com/office/drawing/2014/main" id="{60A98D1B-1F3D-44AE-8E60-53A37344F201}"/>
                  </a:ext>
                </a:extLst>
              </p:cNvPr>
              <p:cNvCxnSpPr/>
              <p:nvPr/>
            </p:nvCxnSpPr>
            <p:spPr>
              <a:xfrm>
                <a:off x="2272190" y="5353846"/>
                <a:ext cx="155446" cy="6159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1" name="Gerader Verbinder 20">
                <a:extLst>
                  <a:ext uri="{FF2B5EF4-FFF2-40B4-BE49-F238E27FC236}">
                    <a16:creationId xmlns:a16="http://schemas.microsoft.com/office/drawing/2014/main" id="{0A9AAB24-3689-4867-8EEA-DEED38AFEEF0}"/>
                  </a:ext>
                </a:extLst>
              </p:cNvPr>
              <p:cNvCxnSpPr/>
              <p:nvPr/>
            </p:nvCxnSpPr>
            <p:spPr>
              <a:xfrm>
                <a:off x="3217819" y="5404439"/>
                <a:ext cx="155446" cy="6159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2" name="Gerader Verbinder 21">
                <a:extLst>
                  <a:ext uri="{FF2B5EF4-FFF2-40B4-BE49-F238E27FC236}">
                    <a16:creationId xmlns:a16="http://schemas.microsoft.com/office/drawing/2014/main" id="{64147F37-A1D8-43F3-9BE8-07C058B16BF5}"/>
                  </a:ext>
                </a:extLst>
              </p:cNvPr>
              <p:cNvCxnSpPr/>
              <p:nvPr/>
            </p:nvCxnSpPr>
            <p:spPr>
              <a:xfrm>
                <a:off x="3333125" y="4920531"/>
                <a:ext cx="155446" cy="6159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3" name="Gerader Verbinder 22">
                <a:extLst>
                  <a:ext uri="{FF2B5EF4-FFF2-40B4-BE49-F238E27FC236}">
                    <a16:creationId xmlns:a16="http://schemas.microsoft.com/office/drawing/2014/main" id="{4F084BF8-72E7-487C-892B-E841E1D1142C}"/>
                  </a:ext>
                </a:extLst>
              </p:cNvPr>
              <p:cNvCxnSpPr/>
              <p:nvPr/>
            </p:nvCxnSpPr>
            <p:spPr>
              <a:xfrm flipV="1">
                <a:off x="2380088" y="4274876"/>
                <a:ext cx="3046" cy="152400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4" name="Gerader Verbinder 23">
                <a:extLst>
                  <a:ext uri="{FF2B5EF4-FFF2-40B4-BE49-F238E27FC236}">
                    <a16:creationId xmlns:a16="http://schemas.microsoft.com/office/drawing/2014/main" id="{B7ABE492-8D7D-4730-BD85-D5D7486F816D}"/>
                  </a:ext>
                </a:extLst>
              </p:cNvPr>
              <p:cNvCxnSpPr/>
              <p:nvPr/>
            </p:nvCxnSpPr>
            <p:spPr>
              <a:xfrm flipV="1">
                <a:off x="3224344" y="4285106"/>
                <a:ext cx="3046" cy="152400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sp>
            <p:nvSpPr>
              <p:cNvPr id="25" name="Ellipse 24">
                <a:extLst>
                  <a:ext uri="{FF2B5EF4-FFF2-40B4-BE49-F238E27FC236}">
                    <a16:creationId xmlns:a16="http://schemas.microsoft.com/office/drawing/2014/main" id="{EA163DC9-F491-49EB-801A-48DE796DB7F3}"/>
                  </a:ext>
                </a:extLst>
              </p:cNvPr>
              <p:cNvSpPr/>
              <p:nvPr/>
            </p:nvSpPr>
            <p:spPr>
              <a:xfrm>
                <a:off x="2452155" y="3311483"/>
                <a:ext cx="635752" cy="878872"/>
              </a:xfrm>
              <a:prstGeom prst="ellipse">
                <a:avLst/>
              </a:prstGeom>
              <a:solidFill>
                <a:srgbClr val="E7E6E6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" name="Flussdiagramm: Alternativer Prozess 12">
                <a:extLst>
                  <a:ext uri="{FF2B5EF4-FFF2-40B4-BE49-F238E27FC236}">
                    <a16:creationId xmlns:a16="http://schemas.microsoft.com/office/drawing/2014/main" id="{43E1BB59-F86F-4852-91E9-73F50AFD73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88282" y="4193093"/>
                <a:ext cx="213983" cy="241384"/>
              </a:xfrm>
              <a:prstGeom prst="flowChartAlternateProcess">
                <a:avLst/>
              </a:prstGeom>
              <a:noFill/>
              <a:ln w="9525" algn="ctr">
                <a:solidFill>
                  <a:sysClr val="windowText" lastClr="000000"/>
                </a:solidFill>
                <a:prstDash val="sys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defTabSz="4175125">
                  <a:spcBef>
                    <a:spcPct val="20000"/>
                  </a:spcBef>
                  <a:buChar char="•"/>
                  <a:defRPr sz="6800">
                    <a:solidFill>
                      <a:schemeClr val="tx1"/>
                    </a:solidFill>
                    <a:latin typeface="Charter" pitchFamily="2" charset="0"/>
                    <a:cs typeface="Arial" panose="020B0604020202020204" pitchFamily="34" charset="0"/>
                  </a:defRPr>
                </a:lvl1pPr>
                <a:lvl2pPr marL="742950" indent="-285750" defTabSz="4175125">
                  <a:spcBef>
                    <a:spcPct val="20000"/>
                  </a:spcBef>
                  <a:buChar char="–"/>
                  <a:defRPr sz="6800">
                    <a:solidFill>
                      <a:schemeClr val="tx1"/>
                    </a:solidFill>
                    <a:latin typeface="Charter" pitchFamily="2" charset="0"/>
                    <a:cs typeface="Arial" panose="020B0604020202020204" pitchFamily="34" charset="0"/>
                  </a:defRPr>
                </a:lvl2pPr>
                <a:lvl3pPr marL="1143000" indent="-228600" defTabSz="4175125">
                  <a:spcBef>
                    <a:spcPct val="20000"/>
                  </a:spcBef>
                  <a:buChar char="•"/>
                  <a:defRPr sz="6800">
                    <a:solidFill>
                      <a:schemeClr val="tx1"/>
                    </a:solidFill>
                    <a:latin typeface="Charter" pitchFamily="2" charset="0"/>
                    <a:cs typeface="Arial" panose="020B0604020202020204" pitchFamily="34" charset="0"/>
                  </a:defRPr>
                </a:lvl3pPr>
                <a:lvl4pPr marL="1600200" indent="-228600" defTabSz="4175125">
                  <a:spcBef>
                    <a:spcPct val="20000"/>
                  </a:spcBef>
                  <a:buChar char="–"/>
                  <a:defRPr sz="6800">
                    <a:solidFill>
                      <a:schemeClr val="tx1"/>
                    </a:solidFill>
                    <a:latin typeface="Charter" pitchFamily="2" charset="0"/>
                    <a:cs typeface="Arial" panose="020B0604020202020204" pitchFamily="34" charset="0"/>
                  </a:defRPr>
                </a:lvl4pPr>
                <a:lvl5pPr marL="2057400" indent="-228600" defTabSz="4175125">
                  <a:spcBef>
                    <a:spcPct val="20000"/>
                  </a:spcBef>
                  <a:buChar char="»"/>
                  <a:defRPr sz="6800">
                    <a:solidFill>
                      <a:schemeClr val="tx1"/>
                    </a:solidFill>
                    <a:latin typeface="Charter" pitchFamily="2" charset="0"/>
                    <a:cs typeface="Arial" panose="020B0604020202020204" pitchFamily="34" charset="0"/>
                  </a:defRPr>
                </a:lvl5pPr>
                <a:lvl6pPr marL="2514600" indent="-228600" defTabSz="4175125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6800">
                    <a:solidFill>
                      <a:schemeClr val="tx1"/>
                    </a:solidFill>
                    <a:latin typeface="Charter" pitchFamily="2" charset="0"/>
                    <a:cs typeface="Arial" panose="020B0604020202020204" pitchFamily="34" charset="0"/>
                  </a:defRPr>
                </a:lvl6pPr>
                <a:lvl7pPr marL="2971800" indent="-228600" defTabSz="4175125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6800">
                    <a:solidFill>
                      <a:schemeClr val="tx1"/>
                    </a:solidFill>
                    <a:latin typeface="Charter" pitchFamily="2" charset="0"/>
                    <a:cs typeface="Arial" panose="020B0604020202020204" pitchFamily="34" charset="0"/>
                  </a:defRPr>
                </a:lvl7pPr>
                <a:lvl8pPr marL="3429000" indent="-228600" defTabSz="4175125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6800">
                    <a:solidFill>
                      <a:schemeClr val="tx1"/>
                    </a:solidFill>
                    <a:latin typeface="Charter" pitchFamily="2" charset="0"/>
                    <a:cs typeface="Arial" panose="020B0604020202020204" pitchFamily="34" charset="0"/>
                  </a:defRPr>
                </a:lvl8pPr>
                <a:lvl9pPr marL="3886200" indent="-228600" defTabSz="4175125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6800">
                    <a:solidFill>
                      <a:schemeClr val="tx1"/>
                    </a:solidFill>
                    <a:latin typeface="Charter" pitchFamily="2" charset="0"/>
                    <a:cs typeface="Arial" panose="020B0604020202020204" pitchFamily="34" charset="0"/>
                  </a:defRPr>
                </a:lvl9pPr>
              </a:lstStyle>
              <a:p>
                <a:pPr marL="0" marR="0" lvl="0" indent="0" defTabSz="4175125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de-DE" sz="3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harter" pitchFamily="2" charset="0"/>
                  <a:cs typeface="Arial" panose="020B0604020202020204" pitchFamily="34" charset="0"/>
                </a:endParaRPr>
              </a:p>
            </p:txBody>
          </p:sp>
          <p:graphicFrame>
            <p:nvGraphicFramePr>
              <p:cNvPr id="27" name="Objekt 26">
                <a:extLst>
                  <a:ext uri="{FF2B5EF4-FFF2-40B4-BE49-F238E27FC236}">
                    <a16:creationId xmlns:a16="http://schemas.microsoft.com/office/drawing/2014/main" id="{FADAE38B-AD00-4260-8FCD-28496E568B53}"/>
                  </a:ext>
                </a:extLst>
              </p:cNvPr>
              <p:cNvGraphicFramePr>
                <a:graphicFrameLocks noChangeAspect="1"/>
              </p:cNvGraphicFramePr>
              <p:nvPr>
                <p:extLst/>
              </p:nvPr>
            </p:nvGraphicFramePr>
            <p:xfrm>
              <a:off x="2597117" y="3582986"/>
              <a:ext cx="288293" cy="40432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38" name="CS ChemDraw Drawing" r:id="rId7" imgW="381968" imgH="536087" progId="ChemDraw.Document.6.0">
                      <p:embed/>
                    </p:oleObj>
                  </mc:Choice>
                  <mc:Fallback>
                    <p:oleObj name="CS ChemDraw Drawing" r:id="rId7" imgW="381968" imgH="536087" progId="ChemDraw.Document.6.0">
                      <p:embed/>
                      <p:pic>
                        <p:nvPicPr>
                          <p:cNvPr id="54" name="Objekt 53"/>
                          <p:cNvPicPr/>
                          <p:nvPr/>
                        </p:nvPicPr>
                        <p:blipFill>
                          <a:blip r:embed="rId8"/>
                          <a:stretch>
                            <a:fillRect/>
                          </a:stretch>
                        </p:blipFill>
                        <p:spPr>
                          <a:xfrm>
                            <a:off x="2597117" y="3582986"/>
                            <a:ext cx="288293" cy="404328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cxnSp>
            <p:nvCxnSpPr>
              <p:cNvPr id="28" name="Gerader Verbinder 27">
                <a:extLst>
                  <a:ext uri="{FF2B5EF4-FFF2-40B4-BE49-F238E27FC236}">
                    <a16:creationId xmlns:a16="http://schemas.microsoft.com/office/drawing/2014/main" id="{67DD259A-2518-4E71-89EA-49BCA0AA6B2D}"/>
                  </a:ext>
                </a:extLst>
              </p:cNvPr>
              <p:cNvCxnSpPr>
                <a:stCxn id="25" idx="2"/>
                <a:endCxn id="26" idx="0"/>
              </p:cNvCxnSpPr>
              <p:nvPr/>
            </p:nvCxnSpPr>
            <p:spPr>
              <a:xfrm flipH="1">
                <a:off x="2395274" y="3750919"/>
                <a:ext cx="56881" cy="442174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9" name="Gerader Verbinder 28">
                <a:extLst>
                  <a:ext uri="{FF2B5EF4-FFF2-40B4-BE49-F238E27FC236}">
                    <a16:creationId xmlns:a16="http://schemas.microsoft.com/office/drawing/2014/main" id="{E8739F14-2773-49AA-A444-6E8540D7054A}"/>
                  </a:ext>
                </a:extLst>
              </p:cNvPr>
              <p:cNvCxnSpPr>
                <a:stCxn id="26" idx="0"/>
                <a:endCxn id="25" idx="4"/>
              </p:cNvCxnSpPr>
              <p:nvPr/>
            </p:nvCxnSpPr>
            <p:spPr>
              <a:xfrm flipV="1">
                <a:off x="2395274" y="4190355"/>
                <a:ext cx="374757" cy="2738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30" name="Rechteck 29">
                <a:extLst>
                  <a:ext uri="{FF2B5EF4-FFF2-40B4-BE49-F238E27FC236}">
                    <a16:creationId xmlns:a16="http://schemas.microsoft.com/office/drawing/2014/main" id="{24A980CA-2225-4DA9-A294-EA039D75EEE5}"/>
                  </a:ext>
                </a:extLst>
              </p:cNvPr>
              <p:cNvSpPr/>
              <p:nvPr/>
            </p:nvSpPr>
            <p:spPr>
              <a:xfrm>
                <a:off x="2051149" y="3178887"/>
                <a:ext cx="1586645" cy="2561658"/>
              </a:xfrm>
              <a:prstGeom prst="rect">
                <a:avLst/>
              </a:prstGeom>
              <a:noFill/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31" name="Gerader Verbinder 30">
                <a:extLst>
                  <a:ext uri="{FF2B5EF4-FFF2-40B4-BE49-F238E27FC236}">
                    <a16:creationId xmlns:a16="http://schemas.microsoft.com/office/drawing/2014/main" id="{9CA41623-8CA4-44A6-A70F-6F46F86205D9}"/>
                  </a:ext>
                </a:extLst>
              </p:cNvPr>
              <p:cNvCxnSpPr>
                <a:stCxn id="32" idx="2"/>
              </p:cNvCxnSpPr>
              <p:nvPr/>
            </p:nvCxnSpPr>
            <p:spPr>
              <a:xfrm flipV="1">
                <a:off x="1331435" y="3178887"/>
                <a:ext cx="760015" cy="528705"/>
              </a:xfrm>
              <a:prstGeom prst="line">
                <a:avLst/>
              </a:prstGeom>
              <a:ln w="381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Rechteck 31">
                <a:extLst>
                  <a:ext uri="{FF2B5EF4-FFF2-40B4-BE49-F238E27FC236}">
                    <a16:creationId xmlns:a16="http://schemas.microsoft.com/office/drawing/2014/main" id="{AFF7D6E3-E66D-42E3-B9D0-FDF46267500E}"/>
                  </a:ext>
                </a:extLst>
              </p:cNvPr>
              <p:cNvSpPr/>
              <p:nvPr/>
            </p:nvSpPr>
            <p:spPr>
              <a:xfrm>
                <a:off x="910056" y="2878542"/>
                <a:ext cx="842757" cy="829050"/>
              </a:xfrm>
              <a:prstGeom prst="rect">
                <a:avLst/>
              </a:prstGeom>
              <a:noFill/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33" name="Gerader Verbinder 32">
                <a:extLst>
                  <a:ext uri="{FF2B5EF4-FFF2-40B4-BE49-F238E27FC236}">
                    <a16:creationId xmlns:a16="http://schemas.microsoft.com/office/drawing/2014/main" id="{9C7E64B0-C5BB-4CE2-9838-4667134E3552}"/>
                  </a:ext>
                </a:extLst>
              </p:cNvPr>
              <p:cNvCxnSpPr>
                <a:stCxn id="32" idx="2"/>
              </p:cNvCxnSpPr>
              <p:nvPr/>
            </p:nvCxnSpPr>
            <p:spPr>
              <a:xfrm>
                <a:off x="1331435" y="3707592"/>
                <a:ext cx="719714" cy="2037615"/>
              </a:xfrm>
              <a:prstGeom prst="line">
                <a:avLst/>
              </a:prstGeom>
              <a:ln w="381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Ellipse 33">
                <a:extLst>
                  <a:ext uri="{FF2B5EF4-FFF2-40B4-BE49-F238E27FC236}">
                    <a16:creationId xmlns:a16="http://schemas.microsoft.com/office/drawing/2014/main" id="{56F5D030-C014-45FC-99BA-0D9163EEF6EB}"/>
                  </a:ext>
                </a:extLst>
              </p:cNvPr>
              <p:cNvSpPr/>
              <p:nvPr/>
            </p:nvSpPr>
            <p:spPr>
              <a:xfrm rot="2342574">
                <a:off x="5669769" y="2976281"/>
                <a:ext cx="864096" cy="547907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200" dirty="0"/>
                  <a:t>MPT-</a:t>
                </a:r>
                <a:r>
                  <a:rPr lang="de-DE" sz="1200" dirty="0" err="1"/>
                  <a:t>Ph</a:t>
                </a:r>
                <a:endParaRPr lang="de-DE" sz="1200" dirty="0"/>
              </a:p>
            </p:txBody>
          </p:sp>
          <p:sp>
            <p:nvSpPr>
              <p:cNvPr id="35" name="Pfeil nach rechts 62">
                <a:extLst>
                  <a:ext uri="{FF2B5EF4-FFF2-40B4-BE49-F238E27FC236}">
                    <a16:creationId xmlns:a16="http://schemas.microsoft.com/office/drawing/2014/main" id="{74E3F914-5950-4B7E-99C2-8CAA07B2478D}"/>
                  </a:ext>
                </a:extLst>
              </p:cNvPr>
              <p:cNvSpPr/>
              <p:nvPr/>
            </p:nvSpPr>
            <p:spPr>
              <a:xfrm rot="2233437">
                <a:off x="5210195" y="3466110"/>
                <a:ext cx="1345451" cy="267723"/>
              </a:xfrm>
              <a:prstGeom prst="rightArrow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6" name="Textfeld 35">
                <a:extLst>
                  <a:ext uri="{FF2B5EF4-FFF2-40B4-BE49-F238E27FC236}">
                    <a16:creationId xmlns:a16="http://schemas.microsoft.com/office/drawing/2014/main" id="{67B797DE-E3D4-4097-8F43-A6C4DD0A6C62}"/>
                  </a:ext>
                </a:extLst>
              </p:cNvPr>
              <p:cNvSpPr txBox="1"/>
              <p:nvPr/>
            </p:nvSpPr>
            <p:spPr>
              <a:xfrm>
                <a:off x="4794764" y="3644685"/>
                <a:ext cx="1242456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600" dirty="0"/>
                  <a:t>25 °C, 24 h,</a:t>
                </a:r>
              </a:p>
              <a:p>
                <a:r>
                  <a:rPr lang="de-DE" sz="1600" dirty="0"/>
                  <a:t>HATU, DIPEA</a:t>
                </a:r>
              </a:p>
            </p:txBody>
          </p:sp>
          <p:grpSp>
            <p:nvGrpSpPr>
              <p:cNvPr id="37" name="Gruppieren 36">
                <a:extLst>
                  <a:ext uri="{FF2B5EF4-FFF2-40B4-BE49-F238E27FC236}">
                    <a16:creationId xmlns:a16="http://schemas.microsoft.com/office/drawing/2014/main" id="{E89C971F-2D31-4F4A-B3CA-759EA4D373B4}"/>
                  </a:ext>
                </a:extLst>
              </p:cNvPr>
              <p:cNvGrpSpPr/>
              <p:nvPr/>
            </p:nvGrpSpPr>
            <p:grpSpPr>
              <a:xfrm>
                <a:off x="6484513" y="2826274"/>
                <a:ext cx="1903911" cy="2856436"/>
                <a:chOff x="6294731" y="672170"/>
                <a:chExt cx="1903911" cy="2842607"/>
              </a:xfrm>
            </p:grpSpPr>
            <p:sp>
              <p:nvSpPr>
                <p:cNvPr id="39" name="Ellipse 38">
                  <a:extLst>
                    <a:ext uri="{FF2B5EF4-FFF2-40B4-BE49-F238E27FC236}">
                      <a16:creationId xmlns:a16="http://schemas.microsoft.com/office/drawing/2014/main" id="{FE98D022-3C9A-4960-B114-EB39CA1C38F7}"/>
                    </a:ext>
                  </a:extLst>
                </p:cNvPr>
                <p:cNvSpPr/>
                <p:nvPr/>
              </p:nvSpPr>
              <p:spPr>
                <a:xfrm>
                  <a:off x="6692951" y="672170"/>
                  <a:ext cx="1505691" cy="1068767"/>
                </a:xfrm>
                <a:prstGeom prst="ellipse">
                  <a:avLst/>
                </a:prstGeom>
                <a:solidFill>
                  <a:srgbClr val="E7E6E6">
                    <a:lumMod val="20000"/>
                    <a:lumOff val="8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graphicFrame>
              <p:nvGraphicFramePr>
                <p:cNvPr id="40" name="Objekt 39">
                  <a:extLst>
                    <a:ext uri="{FF2B5EF4-FFF2-40B4-BE49-F238E27FC236}">
                      <a16:creationId xmlns:a16="http://schemas.microsoft.com/office/drawing/2014/main" id="{AD6798D8-3D12-4BF5-ABB7-0E3292ADC38F}"/>
                    </a:ext>
                  </a:extLst>
                </p:cNvPr>
                <p:cNvGraphicFramePr>
                  <a:graphicFrameLocks noChangeAspect="1"/>
                </p:cNvGraphicFramePr>
                <p:nvPr>
                  <p:extLst/>
                </p:nvPr>
              </p:nvGraphicFramePr>
              <p:xfrm>
                <a:off x="7082556" y="878605"/>
                <a:ext cx="828675" cy="657203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039" name="CS ChemDraw Drawing" r:id="rId9" imgW="1217161" imgH="967468" progId="ChemDraw.Document.6.0">
                        <p:embed/>
                      </p:oleObj>
                    </mc:Choice>
                    <mc:Fallback>
                      <p:oleObj name="CS ChemDraw Drawing" r:id="rId9" imgW="1217161" imgH="967468" progId="ChemDraw.Document.6.0">
                        <p:embed/>
                        <p:pic>
                          <p:nvPicPr>
                            <p:cNvPr id="67" name="Objekt 66"/>
                            <p:cNvPicPr/>
                            <p:nvPr/>
                          </p:nvPicPr>
                          <p:blipFill>
                            <a:blip r:embed="rId10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7082556" y="878605"/>
                              <a:ext cx="828675" cy="657203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41" name="Freihandform 67">
                  <a:extLst>
                    <a:ext uri="{FF2B5EF4-FFF2-40B4-BE49-F238E27FC236}">
                      <a16:creationId xmlns:a16="http://schemas.microsoft.com/office/drawing/2014/main" id="{79CEFF75-E818-4954-BAC4-096907507984}"/>
                    </a:ext>
                  </a:extLst>
                </p:cNvPr>
                <p:cNvSpPr/>
                <p:nvPr/>
              </p:nvSpPr>
              <p:spPr>
                <a:xfrm rot="5400000">
                  <a:off x="7480050" y="2587447"/>
                  <a:ext cx="58117" cy="114184"/>
                </a:xfrm>
                <a:custGeom>
                  <a:avLst/>
                  <a:gdLst>
                    <a:gd name="connsiteX0" fmla="*/ 57751 w 107780"/>
                    <a:gd name="connsiteY0" fmla="*/ 211756 h 211756"/>
                    <a:gd name="connsiteX1" fmla="*/ 86627 w 107780"/>
                    <a:gd name="connsiteY1" fmla="*/ 57752 h 211756"/>
                    <a:gd name="connsiteX2" fmla="*/ 38501 w 107780"/>
                    <a:gd name="connsiteY2" fmla="*/ 48126 h 211756"/>
                    <a:gd name="connsiteX3" fmla="*/ 0 w 107780"/>
                    <a:gd name="connsiteY3" fmla="*/ 0 h 2117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7780" h="211756">
                      <a:moveTo>
                        <a:pt x="57751" y="211756"/>
                      </a:moveTo>
                      <a:cubicBezTo>
                        <a:pt x="99952" y="159004"/>
                        <a:pt x="129917" y="144333"/>
                        <a:pt x="86627" y="57752"/>
                      </a:cubicBezTo>
                      <a:cubicBezTo>
                        <a:pt x="79311" y="43119"/>
                        <a:pt x="54543" y="51335"/>
                        <a:pt x="38501" y="48126"/>
                      </a:cubicBezTo>
                      <a:cubicBezTo>
                        <a:pt x="4552" y="14178"/>
                        <a:pt x="15712" y="31426"/>
                        <a:pt x="0" y="0"/>
                      </a:cubicBezTo>
                    </a:path>
                  </a:pathLst>
                </a:custGeom>
                <a:noFill/>
                <a:ln w="41275" cap="flat" cmpd="sng" algn="ctr">
                  <a:solidFill>
                    <a:srgbClr val="5B9BD5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2" name="Freihandform 68">
                  <a:extLst>
                    <a:ext uri="{FF2B5EF4-FFF2-40B4-BE49-F238E27FC236}">
                      <a16:creationId xmlns:a16="http://schemas.microsoft.com/office/drawing/2014/main" id="{F82AD93B-A392-465C-8284-66E751435FDE}"/>
                    </a:ext>
                  </a:extLst>
                </p:cNvPr>
                <p:cNvSpPr/>
                <p:nvPr/>
              </p:nvSpPr>
              <p:spPr>
                <a:xfrm rot="5580000">
                  <a:off x="7264087" y="3021666"/>
                  <a:ext cx="83426" cy="151244"/>
                </a:xfrm>
                <a:custGeom>
                  <a:avLst/>
                  <a:gdLst>
                    <a:gd name="connsiteX0" fmla="*/ 712 w 154716"/>
                    <a:gd name="connsiteY0" fmla="*/ 280485 h 280485"/>
                    <a:gd name="connsiteX1" fmla="*/ 10337 w 154716"/>
                    <a:gd name="connsiteY1" fmla="*/ 184232 h 280485"/>
                    <a:gd name="connsiteX2" fmla="*/ 58463 w 154716"/>
                    <a:gd name="connsiteY2" fmla="*/ 193858 h 280485"/>
                    <a:gd name="connsiteX3" fmla="*/ 87339 w 154716"/>
                    <a:gd name="connsiteY3" fmla="*/ 213108 h 280485"/>
                    <a:gd name="connsiteX4" fmla="*/ 116215 w 154716"/>
                    <a:gd name="connsiteY4" fmla="*/ 222733 h 280485"/>
                    <a:gd name="connsiteX5" fmla="*/ 145091 w 154716"/>
                    <a:gd name="connsiteY5" fmla="*/ 213108 h 280485"/>
                    <a:gd name="connsiteX6" fmla="*/ 154716 w 154716"/>
                    <a:gd name="connsiteY6" fmla="*/ 184232 h 280485"/>
                    <a:gd name="connsiteX7" fmla="*/ 145091 w 154716"/>
                    <a:gd name="connsiteY7" fmla="*/ 78355 h 280485"/>
                    <a:gd name="connsiteX8" fmla="*/ 96964 w 154716"/>
                    <a:gd name="connsiteY8" fmla="*/ 1352 h 280485"/>
                    <a:gd name="connsiteX9" fmla="*/ 68089 w 154716"/>
                    <a:gd name="connsiteY9" fmla="*/ 1352 h 2804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54716" h="280485">
                      <a:moveTo>
                        <a:pt x="712" y="280485"/>
                      </a:moveTo>
                      <a:cubicBezTo>
                        <a:pt x="3920" y="248401"/>
                        <a:pt x="-7549" y="211061"/>
                        <a:pt x="10337" y="184232"/>
                      </a:cubicBezTo>
                      <a:cubicBezTo>
                        <a:pt x="19412" y="170620"/>
                        <a:pt x="43145" y="188114"/>
                        <a:pt x="58463" y="193858"/>
                      </a:cubicBezTo>
                      <a:cubicBezTo>
                        <a:pt x="69295" y="197920"/>
                        <a:pt x="76992" y="207935"/>
                        <a:pt x="87339" y="213108"/>
                      </a:cubicBezTo>
                      <a:cubicBezTo>
                        <a:pt x="96414" y="217645"/>
                        <a:pt x="106590" y="219525"/>
                        <a:pt x="116215" y="222733"/>
                      </a:cubicBezTo>
                      <a:cubicBezTo>
                        <a:pt x="125840" y="219525"/>
                        <a:pt x="137917" y="220282"/>
                        <a:pt x="145091" y="213108"/>
                      </a:cubicBezTo>
                      <a:cubicBezTo>
                        <a:pt x="152265" y="205934"/>
                        <a:pt x="154716" y="194378"/>
                        <a:pt x="154716" y="184232"/>
                      </a:cubicBezTo>
                      <a:cubicBezTo>
                        <a:pt x="154716" y="148794"/>
                        <a:pt x="151250" y="113254"/>
                        <a:pt x="145091" y="78355"/>
                      </a:cubicBezTo>
                      <a:cubicBezTo>
                        <a:pt x="138653" y="41875"/>
                        <a:pt x="133334" y="13476"/>
                        <a:pt x="96964" y="1352"/>
                      </a:cubicBezTo>
                      <a:cubicBezTo>
                        <a:pt x="87833" y="-1692"/>
                        <a:pt x="77714" y="1352"/>
                        <a:pt x="68089" y="1352"/>
                      </a:cubicBezTo>
                    </a:path>
                  </a:pathLst>
                </a:custGeom>
                <a:solidFill>
                  <a:sysClr val="window" lastClr="FFFFFF"/>
                </a:solidFill>
                <a:ln w="34925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3" name="Abgerundetes Rechteck 69">
                  <a:extLst>
                    <a:ext uri="{FF2B5EF4-FFF2-40B4-BE49-F238E27FC236}">
                      <a16:creationId xmlns:a16="http://schemas.microsoft.com/office/drawing/2014/main" id="{78BF1285-5877-47C8-BF36-AAD995ABB05D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6294731" y="2194799"/>
                  <a:ext cx="1419276" cy="1210408"/>
                </a:xfrm>
                <a:prstGeom prst="round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lIns="51435" tIns="25718" rIns="51435" bIns="25718" anchor="ctr"/>
                <a:lstStyle>
                  <a:defPPr>
                    <a:defRPr lang="de-DE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4" name="Ellipse 43">
                  <a:extLst>
                    <a:ext uri="{FF2B5EF4-FFF2-40B4-BE49-F238E27FC236}">
                      <a16:creationId xmlns:a16="http://schemas.microsoft.com/office/drawing/2014/main" id="{CB2FECD8-89A2-4FE3-AD23-2A2E208969E9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6395740" y="2152854"/>
                  <a:ext cx="1207840" cy="136192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lIns="51435" tIns="25718" rIns="51435" bIns="25718" anchor="ctr"/>
                <a:lstStyle>
                  <a:defPPr>
                    <a:defRPr lang="de-DE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5" name="Flussdiagramm: Alternativer Prozess 12">
                  <a:extLst>
                    <a:ext uri="{FF2B5EF4-FFF2-40B4-BE49-F238E27FC236}">
                      <a16:creationId xmlns:a16="http://schemas.microsoft.com/office/drawing/2014/main" id="{8DADD50F-080D-42DC-87D1-5B7A89AB982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202248" y="2427226"/>
                  <a:ext cx="414748" cy="241384"/>
                </a:xfrm>
                <a:prstGeom prst="flowChartAlternateProcess">
                  <a:avLst/>
                </a:prstGeom>
                <a:noFill/>
                <a:ln w="9525" algn="ctr">
                  <a:solidFill>
                    <a:sysClr val="windowText" lastClr="000000"/>
                  </a:solidFill>
                  <a:prstDash val="sysDash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>
                  <a:lvl1pPr defTabSz="4175125">
                    <a:spcBef>
                      <a:spcPct val="20000"/>
                    </a:spcBef>
                    <a:buChar char="•"/>
                    <a:defRPr sz="6800">
                      <a:solidFill>
                        <a:schemeClr val="tx1"/>
                      </a:solidFill>
                      <a:latin typeface="Charter" pitchFamily="2" charset="0"/>
                      <a:cs typeface="Arial" panose="020B0604020202020204" pitchFamily="34" charset="0"/>
                    </a:defRPr>
                  </a:lvl1pPr>
                  <a:lvl2pPr marL="742950" indent="-285750" defTabSz="4175125">
                    <a:spcBef>
                      <a:spcPct val="20000"/>
                    </a:spcBef>
                    <a:buChar char="–"/>
                    <a:defRPr sz="6800">
                      <a:solidFill>
                        <a:schemeClr val="tx1"/>
                      </a:solidFill>
                      <a:latin typeface="Charter" pitchFamily="2" charset="0"/>
                      <a:cs typeface="Arial" panose="020B0604020202020204" pitchFamily="34" charset="0"/>
                    </a:defRPr>
                  </a:lvl2pPr>
                  <a:lvl3pPr marL="1143000" indent="-228600" defTabSz="4175125">
                    <a:spcBef>
                      <a:spcPct val="20000"/>
                    </a:spcBef>
                    <a:buChar char="•"/>
                    <a:defRPr sz="6800">
                      <a:solidFill>
                        <a:schemeClr val="tx1"/>
                      </a:solidFill>
                      <a:latin typeface="Charter" pitchFamily="2" charset="0"/>
                      <a:cs typeface="Arial" panose="020B0604020202020204" pitchFamily="34" charset="0"/>
                    </a:defRPr>
                  </a:lvl3pPr>
                  <a:lvl4pPr marL="1600200" indent="-228600" defTabSz="4175125">
                    <a:spcBef>
                      <a:spcPct val="20000"/>
                    </a:spcBef>
                    <a:buChar char="–"/>
                    <a:defRPr sz="6800">
                      <a:solidFill>
                        <a:schemeClr val="tx1"/>
                      </a:solidFill>
                      <a:latin typeface="Charter" pitchFamily="2" charset="0"/>
                      <a:cs typeface="Arial" panose="020B0604020202020204" pitchFamily="34" charset="0"/>
                    </a:defRPr>
                  </a:lvl4pPr>
                  <a:lvl5pPr marL="2057400" indent="-228600" defTabSz="4175125">
                    <a:spcBef>
                      <a:spcPct val="20000"/>
                    </a:spcBef>
                    <a:buChar char="»"/>
                    <a:defRPr sz="6800">
                      <a:solidFill>
                        <a:schemeClr val="tx1"/>
                      </a:solidFill>
                      <a:latin typeface="Charter" pitchFamily="2" charset="0"/>
                      <a:cs typeface="Arial" panose="020B0604020202020204" pitchFamily="34" charset="0"/>
                    </a:defRPr>
                  </a:lvl5pPr>
                  <a:lvl6pPr marL="2514600" indent="-228600" defTabSz="4175125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6800">
                      <a:solidFill>
                        <a:schemeClr val="tx1"/>
                      </a:solidFill>
                      <a:latin typeface="Charter" pitchFamily="2" charset="0"/>
                      <a:cs typeface="Arial" panose="020B0604020202020204" pitchFamily="34" charset="0"/>
                    </a:defRPr>
                  </a:lvl6pPr>
                  <a:lvl7pPr marL="2971800" indent="-228600" defTabSz="4175125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6800">
                      <a:solidFill>
                        <a:schemeClr val="tx1"/>
                      </a:solidFill>
                      <a:latin typeface="Charter" pitchFamily="2" charset="0"/>
                      <a:cs typeface="Arial" panose="020B0604020202020204" pitchFamily="34" charset="0"/>
                    </a:defRPr>
                  </a:lvl7pPr>
                  <a:lvl8pPr marL="3429000" indent="-228600" defTabSz="4175125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6800">
                      <a:solidFill>
                        <a:schemeClr val="tx1"/>
                      </a:solidFill>
                      <a:latin typeface="Charter" pitchFamily="2" charset="0"/>
                      <a:cs typeface="Arial" panose="020B0604020202020204" pitchFamily="34" charset="0"/>
                    </a:defRPr>
                  </a:lvl8pPr>
                  <a:lvl9pPr marL="3886200" indent="-228600" defTabSz="4175125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6800">
                      <a:solidFill>
                        <a:schemeClr val="tx1"/>
                      </a:solidFill>
                      <a:latin typeface="Charter" pitchFamily="2" charset="0"/>
                      <a:cs typeface="Arial" panose="020B0604020202020204" pitchFamily="34" charset="0"/>
                    </a:defRPr>
                  </a:lvl9pPr>
                </a:lstStyle>
                <a:p>
                  <a:pPr marL="0" marR="0" lvl="0" indent="0" defTabSz="4175125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de-DE" sz="30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harter" pitchFamily="2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6" name="Freihandform 72">
                  <a:extLst>
                    <a:ext uri="{FF2B5EF4-FFF2-40B4-BE49-F238E27FC236}">
                      <a16:creationId xmlns:a16="http://schemas.microsoft.com/office/drawing/2014/main" id="{54830B0B-B5C8-48DE-8512-7A4D1949C5FD}"/>
                    </a:ext>
                  </a:extLst>
                </p:cNvPr>
                <p:cNvSpPr/>
                <p:nvPr/>
              </p:nvSpPr>
              <p:spPr>
                <a:xfrm>
                  <a:off x="6636479" y="2043937"/>
                  <a:ext cx="83426" cy="151244"/>
                </a:xfrm>
                <a:custGeom>
                  <a:avLst/>
                  <a:gdLst>
                    <a:gd name="connsiteX0" fmla="*/ 712 w 154716"/>
                    <a:gd name="connsiteY0" fmla="*/ 280485 h 280485"/>
                    <a:gd name="connsiteX1" fmla="*/ 10337 w 154716"/>
                    <a:gd name="connsiteY1" fmla="*/ 184232 h 280485"/>
                    <a:gd name="connsiteX2" fmla="*/ 58463 w 154716"/>
                    <a:gd name="connsiteY2" fmla="*/ 193858 h 280485"/>
                    <a:gd name="connsiteX3" fmla="*/ 87339 w 154716"/>
                    <a:gd name="connsiteY3" fmla="*/ 213108 h 280485"/>
                    <a:gd name="connsiteX4" fmla="*/ 116215 w 154716"/>
                    <a:gd name="connsiteY4" fmla="*/ 222733 h 280485"/>
                    <a:gd name="connsiteX5" fmla="*/ 145091 w 154716"/>
                    <a:gd name="connsiteY5" fmla="*/ 213108 h 280485"/>
                    <a:gd name="connsiteX6" fmla="*/ 154716 w 154716"/>
                    <a:gd name="connsiteY6" fmla="*/ 184232 h 280485"/>
                    <a:gd name="connsiteX7" fmla="*/ 145091 w 154716"/>
                    <a:gd name="connsiteY7" fmla="*/ 78355 h 280485"/>
                    <a:gd name="connsiteX8" fmla="*/ 96964 w 154716"/>
                    <a:gd name="connsiteY8" fmla="*/ 1352 h 280485"/>
                    <a:gd name="connsiteX9" fmla="*/ 68089 w 154716"/>
                    <a:gd name="connsiteY9" fmla="*/ 1352 h 2804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54716" h="280485">
                      <a:moveTo>
                        <a:pt x="712" y="280485"/>
                      </a:moveTo>
                      <a:cubicBezTo>
                        <a:pt x="3920" y="248401"/>
                        <a:pt x="-7549" y="211061"/>
                        <a:pt x="10337" y="184232"/>
                      </a:cubicBezTo>
                      <a:cubicBezTo>
                        <a:pt x="19412" y="170620"/>
                        <a:pt x="43145" y="188114"/>
                        <a:pt x="58463" y="193858"/>
                      </a:cubicBezTo>
                      <a:cubicBezTo>
                        <a:pt x="69295" y="197920"/>
                        <a:pt x="76992" y="207935"/>
                        <a:pt x="87339" y="213108"/>
                      </a:cubicBezTo>
                      <a:cubicBezTo>
                        <a:pt x="96414" y="217645"/>
                        <a:pt x="106590" y="219525"/>
                        <a:pt x="116215" y="222733"/>
                      </a:cubicBezTo>
                      <a:cubicBezTo>
                        <a:pt x="125840" y="219525"/>
                        <a:pt x="137917" y="220282"/>
                        <a:pt x="145091" y="213108"/>
                      </a:cubicBezTo>
                      <a:cubicBezTo>
                        <a:pt x="152265" y="205934"/>
                        <a:pt x="154716" y="194378"/>
                        <a:pt x="154716" y="184232"/>
                      </a:cubicBezTo>
                      <a:cubicBezTo>
                        <a:pt x="154716" y="148794"/>
                        <a:pt x="151250" y="113254"/>
                        <a:pt x="145091" y="78355"/>
                      </a:cubicBezTo>
                      <a:cubicBezTo>
                        <a:pt x="138653" y="41875"/>
                        <a:pt x="133334" y="13476"/>
                        <a:pt x="96964" y="1352"/>
                      </a:cubicBezTo>
                      <a:cubicBezTo>
                        <a:pt x="87833" y="-1692"/>
                        <a:pt x="77714" y="1352"/>
                        <a:pt x="68089" y="1352"/>
                      </a:cubicBezTo>
                    </a:path>
                  </a:pathLst>
                </a:custGeom>
                <a:solidFill>
                  <a:sysClr val="window" lastClr="FFFFFF"/>
                </a:solidFill>
                <a:ln w="34925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7" name="Freihandform 73">
                  <a:extLst>
                    <a:ext uri="{FF2B5EF4-FFF2-40B4-BE49-F238E27FC236}">
                      <a16:creationId xmlns:a16="http://schemas.microsoft.com/office/drawing/2014/main" id="{3D4EF0F3-C02B-4E43-809C-1C9C48E1B641}"/>
                    </a:ext>
                  </a:extLst>
                </p:cNvPr>
                <p:cNvSpPr/>
                <p:nvPr/>
              </p:nvSpPr>
              <p:spPr>
                <a:xfrm>
                  <a:off x="7326196" y="2041279"/>
                  <a:ext cx="83426" cy="151244"/>
                </a:xfrm>
                <a:custGeom>
                  <a:avLst/>
                  <a:gdLst>
                    <a:gd name="connsiteX0" fmla="*/ 712 w 154716"/>
                    <a:gd name="connsiteY0" fmla="*/ 280485 h 280485"/>
                    <a:gd name="connsiteX1" fmla="*/ 10337 w 154716"/>
                    <a:gd name="connsiteY1" fmla="*/ 184232 h 280485"/>
                    <a:gd name="connsiteX2" fmla="*/ 58463 w 154716"/>
                    <a:gd name="connsiteY2" fmla="*/ 193858 h 280485"/>
                    <a:gd name="connsiteX3" fmla="*/ 87339 w 154716"/>
                    <a:gd name="connsiteY3" fmla="*/ 213108 h 280485"/>
                    <a:gd name="connsiteX4" fmla="*/ 116215 w 154716"/>
                    <a:gd name="connsiteY4" fmla="*/ 222733 h 280485"/>
                    <a:gd name="connsiteX5" fmla="*/ 145091 w 154716"/>
                    <a:gd name="connsiteY5" fmla="*/ 213108 h 280485"/>
                    <a:gd name="connsiteX6" fmla="*/ 154716 w 154716"/>
                    <a:gd name="connsiteY6" fmla="*/ 184232 h 280485"/>
                    <a:gd name="connsiteX7" fmla="*/ 145091 w 154716"/>
                    <a:gd name="connsiteY7" fmla="*/ 78355 h 280485"/>
                    <a:gd name="connsiteX8" fmla="*/ 96964 w 154716"/>
                    <a:gd name="connsiteY8" fmla="*/ 1352 h 280485"/>
                    <a:gd name="connsiteX9" fmla="*/ 68089 w 154716"/>
                    <a:gd name="connsiteY9" fmla="*/ 1352 h 2804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54716" h="280485">
                      <a:moveTo>
                        <a:pt x="712" y="280485"/>
                      </a:moveTo>
                      <a:cubicBezTo>
                        <a:pt x="3920" y="248401"/>
                        <a:pt x="-7549" y="211061"/>
                        <a:pt x="10337" y="184232"/>
                      </a:cubicBezTo>
                      <a:cubicBezTo>
                        <a:pt x="19412" y="170620"/>
                        <a:pt x="43145" y="188114"/>
                        <a:pt x="58463" y="193858"/>
                      </a:cubicBezTo>
                      <a:cubicBezTo>
                        <a:pt x="69295" y="197920"/>
                        <a:pt x="76992" y="207935"/>
                        <a:pt x="87339" y="213108"/>
                      </a:cubicBezTo>
                      <a:cubicBezTo>
                        <a:pt x="96414" y="217645"/>
                        <a:pt x="106590" y="219525"/>
                        <a:pt x="116215" y="222733"/>
                      </a:cubicBezTo>
                      <a:cubicBezTo>
                        <a:pt x="125840" y="219525"/>
                        <a:pt x="137917" y="220282"/>
                        <a:pt x="145091" y="213108"/>
                      </a:cubicBezTo>
                      <a:cubicBezTo>
                        <a:pt x="152265" y="205934"/>
                        <a:pt x="154716" y="194378"/>
                        <a:pt x="154716" y="184232"/>
                      </a:cubicBezTo>
                      <a:cubicBezTo>
                        <a:pt x="154716" y="148794"/>
                        <a:pt x="151250" y="113254"/>
                        <a:pt x="145091" y="78355"/>
                      </a:cubicBezTo>
                      <a:cubicBezTo>
                        <a:pt x="138653" y="41875"/>
                        <a:pt x="133334" y="13476"/>
                        <a:pt x="96964" y="1352"/>
                      </a:cubicBezTo>
                      <a:cubicBezTo>
                        <a:pt x="87833" y="-1692"/>
                        <a:pt x="77714" y="1352"/>
                        <a:pt x="68089" y="1352"/>
                      </a:cubicBezTo>
                    </a:path>
                  </a:pathLst>
                </a:custGeom>
                <a:solidFill>
                  <a:sysClr val="window" lastClr="FFFFFF"/>
                </a:solidFill>
                <a:ln w="34925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8" name="Freihandform 74">
                  <a:extLst>
                    <a:ext uri="{FF2B5EF4-FFF2-40B4-BE49-F238E27FC236}">
                      <a16:creationId xmlns:a16="http://schemas.microsoft.com/office/drawing/2014/main" id="{80F8F61B-C307-4BB0-8884-2ECB7A7C2316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18840000">
                  <a:off x="6522597" y="2412797"/>
                  <a:ext cx="83444" cy="151244"/>
                </a:xfrm>
                <a:custGeom>
                  <a:avLst/>
                  <a:gdLst>
                    <a:gd name="connsiteX0" fmla="*/ 712 w 154716"/>
                    <a:gd name="connsiteY0" fmla="*/ 280485 h 280485"/>
                    <a:gd name="connsiteX1" fmla="*/ 10337 w 154716"/>
                    <a:gd name="connsiteY1" fmla="*/ 184232 h 280485"/>
                    <a:gd name="connsiteX2" fmla="*/ 58463 w 154716"/>
                    <a:gd name="connsiteY2" fmla="*/ 193858 h 280485"/>
                    <a:gd name="connsiteX3" fmla="*/ 87339 w 154716"/>
                    <a:gd name="connsiteY3" fmla="*/ 213108 h 280485"/>
                    <a:gd name="connsiteX4" fmla="*/ 116215 w 154716"/>
                    <a:gd name="connsiteY4" fmla="*/ 222733 h 280485"/>
                    <a:gd name="connsiteX5" fmla="*/ 145091 w 154716"/>
                    <a:gd name="connsiteY5" fmla="*/ 213108 h 280485"/>
                    <a:gd name="connsiteX6" fmla="*/ 154716 w 154716"/>
                    <a:gd name="connsiteY6" fmla="*/ 184232 h 280485"/>
                    <a:gd name="connsiteX7" fmla="*/ 145091 w 154716"/>
                    <a:gd name="connsiteY7" fmla="*/ 78355 h 280485"/>
                    <a:gd name="connsiteX8" fmla="*/ 96964 w 154716"/>
                    <a:gd name="connsiteY8" fmla="*/ 1352 h 280485"/>
                    <a:gd name="connsiteX9" fmla="*/ 68089 w 154716"/>
                    <a:gd name="connsiteY9" fmla="*/ 1352 h 2804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54716" h="280485">
                      <a:moveTo>
                        <a:pt x="712" y="280485"/>
                      </a:moveTo>
                      <a:cubicBezTo>
                        <a:pt x="3920" y="248401"/>
                        <a:pt x="-7549" y="211061"/>
                        <a:pt x="10337" y="184232"/>
                      </a:cubicBezTo>
                      <a:cubicBezTo>
                        <a:pt x="19412" y="170620"/>
                        <a:pt x="43145" y="188114"/>
                        <a:pt x="58463" y="193858"/>
                      </a:cubicBezTo>
                      <a:cubicBezTo>
                        <a:pt x="69295" y="197920"/>
                        <a:pt x="76992" y="207935"/>
                        <a:pt x="87339" y="213108"/>
                      </a:cubicBezTo>
                      <a:cubicBezTo>
                        <a:pt x="96414" y="217645"/>
                        <a:pt x="106590" y="219525"/>
                        <a:pt x="116215" y="222733"/>
                      </a:cubicBezTo>
                      <a:cubicBezTo>
                        <a:pt x="125840" y="219525"/>
                        <a:pt x="137917" y="220282"/>
                        <a:pt x="145091" y="213108"/>
                      </a:cubicBezTo>
                      <a:cubicBezTo>
                        <a:pt x="152265" y="205934"/>
                        <a:pt x="154716" y="194378"/>
                        <a:pt x="154716" y="184232"/>
                      </a:cubicBezTo>
                      <a:cubicBezTo>
                        <a:pt x="154716" y="148794"/>
                        <a:pt x="151250" y="113254"/>
                        <a:pt x="145091" y="78355"/>
                      </a:cubicBezTo>
                      <a:cubicBezTo>
                        <a:pt x="138653" y="41875"/>
                        <a:pt x="133334" y="13476"/>
                        <a:pt x="96964" y="1352"/>
                      </a:cubicBezTo>
                      <a:cubicBezTo>
                        <a:pt x="87833" y="-1692"/>
                        <a:pt x="77714" y="1352"/>
                        <a:pt x="68089" y="1352"/>
                      </a:cubicBezTo>
                    </a:path>
                  </a:pathLst>
                </a:custGeom>
                <a:solidFill>
                  <a:sysClr val="window" lastClr="FFFFFF"/>
                </a:solidFill>
                <a:ln w="34925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9" name="Freihandform 75">
                  <a:extLst>
                    <a:ext uri="{FF2B5EF4-FFF2-40B4-BE49-F238E27FC236}">
                      <a16:creationId xmlns:a16="http://schemas.microsoft.com/office/drawing/2014/main" id="{2252435A-73DF-47E3-BDF1-C12FCB2C9834}"/>
                    </a:ext>
                  </a:extLst>
                </p:cNvPr>
                <p:cNvSpPr/>
                <p:nvPr/>
              </p:nvSpPr>
              <p:spPr>
                <a:xfrm rot="2520000">
                  <a:off x="6488306" y="2988446"/>
                  <a:ext cx="83426" cy="151244"/>
                </a:xfrm>
                <a:custGeom>
                  <a:avLst/>
                  <a:gdLst>
                    <a:gd name="connsiteX0" fmla="*/ 712 w 154716"/>
                    <a:gd name="connsiteY0" fmla="*/ 280485 h 280485"/>
                    <a:gd name="connsiteX1" fmla="*/ 10337 w 154716"/>
                    <a:gd name="connsiteY1" fmla="*/ 184232 h 280485"/>
                    <a:gd name="connsiteX2" fmla="*/ 58463 w 154716"/>
                    <a:gd name="connsiteY2" fmla="*/ 193858 h 280485"/>
                    <a:gd name="connsiteX3" fmla="*/ 87339 w 154716"/>
                    <a:gd name="connsiteY3" fmla="*/ 213108 h 280485"/>
                    <a:gd name="connsiteX4" fmla="*/ 116215 w 154716"/>
                    <a:gd name="connsiteY4" fmla="*/ 222733 h 280485"/>
                    <a:gd name="connsiteX5" fmla="*/ 145091 w 154716"/>
                    <a:gd name="connsiteY5" fmla="*/ 213108 h 280485"/>
                    <a:gd name="connsiteX6" fmla="*/ 154716 w 154716"/>
                    <a:gd name="connsiteY6" fmla="*/ 184232 h 280485"/>
                    <a:gd name="connsiteX7" fmla="*/ 145091 w 154716"/>
                    <a:gd name="connsiteY7" fmla="*/ 78355 h 280485"/>
                    <a:gd name="connsiteX8" fmla="*/ 96964 w 154716"/>
                    <a:gd name="connsiteY8" fmla="*/ 1352 h 280485"/>
                    <a:gd name="connsiteX9" fmla="*/ 68089 w 154716"/>
                    <a:gd name="connsiteY9" fmla="*/ 1352 h 2804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54716" h="280485">
                      <a:moveTo>
                        <a:pt x="712" y="280485"/>
                      </a:moveTo>
                      <a:cubicBezTo>
                        <a:pt x="3920" y="248401"/>
                        <a:pt x="-7549" y="211061"/>
                        <a:pt x="10337" y="184232"/>
                      </a:cubicBezTo>
                      <a:cubicBezTo>
                        <a:pt x="19412" y="170620"/>
                        <a:pt x="43145" y="188114"/>
                        <a:pt x="58463" y="193858"/>
                      </a:cubicBezTo>
                      <a:cubicBezTo>
                        <a:pt x="69295" y="197920"/>
                        <a:pt x="76992" y="207935"/>
                        <a:pt x="87339" y="213108"/>
                      </a:cubicBezTo>
                      <a:cubicBezTo>
                        <a:pt x="96414" y="217645"/>
                        <a:pt x="106590" y="219525"/>
                        <a:pt x="116215" y="222733"/>
                      </a:cubicBezTo>
                      <a:cubicBezTo>
                        <a:pt x="125840" y="219525"/>
                        <a:pt x="137917" y="220282"/>
                        <a:pt x="145091" y="213108"/>
                      </a:cubicBezTo>
                      <a:cubicBezTo>
                        <a:pt x="152265" y="205934"/>
                        <a:pt x="154716" y="194378"/>
                        <a:pt x="154716" y="184232"/>
                      </a:cubicBezTo>
                      <a:cubicBezTo>
                        <a:pt x="154716" y="148794"/>
                        <a:pt x="151250" y="113254"/>
                        <a:pt x="145091" y="78355"/>
                      </a:cubicBezTo>
                      <a:cubicBezTo>
                        <a:pt x="138653" y="41875"/>
                        <a:pt x="133334" y="13476"/>
                        <a:pt x="96964" y="1352"/>
                      </a:cubicBezTo>
                      <a:cubicBezTo>
                        <a:pt x="87833" y="-1692"/>
                        <a:pt x="77714" y="1352"/>
                        <a:pt x="68089" y="1352"/>
                      </a:cubicBezTo>
                    </a:path>
                  </a:pathLst>
                </a:custGeom>
                <a:solidFill>
                  <a:sysClr val="window" lastClr="FFFFFF"/>
                </a:solidFill>
                <a:ln w="34925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0" name="Freihandform 76">
                  <a:extLst>
                    <a:ext uri="{FF2B5EF4-FFF2-40B4-BE49-F238E27FC236}">
                      <a16:creationId xmlns:a16="http://schemas.microsoft.com/office/drawing/2014/main" id="{536F1648-6719-4C0B-8B29-E6C4B349BE42}"/>
                    </a:ext>
                  </a:extLst>
                </p:cNvPr>
                <p:cNvSpPr/>
                <p:nvPr/>
              </p:nvSpPr>
              <p:spPr>
                <a:xfrm rot="1542546">
                  <a:off x="7379024" y="2500525"/>
                  <a:ext cx="207611" cy="98613"/>
                </a:xfrm>
                <a:custGeom>
                  <a:avLst/>
                  <a:gdLst>
                    <a:gd name="connsiteX0" fmla="*/ 0 w 385018"/>
                    <a:gd name="connsiteY0" fmla="*/ 77002 h 182880"/>
                    <a:gd name="connsiteX1" fmla="*/ 9625 w 385018"/>
                    <a:gd name="connsiteY1" fmla="*/ 28876 h 182880"/>
                    <a:gd name="connsiteX2" fmla="*/ 38501 w 385018"/>
                    <a:gd name="connsiteY2" fmla="*/ 19251 h 182880"/>
                    <a:gd name="connsiteX3" fmla="*/ 67377 w 385018"/>
                    <a:gd name="connsiteY3" fmla="*/ 0 h 182880"/>
                    <a:gd name="connsiteX4" fmla="*/ 86627 w 385018"/>
                    <a:gd name="connsiteY4" fmla="*/ 96253 h 182880"/>
                    <a:gd name="connsiteX5" fmla="*/ 125128 w 385018"/>
                    <a:gd name="connsiteY5" fmla="*/ 182880 h 182880"/>
                    <a:gd name="connsiteX6" fmla="*/ 211756 w 385018"/>
                    <a:gd name="connsiteY6" fmla="*/ 173255 h 182880"/>
                    <a:gd name="connsiteX7" fmla="*/ 269507 w 385018"/>
                    <a:gd name="connsiteY7" fmla="*/ 125128 h 182880"/>
                    <a:gd name="connsiteX8" fmla="*/ 385010 w 385018"/>
                    <a:gd name="connsiteY8" fmla="*/ 144379 h 18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85018" h="182880">
                      <a:moveTo>
                        <a:pt x="0" y="77002"/>
                      </a:moveTo>
                      <a:cubicBezTo>
                        <a:pt x="3208" y="60960"/>
                        <a:pt x="550" y="42488"/>
                        <a:pt x="9625" y="28876"/>
                      </a:cubicBezTo>
                      <a:cubicBezTo>
                        <a:pt x="15253" y="20434"/>
                        <a:pt x="29426" y="23788"/>
                        <a:pt x="38501" y="19251"/>
                      </a:cubicBezTo>
                      <a:cubicBezTo>
                        <a:pt x="48848" y="14078"/>
                        <a:pt x="57752" y="6417"/>
                        <a:pt x="67377" y="0"/>
                      </a:cubicBezTo>
                      <a:cubicBezTo>
                        <a:pt x="94070" y="80083"/>
                        <a:pt x="53443" y="-47543"/>
                        <a:pt x="86627" y="96253"/>
                      </a:cubicBezTo>
                      <a:cubicBezTo>
                        <a:pt x="98755" y="148805"/>
                        <a:pt x="100769" y="146340"/>
                        <a:pt x="125128" y="182880"/>
                      </a:cubicBezTo>
                      <a:cubicBezTo>
                        <a:pt x="154004" y="179672"/>
                        <a:pt x="183570" y="180302"/>
                        <a:pt x="211756" y="173255"/>
                      </a:cubicBezTo>
                      <a:cubicBezTo>
                        <a:pt x="229624" y="168788"/>
                        <a:pt x="258732" y="135904"/>
                        <a:pt x="269507" y="125128"/>
                      </a:cubicBezTo>
                      <a:cubicBezTo>
                        <a:pt x="388207" y="135020"/>
                        <a:pt x="385010" y="96120"/>
                        <a:pt x="385010" y="144379"/>
                      </a:cubicBezTo>
                    </a:path>
                  </a:pathLst>
                </a:custGeom>
                <a:no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1" name="Freihandform 77">
                  <a:extLst>
                    <a:ext uri="{FF2B5EF4-FFF2-40B4-BE49-F238E27FC236}">
                      <a16:creationId xmlns:a16="http://schemas.microsoft.com/office/drawing/2014/main" id="{59401F0A-0E71-4802-9688-5FBDCF496701}"/>
                    </a:ext>
                  </a:extLst>
                </p:cNvPr>
                <p:cNvSpPr/>
                <p:nvPr/>
              </p:nvSpPr>
              <p:spPr>
                <a:xfrm>
                  <a:off x="7244724" y="2974505"/>
                  <a:ext cx="255790" cy="259508"/>
                </a:xfrm>
                <a:custGeom>
                  <a:avLst/>
                  <a:gdLst>
                    <a:gd name="connsiteX0" fmla="*/ 423512 w 474368"/>
                    <a:gd name="connsiteY0" fmla="*/ 481263 h 481263"/>
                    <a:gd name="connsiteX1" fmla="*/ 394636 w 474368"/>
                    <a:gd name="connsiteY1" fmla="*/ 433137 h 481263"/>
                    <a:gd name="connsiteX2" fmla="*/ 423512 w 474368"/>
                    <a:gd name="connsiteY2" fmla="*/ 413887 h 481263"/>
                    <a:gd name="connsiteX3" fmla="*/ 452387 w 474368"/>
                    <a:gd name="connsiteY3" fmla="*/ 385011 h 481263"/>
                    <a:gd name="connsiteX4" fmla="*/ 462013 w 474368"/>
                    <a:gd name="connsiteY4" fmla="*/ 250257 h 481263"/>
                    <a:gd name="connsiteX5" fmla="*/ 433137 w 474368"/>
                    <a:gd name="connsiteY5" fmla="*/ 231007 h 481263"/>
                    <a:gd name="connsiteX6" fmla="*/ 394636 w 474368"/>
                    <a:gd name="connsiteY6" fmla="*/ 211756 h 481263"/>
                    <a:gd name="connsiteX7" fmla="*/ 317634 w 474368"/>
                    <a:gd name="connsiteY7" fmla="*/ 173255 h 481263"/>
                    <a:gd name="connsiteX8" fmla="*/ 57752 w 474368"/>
                    <a:gd name="connsiteY8" fmla="*/ 163630 h 481263"/>
                    <a:gd name="connsiteX9" fmla="*/ 9625 w 474368"/>
                    <a:gd name="connsiteY9" fmla="*/ 77002 h 481263"/>
                    <a:gd name="connsiteX10" fmla="*/ 0 w 474368"/>
                    <a:gd name="connsiteY10" fmla="*/ 0 h 4812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74368" h="481263">
                      <a:moveTo>
                        <a:pt x="423512" y="481263"/>
                      </a:moveTo>
                      <a:cubicBezTo>
                        <a:pt x="413887" y="465221"/>
                        <a:pt x="394636" y="451845"/>
                        <a:pt x="394636" y="433137"/>
                      </a:cubicBezTo>
                      <a:cubicBezTo>
                        <a:pt x="394636" y="421569"/>
                        <a:pt x="414625" y="421293"/>
                        <a:pt x="423512" y="413887"/>
                      </a:cubicBezTo>
                      <a:cubicBezTo>
                        <a:pt x="433969" y="405173"/>
                        <a:pt x="442762" y="394636"/>
                        <a:pt x="452387" y="385011"/>
                      </a:cubicBezTo>
                      <a:cubicBezTo>
                        <a:pt x="470293" y="331295"/>
                        <a:pt x="486297" y="310968"/>
                        <a:pt x="462013" y="250257"/>
                      </a:cubicBezTo>
                      <a:cubicBezTo>
                        <a:pt x="457717" y="239516"/>
                        <a:pt x="443181" y="236746"/>
                        <a:pt x="433137" y="231007"/>
                      </a:cubicBezTo>
                      <a:cubicBezTo>
                        <a:pt x="420679" y="223888"/>
                        <a:pt x="407179" y="218724"/>
                        <a:pt x="394636" y="211756"/>
                      </a:cubicBezTo>
                      <a:cubicBezTo>
                        <a:pt x="326446" y="173872"/>
                        <a:pt x="370421" y="190850"/>
                        <a:pt x="317634" y="173255"/>
                      </a:cubicBezTo>
                      <a:cubicBezTo>
                        <a:pt x="231376" y="230761"/>
                        <a:pt x="252032" y="226078"/>
                        <a:pt x="57752" y="163630"/>
                      </a:cubicBezTo>
                      <a:cubicBezTo>
                        <a:pt x="33041" y="155687"/>
                        <a:pt x="18052" y="102282"/>
                        <a:pt x="9625" y="77002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2" name="Explosion 1 78">
                  <a:extLst>
                    <a:ext uri="{FF2B5EF4-FFF2-40B4-BE49-F238E27FC236}">
                      <a16:creationId xmlns:a16="http://schemas.microsoft.com/office/drawing/2014/main" id="{A32E327F-2213-4E83-BDBB-578A3A0F8359}"/>
                    </a:ext>
                  </a:extLst>
                </p:cNvPr>
                <p:cNvSpPr/>
                <p:nvPr/>
              </p:nvSpPr>
              <p:spPr bwMode="auto">
                <a:xfrm rot="5400000">
                  <a:off x="7208751" y="2921357"/>
                  <a:ext cx="66770" cy="89026"/>
                </a:xfrm>
                <a:prstGeom prst="irregularSeal1">
                  <a:avLst/>
                </a:prstGeom>
                <a:solidFill>
                  <a:srgbClr val="70AD47">
                    <a:lumMod val="60000"/>
                    <a:lumOff val="40000"/>
                  </a:srgbClr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/>
                <a:lstStyle/>
                <a:p>
                  <a:pPr marL="0" marR="0" lvl="0" indent="0" defTabSz="3131344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harter" charset="0"/>
                    <a:cs typeface="Arial" charset="0"/>
                  </a:endParaRPr>
                </a:p>
              </p:txBody>
            </p:sp>
            <p:sp>
              <p:nvSpPr>
                <p:cNvPr id="53" name="Explosion 1 79">
                  <a:extLst>
                    <a:ext uri="{FF2B5EF4-FFF2-40B4-BE49-F238E27FC236}">
                      <a16:creationId xmlns:a16="http://schemas.microsoft.com/office/drawing/2014/main" id="{97EBAC80-C6F5-449F-A666-03BB1F86EDFF}"/>
                    </a:ext>
                  </a:extLst>
                </p:cNvPr>
                <p:cNvSpPr/>
                <p:nvPr/>
              </p:nvSpPr>
              <p:spPr bwMode="auto">
                <a:xfrm rot="16200000">
                  <a:off x="7334526" y="2433286"/>
                  <a:ext cx="66770" cy="89882"/>
                </a:xfrm>
                <a:prstGeom prst="irregularSeal1">
                  <a:avLst/>
                </a:prstGeom>
                <a:solidFill>
                  <a:srgbClr val="70AD47">
                    <a:lumMod val="60000"/>
                    <a:lumOff val="40000"/>
                  </a:srgbClr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/>
                <a:lstStyle/>
                <a:p>
                  <a:pPr marL="0" marR="0" lvl="0" indent="0" defTabSz="3131344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harter" charset="0"/>
                    <a:cs typeface="Arial" charset="0"/>
                  </a:endParaRPr>
                </a:p>
              </p:txBody>
            </p:sp>
            <p:sp>
              <p:nvSpPr>
                <p:cNvPr id="54" name="Explosion 1 80">
                  <a:extLst>
                    <a:ext uri="{FF2B5EF4-FFF2-40B4-BE49-F238E27FC236}">
                      <a16:creationId xmlns:a16="http://schemas.microsoft.com/office/drawing/2014/main" id="{4284E821-55D2-4EED-8025-767A1CDBC06C}"/>
                    </a:ext>
                  </a:extLst>
                </p:cNvPr>
                <p:cNvSpPr/>
                <p:nvPr/>
              </p:nvSpPr>
              <p:spPr bwMode="auto">
                <a:xfrm>
                  <a:off x="7312663" y="1975530"/>
                  <a:ext cx="66770" cy="89881"/>
                </a:xfrm>
                <a:prstGeom prst="irregularSeal1">
                  <a:avLst/>
                </a:prstGeom>
                <a:solidFill>
                  <a:srgbClr val="70AD47">
                    <a:lumMod val="60000"/>
                    <a:lumOff val="40000"/>
                  </a:srgbClr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/>
                <a:lstStyle/>
                <a:p>
                  <a:pPr marL="0" marR="0" lvl="0" indent="0" defTabSz="3131344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harter" charset="0"/>
                    <a:cs typeface="Arial" charset="0"/>
                  </a:endParaRPr>
                </a:p>
              </p:txBody>
            </p:sp>
            <p:sp>
              <p:nvSpPr>
                <p:cNvPr id="55" name="Explosion 1 81">
                  <a:extLst>
                    <a:ext uri="{FF2B5EF4-FFF2-40B4-BE49-F238E27FC236}">
                      <a16:creationId xmlns:a16="http://schemas.microsoft.com/office/drawing/2014/main" id="{079EF0E7-D7D6-4F75-8722-5999D24F8F0A}"/>
                    </a:ext>
                  </a:extLst>
                </p:cNvPr>
                <p:cNvSpPr/>
                <p:nvPr/>
              </p:nvSpPr>
              <p:spPr bwMode="auto">
                <a:xfrm>
                  <a:off x="6626181" y="1982885"/>
                  <a:ext cx="66770" cy="89026"/>
                </a:xfrm>
                <a:prstGeom prst="irregularSeal1">
                  <a:avLst/>
                </a:prstGeom>
                <a:solidFill>
                  <a:srgbClr val="70AD47">
                    <a:lumMod val="60000"/>
                    <a:lumOff val="40000"/>
                  </a:srgbClr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/>
                <a:lstStyle/>
                <a:p>
                  <a:pPr marL="0" marR="0" lvl="0" indent="0" defTabSz="3131344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harter" charset="0"/>
                    <a:cs typeface="Arial" charset="0"/>
                  </a:endParaRPr>
                </a:p>
              </p:txBody>
            </p:sp>
            <p:sp>
              <p:nvSpPr>
                <p:cNvPr id="56" name="Explosion 1 82">
                  <a:extLst>
                    <a:ext uri="{FF2B5EF4-FFF2-40B4-BE49-F238E27FC236}">
                      <a16:creationId xmlns:a16="http://schemas.microsoft.com/office/drawing/2014/main" id="{A7AECB6C-B2A3-4434-AF9D-067C3F9DCC8C}"/>
                    </a:ext>
                  </a:extLst>
                </p:cNvPr>
                <p:cNvSpPr/>
                <p:nvPr/>
              </p:nvSpPr>
              <p:spPr bwMode="auto">
                <a:xfrm rot="16200000">
                  <a:off x="6529346" y="2937318"/>
                  <a:ext cx="66770" cy="89026"/>
                </a:xfrm>
                <a:prstGeom prst="irregularSeal1">
                  <a:avLst/>
                </a:prstGeom>
                <a:solidFill>
                  <a:srgbClr val="70AD47">
                    <a:lumMod val="60000"/>
                    <a:lumOff val="40000"/>
                  </a:srgbClr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/>
                <a:lstStyle/>
                <a:p>
                  <a:pPr marL="0" marR="0" lvl="0" indent="0" defTabSz="3131344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harter" charset="0"/>
                    <a:cs typeface="Arial" charset="0"/>
                  </a:endParaRPr>
                </a:p>
              </p:txBody>
            </p:sp>
            <p:sp>
              <p:nvSpPr>
                <p:cNvPr id="57" name="Explosion 1 83">
                  <a:extLst>
                    <a:ext uri="{FF2B5EF4-FFF2-40B4-BE49-F238E27FC236}">
                      <a16:creationId xmlns:a16="http://schemas.microsoft.com/office/drawing/2014/main" id="{2534CD81-C628-46AE-BA38-BEB493A61C03}"/>
                    </a:ext>
                  </a:extLst>
                </p:cNvPr>
                <p:cNvSpPr/>
                <p:nvPr/>
              </p:nvSpPr>
              <p:spPr bwMode="auto">
                <a:xfrm rot="5400000">
                  <a:off x="6569783" y="2540834"/>
                  <a:ext cx="66783" cy="89026"/>
                </a:xfrm>
                <a:prstGeom prst="irregularSeal1">
                  <a:avLst/>
                </a:prstGeom>
                <a:solidFill>
                  <a:srgbClr val="70AD47">
                    <a:lumMod val="60000"/>
                    <a:lumOff val="40000"/>
                  </a:srgbClr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/>
                <a:lstStyle/>
                <a:p>
                  <a:pPr marL="0" marR="0" lvl="0" indent="0" defTabSz="3131344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harter" charset="0"/>
                    <a:cs typeface="Arial" charset="0"/>
                  </a:endParaRPr>
                </a:p>
              </p:txBody>
            </p:sp>
            <p:cxnSp>
              <p:nvCxnSpPr>
                <p:cNvPr id="58" name="Gerader Verbinder 57">
                  <a:extLst>
                    <a:ext uri="{FF2B5EF4-FFF2-40B4-BE49-F238E27FC236}">
                      <a16:creationId xmlns:a16="http://schemas.microsoft.com/office/drawing/2014/main" id="{8F8685BE-3ABB-445D-8D1B-0B99B7A0D1E3}"/>
                    </a:ext>
                  </a:extLst>
                </p:cNvPr>
                <p:cNvCxnSpPr>
                  <a:stCxn id="45" idx="3"/>
                  <a:endCxn id="39" idx="5"/>
                </p:cNvCxnSpPr>
                <p:nvPr/>
              </p:nvCxnSpPr>
              <p:spPr>
                <a:xfrm flipV="1">
                  <a:off x="7616996" y="1584419"/>
                  <a:ext cx="361143" cy="963499"/>
                </a:xfrm>
                <a:prstGeom prst="line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9" name="Gerader Verbinder 58">
                  <a:extLst>
                    <a:ext uri="{FF2B5EF4-FFF2-40B4-BE49-F238E27FC236}">
                      <a16:creationId xmlns:a16="http://schemas.microsoft.com/office/drawing/2014/main" id="{0EA768B3-7670-40F6-97AB-53590B556DE7}"/>
                    </a:ext>
                  </a:extLst>
                </p:cNvPr>
                <p:cNvCxnSpPr>
                  <a:stCxn id="45" idx="3"/>
                  <a:endCxn id="39" idx="3"/>
                </p:cNvCxnSpPr>
                <p:nvPr/>
              </p:nvCxnSpPr>
              <p:spPr>
                <a:xfrm flipH="1" flipV="1">
                  <a:off x="6913454" y="1584419"/>
                  <a:ext cx="703542" cy="963499"/>
                </a:xfrm>
                <a:prstGeom prst="line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</p:grpSp>
          <p:sp>
            <p:nvSpPr>
              <p:cNvPr id="38" name="Textfeld 37">
                <a:extLst>
                  <a:ext uri="{FF2B5EF4-FFF2-40B4-BE49-F238E27FC236}">
                    <a16:creationId xmlns:a16="http://schemas.microsoft.com/office/drawing/2014/main" id="{0DE32683-6051-4022-91C1-71CF5DA164BD}"/>
                  </a:ext>
                </a:extLst>
              </p:cNvPr>
              <p:cNvSpPr txBox="1"/>
              <p:nvPr/>
            </p:nvSpPr>
            <p:spPr>
              <a:xfrm>
                <a:off x="2046130" y="2636294"/>
                <a:ext cx="1127937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600" dirty="0"/>
                  <a:t>25 °C, 24 h,</a:t>
                </a:r>
              </a:p>
              <a:p>
                <a:r>
                  <a:rPr lang="de-DE" sz="1600" dirty="0"/>
                  <a:t>Toluol</a:t>
                </a:r>
              </a:p>
            </p:txBody>
          </p:sp>
        </p:grpSp>
        <p:sp>
          <p:nvSpPr>
            <p:cNvPr id="7" name="Rectangle 43">
              <a:extLst>
                <a:ext uri="{FF2B5EF4-FFF2-40B4-BE49-F238E27FC236}">
                  <a16:creationId xmlns:a16="http://schemas.microsoft.com/office/drawing/2014/main" id="{221A8641-AEF5-4781-8CC5-BF74C9E2B2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3562" y="171674"/>
              <a:ext cx="9144000" cy="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de-DE"/>
            </a:p>
          </p:txBody>
        </p:sp>
        <p:graphicFrame>
          <p:nvGraphicFramePr>
            <p:cNvPr id="8" name="Objekt 7">
              <a:extLst>
                <a:ext uri="{FF2B5EF4-FFF2-40B4-BE49-F238E27FC236}">
                  <a16:creationId xmlns:a16="http://schemas.microsoft.com/office/drawing/2014/main" id="{5E2E4305-064E-4ADC-B9BE-662886210ACD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263618563"/>
                </p:ext>
              </p:extLst>
            </p:nvPr>
          </p:nvGraphicFramePr>
          <p:xfrm>
            <a:off x="1833562" y="171674"/>
            <a:ext cx="5476875" cy="26098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0" name="CS ChemDraw Drawing" r:id="rId11" imgW="6173270" imgH="2936387" progId="ChemDraw.Document.6.0">
                    <p:embed/>
                  </p:oleObj>
                </mc:Choice>
                <mc:Fallback>
                  <p:oleObj name="CS ChemDraw Drawing" r:id="rId11" imgW="6173270" imgH="2936387" progId="ChemDraw.Document.6.0">
                    <p:embed/>
                    <p:pic>
                      <p:nvPicPr>
                        <p:cNvPr id="88" name="Objekt 8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33562" y="171674"/>
                          <a:ext cx="5476875" cy="26098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6A1B75B4-2059-428E-8832-DE86B580B0AD}"/>
                </a:ext>
              </a:extLst>
            </p:cNvPr>
            <p:cNvSpPr txBox="1"/>
            <p:nvPr/>
          </p:nvSpPr>
          <p:spPr>
            <a:xfrm>
              <a:off x="436668" y="171674"/>
              <a:ext cx="3658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a)</a:t>
              </a:r>
            </a:p>
          </p:txBody>
        </p:sp>
        <p:sp>
          <p:nvSpPr>
            <p:cNvPr id="10" name="Textfeld 9">
              <a:extLst>
                <a:ext uri="{FF2B5EF4-FFF2-40B4-BE49-F238E27FC236}">
                  <a16:creationId xmlns:a16="http://schemas.microsoft.com/office/drawing/2014/main" id="{A4463FE8-CC75-4BF3-BB83-2DA0C77E3B7B}"/>
                </a:ext>
              </a:extLst>
            </p:cNvPr>
            <p:cNvSpPr txBox="1"/>
            <p:nvPr/>
          </p:nvSpPr>
          <p:spPr>
            <a:xfrm>
              <a:off x="436668" y="2844537"/>
              <a:ext cx="3770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b)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930479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D5FB12-88A3-4649-B4F9-42D861D9B0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Figure 1</a:t>
            </a:r>
          </a:p>
        </p:txBody>
      </p:sp>
      <p:pic>
        <p:nvPicPr>
          <p:cNvPr id="96" name="Grafik 95">
            <a:extLst>
              <a:ext uri="{FF2B5EF4-FFF2-40B4-BE49-F238E27FC236}">
                <a16:creationId xmlns:a16="http://schemas.microsoft.com/office/drawing/2014/main" id="{CE4DB217-CF43-4AC2-9D0C-C822098FF25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3919" y="693422"/>
            <a:ext cx="5649523" cy="5193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8083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D5FB12-88A3-4649-B4F9-42D861D9B0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Figure 2</a:t>
            </a:r>
          </a:p>
        </p:txBody>
      </p:sp>
      <p:pic>
        <p:nvPicPr>
          <p:cNvPr id="5" name="Grafik 4" descr="Ein Bild, das Computer, sitzend, Laptop, Bildschirm enthält.&#10;&#10;Automatisch generierte Beschreibung">
            <a:extLst>
              <a:ext uri="{FF2B5EF4-FFF2-40B4-BE49-F238E27FC236}">
                <a16:creationId xmlns:a16="http://schemas.microsoft.com/office/drawing/2014/main" id="{9CA559AB-B7D6-4798-8D26-7D36974C342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5565" y="1690688"/>
            <a:ext cx="6054189" cy="4489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71410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D5FB12-88A3-4649-B4F9-42D861D9B0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Figure 3</a:t>
            </a:r>
          </a:p>
        </p:txBody>
      </p:sp>
      <p:pic>
        <p:nvPicPr>
          <p:cNvPr id="3" name="Grafik 2" descr="Ein Bild, das Computer enthält.&#10;&#10;Automatisch generierte Beschreibung">
            <a:extLst>
              <a:ext uri="{FF2B5EF4-FFF2-40B4-BE49-F238E27FC236}">
                <a16:creationId xmlns:a16="http://schemas.microsoft.com/office/drawing/2014/main" id="{271A2032-C096-4C70-BF5F-97EC39F76BB4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548680"/>
            <a:ext cx="4319905" cy="4937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84993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D5FB12-88A3-4649-B4F9-42D861D9B0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Figure 4</a:t>
            </a:r>
          </a:p>
        </p:txBody>
      </p:sp>
      <p:sp>
        <p:nvSpPr>
          <p:cNvPr id="3" name="Abgerundetes Rechteck 15">
            <a:extLst>
              <a:ext uri="{FF2B5EF4-FFF2-40B4-BE49-F238E27FC236}">
                <a16:creationId xmlns:a16="http://schemas.microsoft.com/office/drawing/2014/main" id="{40D87799-3ABF-480A-9D7D-8F9626B925C5}"/>
              </a:ext>
            </a:extLst>
          </p:cNvPr>
          <p:cNvSpPr/>
          <p:nvPr/>
        </p:nvSpPr>
        <p:spPr>
          <a:xfrm>
            <a:off x="7522296" y="5195789"/>
            <a:ext cx="3276364" cy="1117065"/>
          </a:xfrm>
          <a:prstGeom prst="roundRect">
            <a:avLst/>
          </a:prstGeom>
          <a:solidFill>
            <a:schemeClr val="bg1"/>
          </a:solidFill>
          <a:ln>
            <a:solidFill>
              <a:srgbClr val="0832B8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Abgerundetes Rechteck 14">
            <a:extLst>
              <a:ext uri="{FF2B5EF4-FFF2-40B4-BE49-F238E27FC236}">
                <a16:creationId xmlns:a16="http://schemas.microsoft.com/office/drawing/2014/main" id="{8C6171D9-0805-47E4-A914-C0BE808CB438}"/>
              </a:ext>
            </a:extLst>
          </p:cNvPr>
          <p:cNvSpPr/>
          <p:nvPr/>
        </p:nvSpPr>
        <p:spPr>
          <a:xfrm>
            <a:off x="7522296" y="4188148"/>
            <a:ext cx="3276364" cy="936575"/>
          </a:xfrm>
          <a:prstGeom prst="roundRect">
            <a:avLst/>
          </a:prstGeom>
          <a:solidFill>
            <a:schemeClr val="bg1"/>
          </a:solidFill>
          <a:ln>
            <a:solidFill>
              <a:srgbClr val="0832B8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Abgerundetes Rechteck 13">
            <a:extLst>
              <a:ext uri="{FF2B5EF4-FFF2-40B4-BE49-F238E27FC236}">
                <a16:creationId xmlns:a16="http://schemas.microsoft.com/office/drawing/2014/main" id="{1FFE63F6-6A16-4E0A-BB0C-43287D463622}"/>
              </a:ext>
            </a:extLst>
          </p:cNvPr>
          <p:cNvSpPr/>
          <p:nvPr/>
        </p:nvSpPr>
        <p:spPr>
          <a:xfrm>
            <a:off x="7522296" y="3180507"/>
            <a:ext cx="3276364" cy="936575"/>
          </a:xfrm>
          <a:prstGeom prst="roundRect">
            <a:avLst/>
          </a:prstGeom>
          <a:solidFill>
            <a:schemeClr val="bg1"/>
          </a:solidFill>
          <a:ln>
            <a:solidFill>
              <a:srgbClr val="0832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002060"/>
              </a:solidFill>
            </a:endParaRPr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D2A96600-3415-4400-9F65-5F434DFBB28E}"/>
              </a:ext>
            </a:extLst>
          </p:cNvPr>
          <p:cNvGrpSpPr/>
          <p:nvPr/>
        </p:nvGrpSpPr>
        <p:grpSpPr>
          <a:xfrm>
            <a:off x="2950495" y="47415"/>
            <a:ext cx="6912061" cy="3490912"/>
            <a:chOff x="-143817" y="1152229"/>
            <a:chExt cx="6912061" cy="3490912"/>
          </a:xfrm>
        </p:grpSpPr>
        <p:graphicFrame>
          <p:nvGraphicFramePr>
            <p:cNvPr id="7" name="Objekt 6">
              <a:extLst>
                <a:ext uri="{FF2B5EF4-FFF2-40B4-BE49-F238E27FC236}">
                  <a16:creationId xmlns:a16="http://schemas.microsoft.com/office/drawing/2014/main" id="{2E7ACC14-0E4F-4A24-AD27-BD1ACD0B4239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92557877"/>
                </p:ext>
              </p:extLst>
            </p:nvPr>
          </p:nvGraphicFramePr>
          <p:xfrm>
            <a:off x="-143817" y="1152229"/>
            <a:ext cx="4933950" cy="34909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5" name="Graph" r:id="rId3" imgW="4276800" imgH="3024000" progId="Origin50.Graph">
                    <p:embed/>
                  </p:oleObj>
                </mc:Choice>
                <mc:Fallback>
                  <p:oleObj name="Graph" r:id="rId3" imgW="4276800" imgH="3024000" progId="Origin50.Graph">
                    <p:embed/>
                    <p:pic>
                      <p:nvPicPr>
                        <p:cNvPr id="5" name="Objekt 4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-143817" y="1152229"/>
                          <a:ext cx="4933950" cy="349091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395C2299-141A-42BF-ADFF-53747F8D4D1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443"/>
            <a:stretch/>
          </p:blipFill>
          <p:spPr>
            <a:xfrm>
              <a:off x="4968044" y="1520788"/>
              <a:ext cx="1800200" cy="2525208"/>
            </a:xfrm>
            <a:prstGeom prst="rect">
              <a:avLst/>
            </a:prstGeom>
          </p:spPr>
        </p:pic>
      </p:grpSp>
      <p:graphicFrame>
        <p:nvGraphicFramePr>
          <p:cNvPr id="9" name="Objekt 8">
            <a:extLst>
              <a:ext uri="{FF2B5EF4-FFF2-40B4-BE49-F238E27FC236}">
                <a16:creationId xmlns:a16="http://schemas.microsoft.com/office/drawing/2014/main" id="{956F6176-8119-455C-B79B-46B9C2F10DD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6054186"/>
              </p:ext>
            </p:extLst>
          </p:nvPr>
        </p:nvGraphicFramePr>
        <p:xfrm>
          <a:off x="2949788" y="3072495"/>
          <a:ext cx="4934650" cy="34203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Graph" r:id="rId6" imgW="4175640" imgH="2900160" progId="Origin50.Graph">
                  <p:embed/>
                </p:oleObj>
              </mc:Choice>
              <mc:Fallback>
                <p:oleObj name="Graph" r:id="rId6" imgW="4175640" imgH="2900160" progId="Origin50.Graph">
                  <p:embed/>
                  <p:pic>
                    <p:nvPicPr>
                      <p:cNvPr id="7" name="Objek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49788" y="3072495"/>
                        <a:ext cx="4934650" cy="342038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0907304E-83F5-4514-AB8F-AA1C48F035C7}"/>
              </a:ext>
            </a:extLst>
          </p:cNvPr>
          <p:cNvGrpSpPr/>
          <p:nvPr/>
        </p:nvGrpSpPr>
        <p:grpSpPr>
          <a:xfrm>
            <a:off x="7556923" y="3180507"/>
            <a:ext cx="3133725" cy="3058195"/>
            <a:chOff x="4884090" y="3517950"/>
            <a:chExt cx="3133725" cy="3058195"/>
          </a:xfrm>
        </p:grpSpPr>
        <p:graphicFrame>
          <p:nvGraphicFramePr>
            <p:cNvPr id="11" name="Objekt 10">
              <a:extLst>
                <a:ext uri="{FF2B5EF4-FFF2-40B4-BE49-F238E27FC236}">
                  <a16:creationId xmlns:a16="http://schemas.microsoft.com/office/drawing/2014/main" id="{2C3FCBB2-4608-4AC0-9DD1-81B1F670AB7E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61762880"/>
                </p:ext>
              </p:extLst>
            </p:nvPr>
          </p:nvGraphicFramePr>
          <p:xfrm>
            <a:off x="4949825" y="3517950"/>
            <a:ext cx="2152650" cy="9191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7" name="CS ChemDraw Drawing" r:id="rId8" imgW="2152969" imgH="918788" progId="ChemDraw.Document.6.0">
                    <p:embed/>
                  </p:oleObj>
                </mc:Choice>
                <mc:Fallback>
                  <p:oleObj name="CS ChemDraw Drawing" r:id="rId8" imgW="2152969" imgH="918788" progId="ChemDraw.Document.6.0">
                    <p:embed/>
                    <p:pic>
                      <p:nvPicPr>
                        <p:cNvPr id="8" name="Objekt 7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4949825" y="3517950"/>
                          <a:ext cx="2152650" cy="91916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" name="Objekt 11">
              <a:extLst>
                <a:ext uri="{FF2B5EF4-FFF2-40B4-BE49-F238E27FC236}">
                  <a16:creationId xmlns:a16="http://schemas.microsoft.com/office/drawing/2014/main" id="{B8B0CA17-A54C-4E82-929C-50CCD7648993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85779788"/>
                </p:ext>
              </p:extLst>
            </p:nvPr>
          </p:nvGraphicFramePr>
          <p:xfrm>
            <a:off x="4949825" y="4505412"/>
            <a:ext cx="2549525" cy="9207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8" name="CS ChemDraw Drawing" r:id="rId10" imgW="2549311" imgH="920319" progId="ChemDraw.Document.6.0">
                    <p:embed/>
                  </p:oleObj>
                </mc:Choice>
                <mc:Fallback>
                  <p:oleObj name="CS ChemDraw Drawing" r:id="rId10" imgW="2549311" imgH="920319" progId="ChemDraw.Document.6.0">
                    <p:embed/>
                    <p:pic>
                      <p:nvPicPr>
                        <p:cNvPr id="9" name="Objekt 8"/>
                        <p:cNvPicPr/>
                        <p:nvPr/>
                      </p:nvPicPr>
                      <p:blipFill>
                        <a:blip r:embed="rId11"/>
                        <a:stretch>
                          <a:fillRect/>
                        </a:stretch>
                      </p:blipFill>
                      <p:spPr>
                        <a:xfrm>
                          <a:off x="4949825" y="4505412"/>
                          <a:ext cx="2549525" cy="9207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3" name="Objekt 12">
              <a:extLst>
                <a:ext uri="{FF2B5EF4-FFF2-40B4-BE49-F238E27FC236}">
                  <a16:creationId xmlns:a16="http://schemas.microsoft.com/office/drawing/2014/main" id="{9643DC45-1174-4071-B026-22F03F55912C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089654374"/>
                </p:ext>
              </p:extLst>
            </p:nvPr>
          </p:nvGraphicFramePr>
          <p:xfrm>
            <a:off x="4884090" y="5606182"/>
            <a:ext cx="3133725" cy="9699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9" name="CS ChemDraw Drawing" r:id="rId12" imgW="3134343" imgH="970529" progId="ChemDraw.Document.6.0">
                    <p:embed/>
                  </p:oleObj>
                </mc:Choice>
                <mc:Fallback>
                  <p:oleObj name="CS ChemDraw Drawing" r:id="rId12" imgW="3134343" imgH="970529" progId="ChemDraw.Document.6.0">
                    <p:embed/>
                    <p:pic>
                      <p:nvPicPr>
                        <p:cNvPr id="10" name="Objekt 9"/>
                        <p:cNvPicPr/>
                        <p:nvPr/>
                      </p:nvPicPr>
                      <p:blipFill>
                        <a:blip r:embed="rId13"/>
                        <a:stretch>
                          <a:fillRect/>
                        </a:stretch>
                      </p:blipFill>
                      <p:spPr>
                        <a:xfrm>
                          <a:off x="4884090" y="5606182"/>
                          <a:ext cx="3133725" cy="96996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4" name="Textfeld 13">
            <a:extLst>
              <a:ext uri="{FF2B5EF4-FFF2-40B4-BE49-F238E27FC236}">
                <a16:creationId xmlns:a16="http://schemas.microsoft.com/office/drawing/2014/main" id="{04C43640-136B-4E81-A681-68C0B7C9EF9E}"/>
              </a:ext>
            </a:extLst>
          </p:cNvPr>
          <p:cNvSpPr txBox="1"/>
          <p:nvPr/>
        </p:nvSpPr>
        <p:spPr>
          <a:xfrm>
            <a:off x="2986976" y="412853"/>
            <a:ext cx="365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a)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70C78DEF-A8C7-4D5A-A857-E7B891656F91}"/>
              </a:ext>
            </a:extLst>
          </p:cNvPr>
          <p:cNvSpPr txBox="1"/>
          <p:nvPr/>
        </p:nvSpPr>
        <p:spPr>
          <a:xfrm>
            <a:off x="2986976" y="3284604"/>
            <a:ext cx="352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c)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00D2EDFF-2112-4E05-953A-273958FB1552}"/>
              </a:ext>
            </a:extLst>
          </p:cNvPr>
          <p:cNvSpPr txBox="1"/>
          <p:nvPr/>
        </p:nvSpPr>
        <p:spPr>
          <a:xfrm>
            <a:off x="7440431" y="418079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b)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05135CA7-674F-4406-9CE2-E4D0D7CFA315}"/>
              </a:ext>
            </a:extLst>
          </p:cNvPr>
          <p:cNvSpPr txBox="1"/>
          <p:nvPr/>
        </p:nvSpPr>
        <p:spPr>
          <a:xfrm>
            <a:off x="9804027" y="3183283"/>
            <a:ext cx="8393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/>
              <a:t>MPT-</a:t>
            </a:r>
            <a:r>
              <a:rPr lang="de-DE" sz="1600" dirty="0" err="1"/>
              <a:t>Ph</a:t>
            </a:r>
            <a:endParaRPr lang="de-DE" dirty="0"/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521BD236-1877-44C7-B36C-6FFADAA4943F}"/>
              </a:ext>
            </a:extLst>
          </p:cNvPr>
          <p:cNvSpPr txBox="1"/>
          <p:nvPr/>
        </p:nvSpPr>
        <p:spPr>
          <a:xfrm>
            <a:off x="9841507" y="5124723"/>
            <a:ext cx="901914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/>
              <a:t>MPT-</a:t>
            </a:r>
            <a:r>
              <a:rPr lang="de-DE" sz="1600" dirty="0" err="1"/>
              <a:t>Ph</a:t>
            </a:r>
            <a:r>
              <a:rPr lang="de-DE" sz="1600" dirty="0"/>
              <a:t>-</a:t>
            </a:r>
            <a:endParaRPr lang="de-DE" dirty="0"/>
          </a:p>
          <a:p>
            <a:r>
              <a:rPr lang="de-DE" dirty="0" err="1"/>
              <a:t>surface</a:t>
            </a:r>
            <a:endParaRPr lang="de-DE" dirty="0"/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BCC1E8F9-6651-428A-811F-894D7EE511F4}"/>
              </a:ext>
            </a:extLst>
          </p:cNvPr>
          <p:cNvSpPr txBox="1"/>
          <p:nvPr/>
        </p:nvSpPr>
        <p:spPr>
          <a:xfrm>
            <a:off x="9841507" y="4152615"/>
            <a:ext cx="901914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/>
              <a:t>MPT-</a:t>
            </a:r>
            <a:r>
              <a:rPr lang="de-DE" sz="1600" dirty="0" err="1"/>
              <a:t>Ph</a:t>
            </a:r>
            <a:r>
              <a:rPr lang="de-DE" sz="1600" dirty="0"/>
              <a:t>-</a:t>
            </a:r>
            <a:endParaRPr lang="de-DE" dirty="0"/>
          </a:p>
          <a:p>
            <a:r>
              <a:rPr lang="de-DE" dirty="0" err="1"/>
              <a:t>amide</a:t>
            </a:r>
            <a:endParaRPr lang="de-DE" dirty="0"/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DB2108E4-2781-4648-9C16-B180772A3910}"/>
              </a:ext>
            </a:extLst>
          </p:cNvPr>
          <p:cNvSpPr txBox="1"/>
          <p:nvPr/>
        </p:nvSpPr>
        <p:spPr>
          <a:xfrm>
            <a:off x="4672430" y="2654177"/>
            <a:ext cx="8823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err="1"/>
              <a:t>reference</a:t>
            </a:r>
            <a:endParaRPr lang="de-DE" sz="1400" dirty="0"/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E577D4D5-8C41-4551-AEEB-DAFBBC3BA7D1}"/>
              </a:ext>
            </a:extLst>
          </p:cNvPr>
          <p:cNvSpPr txBox="1"/>
          <p:nvPr/>
        </p:nvSpPr>
        <p:spPr>
          <a:xfrm>
            <a:off x="3849888" y="2467895"/>
            <a:ext cx="20369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solidFill>
                  <a:srgbClr val="FF0000"/>
                </a:solidFill>
              </a:rPr>
              <a:t>200 </a:t>
            </a:r>
            <a:r>
              <a:rPr lang="de-DE" sz="1400" dirty="0" err="1">
                <a:solidFill>
                  <a:srgbClr val="FF0000"/>
                </a:solidFill>
              </a:rPr>
              <a:t>nm</a:t>
            </a:r>
            <a:r>
              <a:rPr lang="de-DE" sz="1400" dirty="0">
                <a:solidFill>
                  <a:srgbClr val="FF0000"/>
                </a:solidFill>
              </a:rPr>
              <a:t> </a:t>
            </a:r>
            <a:r>
              <a:rPr lang="de-DE" sz="1400" dirty="0" err="1">
                <a:solidFill>
                  <a:srgbClr val="FF0000"/>
                </a:solidFill>
              </a:rPr>
              <a:t>thick</a:t>
            </a:r>
            <a:r>
              <a:rPr lang="de-DE" sz="1400" dirty="0">
                <a:solidFill>
                  <a:srgbClr val="FF0000"/>
                </a:solidFill>
              </a:rPr>
              <a:t>; 8 </a:t>
            </a:r>
            <a:r>
              <a:rPr lang="de-DE" sz="1400" dirty="0" err="1">
                <a:solidFill>
                  <a:srgbClr val="FF0000"/>
                </a:solidFill>
              </a:rPr>
              <a:t>nm</a:t>
            </a:r>
            <a:r>
              <a:rPr lang="de-DE" sz="1400" dirty="0">
                <a:solidFill>
                  <a:srgbClr val="FF0000"/>
                </a:solidFill>
              </a:rPr>
              <a:t> </a:t>
            </a:r>
            <a:r>
              <a:rPr lang="de-DE" sz="1400" dirty="0" err="1">
                <a:solidFill>
                  <a:srgbClr val="FF0000"/>
                </a:solidFill>
              </a:rPr>
              <a:t>pores</a:t>
            </a:r>
            <a:endParaRPr lang="de-DE" sz="1400" dirty="0">
              <a:solidFill>
                <a:srgbClr val="FF0000"/>
              </a:solidFill>
            </a:endParaRP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9814242A-B969-4494-9538-252AE639E6E3}"/>
              </a:ext>
            </a:extLst>
          </p:cNvPr>
          <p:cNvSpPr txBox="1"/>
          <p:nvPr/>
        </p:nvSpPr>
        <p:spPr>
          <a:xfrm>
            <a:off x="3919441" y="1155358"/>
            <a:ext cx="11785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solidFill>
                  <a:srgbClr val="0832B8"/>
                </a:solidFill>
              </a:rPr>
              <a:t>500 </a:t>
            </a:r>
            <a:r>
              <a:rPr lang="de-DE" sz="1400" dirty="0" err="1">
                <a:solidFill>
                  <a:srgbClr val="0832B8"/>
                </a:solidFill>
              </a:rPr>
              <a:t>nm</a:t>
            </a:r>
            <a:r>
              <a:rPr lang="de-DE" sz="1400" dirty="0">
                <a:solidFill>
                  <a:srgbClr val="0832B8"/>
                </a:solidFill>
              </a:rPr>
              <a:t> </a:t>
            </a:r>
            <a:r>
              <a:rPr lang="de-DE" sz="1400" dirty="0" err="1">
                <a:solidFill>
                  <a:srgbClr val="0832B8"/>
                </a:solidFill>
              </a:rPr>
              <a:t>thick</a:t>
            </a:r>
            <a:r>
              <a:rPr lang="de-DE" sz="1400" dirty="0">
                <a:solidFill>
                  <a:srgbClr val="0832B8"/>
                </a:solidFill>
              </a:rPr>
              <a:t>;</a:t>
            </a:r>
          </a:p>
          <a:p>
            <a:r>
              <a:rPr lang="de-DE" sz="1400" dirty="0">
                <a:solidFill>
                  <a:srgbClr val="0832B8"/>
                </a:solidFill>
              </a:rPr>
              <a:t>16 </a:t>
            </a:r>
            <a:r>
              <a:rPr lang="de-DE" sz="1400" dirty="0" err="1">
                <a:solidFill>
                  <a:srgbClr val="0832B8"/>
                </a:solidFill>
              </a:rPr>
              <a:t>nm</a:t>
            </a:r>
            <a:r>
              <a:rPr lang="de-DE" sz="1400" dirty="0">
                <a:solidFill>
                  <a:srgbClr val="0832B8"/>
                </a:solidFill>
              </a:rPr>
              <a:t> </a:t>
            </a:r>
            <a:r>
              <a:rPr lang="de-DE" sz="1400" dirty="0" err="1">
                <a:solidFill>
                  <a:srgbClr val="0832B8"/>
                </a:solidFill>
              </a:rPr>
              <a:t>pores</a:t>
            </a:r>
            <a:endParaRPr lang="de-DE" sz="1400" dirty="0">
              <a:solidFill>
                <a:srgbClr val="0832B8"/>
              </a:solidFill>
            </a:endParaRP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B44D9FE7-F0A0-4DAE-ACDC-8CC4C689117D}"/>
              </a:ext>
            </a:extLst>
          </p:cNvPr>
          <p:cNvSpPr txBox="1"/>
          <p:nvPr/>
        </p:nvSpPr>
        <p:spPr>
          <a:xfrm>
            <a:off x="5616845" y="694117"/>
            <a:ext cx="12698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solidFill>
                  <a:srgbClr val="BA0687"/>
                </a:solidFill>
              </a:rPr>
              <a:t>1000 </a:t>
            </a:r>
            <a:r>
              <a:rPr lang="de-DE" sz="1400" dirty="0" err="1">
                <a:solidFill>
                  <a:srgbClr val="BA0687"/>
                </a:solidFill>
              </a:rPr>
              <a:t>nm</a:t>
            </a:r>
            <a:r>
              <a:rPr lang="de-DE" sz="1400" dirty="0">
                <a:solidFill>
                  <a:srgbClr val="BA0687"/>
                </a:solidFill>
              </a:rPr>
              <a:t> </a:t>
            </a:r>
            <a:r>
              <a:rPr lang="de-DE" sz="1400" dirty="0" err="1">
                <a:solidFill>
                  <a:srgbClr val="BA0687"/>
                </a:solidFill>
              </a:rPr>
              <a:t>thick</a:t>
            </a:r>
            <a:r>
              <a:rPr lang="de-DE" sz="1400" dirty="0">
                <a:solidFill>
                  <a:srgbClr val="BA0687"/>
                </a:solidFill>
              </a:rPr>
              <a:t>;</a:t>
            </a:r>
          </a:p>
          <a:p>
            <a:r>
              <a:rPr lang="de-DE" sz="1400" dirty="0">
                <a:solidFill>
                  <a:srgbClr val="BA0687"/>
                </a:solidFill>
              </a:rPr>
              <a:t>16 </a:t>
            </a:r>
            <a:r>
              <a:rPr lang="de-DE" sz="1400" dirty="0" err="1">
                <a:solidFill>
                  <a:srgbClr val="BA0687"/>
                </a:solidFill>
              </a:rPr>
              <a:t>nm</a:t>
            </a:r>
            <a:r>
              <a:rPr lang="de-DE" sz="1400" dirty="0">
                <a:solidFill>
                  <a:srgbClr val="BA0687"/>
                </a:solidFill>
              </a:rPr>
              <a:t> </a:t>
            </a:r>
            <a:r>
              <a:rPr lang="de-DE" sz="1400" dirty="0" err="1">
                <a:solidFill>
                  <a:srgbClr val="BA0687"/>
                </a:solidFill>
              </a:rPr>
              <a:t>pores</a:t>
            </a:r>
            <a:endParaRPr lang="de-DE" sz="1400" dirty="0">
              <a:solidFill>
                <a:srgbClr val="BA06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58104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D5FB12-88A3-4649-B4F9-42D861D9B0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Figure 5</a:t>
            </a:r>
          </a:p>
        </p:txBody>
      </p: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21EF0ACE-53F3-46C5-837B-94509B943427}"/>
              </a:ext>
            </a:extLst>
          </p:cNvPr>
          <p:cNvGrpSpPr/>
          <p:nvPr/>
        </p:nvGrpSpPr>
        <p:grpSpPr>
          <a:xfrm>
            <a:off x="1631950" y="2233399"/>
            <a:ext cx="8928100" cy="3441496"/>
            <a:chOff x="215900" y="901904"/>
            <a:chExt cx="8928100" cy="3441496"/>
          </a:xfrm>
        </p:grpSpPr>
        <p:grpSp>
          <p:nvGrpSpPr>
            <p:cNvPr id="4" name="Gruppieren 3">
              <a:extLst>
                <a:ext uri="{FF2B5EF4-FFF2-40B4-BE49-F238E27FC236}">
                  <a16:creationId xmlns:a16="http://schemas.microsoft.com/office/drawing/2014/main" id="{16FB08F3-CA11-44D9-9651-62705185F5D2}"/>
                </a:ext>
              </a:extLst>
            </p:cNvPr>
            <p:cNvGrpSpPr/>
            <p:nvPr/>
          </p:nvGrpSpPr>
          <p:grpSpPr>
            <a:xfrm>
              <a:off x="215900" y="901904"/>
              <a:ext cx="8928100" cy="3441496"/>
              <a:chOff x="215900" y="901904"/>
              <a:chExt cx="8928100" cy="3441496"/>
            </a:xfrm>
          </p:grpSpPr>
          <p:graphicFrame>
            <p:nvGraphicFramePr>
              <p:cNvPr id="9" name="Objekt 8">
                <a:extLst>
                  <a:ext uri="{FF2B5EF4-FFF2-40B4-BE49-F238E27FC236}">
                    <a16:creationId xmlns:a16="http://schemas.microsoft.com/office/drawing/2014/main" id="{99B46EFB-F467-470B-A929-5134BEE2461B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061960505"/>
                  </p:ext>
                </p:extLst>
              </p:nvPr>
            </p:nvGraphicFramePr>
            <p:xfrm>
              <a:off x="4296995" y="901904"/>
              <a:ext cx="4847005" cy="342744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076" name="Graph" r:id="rId3" imgW="4276800" imgH="3024000" progId="Origin50.Graph">
                      <p:embed/>
                    </p:oleObj>
                  </mc:Choice>
                  <mc:Fallback>
                    <p:oleObj name="Graph" r:id="rId3" imgW="4276800" imgH="3024000" progId="Origin50.Graph">
                      <p:embed/>
                      <p:pic>
                        <p:nvPicPr>
                          <p:cNvPr id="2" name="Objekt 1"/>
                          <p:cNvPicPr/>
                          <p:nvPr/>
                        </p:nvPicPr>
                        <p:blipFill>
                          <a:blip r:embed="rId4"/>
                          <a:stretch>
                            <a:fillRect/>
                          </a:stretch>
                        </p:blipFill>
                        <p:spPr>
                          <a:xfrm>
                            <a:off x="4296995" y="901904"/>
                            <a:ext cx="4847005" cy="3427448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0" name="Objekt 9">
                <a:extLst>
                  <a:ext uri="{FF2B5EF4-FFF2-40B4-BE49-F238E27FC236}">
                    <a16:creationId xmlns:a16="http://schemas.microsoft.com/office/drawing/2014/main" id="{1397DCAF-052D-43C1-B8B4-A14AB70B2793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68129630"/>
                  </p:ext>
                </p:extLst>
              </p:nvPr>
            </p:nvGraphicFramePr>
            <p:xfrm>
              <a:off x="215900" y="923925"/>
              <a:ext cx="4922838" cy="34194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077" name="Graph" r:id="rId5" imgW="4175640" imgH="2900160" progId="Origin50.Graph">
                      <p:embed/>
                    </p:oleObj>
                  </mc:Choice>
                  <mc:Fallback>
                    <p:oleObj name="Graph" r:id="rId5" imgW="4175640" imgH="2900160" progId="Origin50.Graph">
                      <p:embed/>
                      <p:pic>
                        <p:nvPicPr>
                          <p:cNvPr id="4" name="Objekt 3"/>
                          <p:cNvPicPr/>
                          <p:nvPr/>
                        </p:nvPicPr>
                        <p:blipFill>
                          <a:blip r:embed="rId6"/>
                          <a:stretch>
                            <a:fillRect/>
                          </a:stretch>
                        </p:blipFill>
                        <p:spPr>
                          <a:xfrm>
                            <a:off x="215900" y="923925"/>
                            <a:ext cx="4922838" cy="3419475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1" name="Textfeld 10">
                <a:extLst>
                  <a:ext uri="{FF2B5EF4-FFF2-40B4-BE49-F238E27FC236}">
                    <a16:creationId xmlns:a16="http://schemas.microsoft.com/office/drawing/2014/main" id="{5DC529C8-FCB6-42A4-8DD3-F3A9E20716EB}"/>
                  </a:ext>
                </a:extLst>
              </p:cNvPr>
              <p:cNvSpPr txBox="1"/>
              <p:nvPr/>
            </p:nvSpPr>
            <p:spPr>
              <a:xfrm>
                <a:off x="431540" y="1124744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dirty="0"/>
                  <a:t>a)</a:t>
                </a:r>
              </a:p>
            </p:txBody>
          </p:sp>
          <p:sp>
            <p:nvSpPr>
              <p:cNvPr id="12" name="Textfeld 11">
                <a:extLst>
                  <a:ext uri="{FF2B5EF4-FFF2-40B4-BE49-F238E27FC236}">
                    <a16:creationId xmlns:a16="http://schemas.microsoft.com/office/drawing/2014/main" id="{70363EA3-AA73-48D4-AD28-930CA00ACC19}"/>
                  </a:ext>
                </a:extLst>
              </p:cNvPr>
              <p:cNvSpPr txBox="1"/>
              <p:nvPr/>
            </p:nvSpPr>
            <p:spPr>
              <a:xfrm>
                <a:off x="4519579" y="1124744"/>
                <a:ext cx="3770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dirty="0"/>
                  <a:t>b)</a:t>
                </a:r>
              </a:p>
            </p:txBody>
          </p:sp>
        </p:grpSp>
        <p:cxnSp>
          <p:nvCxnSpPr>
            <p:cNvPr id="5" name="Gerader Verbinder 4">
              <a:extLst>
                <a:ext uri="{FF2B5EF4-FFF2-40B4-BE49-F238E27FC236}">
                  <a16:creationId xmlns:a16="http://schemas.microsoft.com/office/drawing/2014/main" id="{B15DF203-82DF-4E07-82FF-DE7D7D79AFC4}"/>
                </a:ext>
              </a:extLst>
            </p:cNvPr>
            <p:cNvCxnSpPr/>
            <p:nvPr/>
          </p:nvCxnSpPr>
          <p:spPr>
            <a:xfrm>
              <a:off x="2591780" y="1309410"/>
              <a:ext cx="0" cy="2474984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Textfeld 5">
              <a:extLst>
                <a:ext uri="{FF2B5EF4-FFF2-40B4-BE49-F238E27FC236}">
                  <a16:creationId xmlns:a16="http://schemas.microsoft.com/office/drawing/2014/main" id="{9A84CDE3-4C36-4D87-B1BC-45A52C8E2819}"/>
                </a:ext>
              </a:extLst>
            </p:cNvPr>
            <p:cNvSpPr txBox="1"/>
            <p:nvPr/>
          </p:nvSpPr>
          <p:spPr>
            <a:xfrm>
              <a:off x="2309941" y="984957"/>
              <a:ext cx="12528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MPT-</a:t>
              </a:r>
              <a:r>
                <a:rPr lang="de-DE" dirty="0" err="1"/>
                <a:t>Ph</a:t>
              </a:r>
              <a:r>
                <a:rPr lang="de-DE" dirty="0"/>
                <a:t>-H</a:t>
              </a:r>
              <a:r>
                <a:rPr lang="de-DE" baseline="30000" dirty="0"/>
                <a:t>+</a:t>
              </a:r>
            </a:p>
          </p:txBody>
        </p:sp>
        <p:cxnSp>
          <p:nvCxnSpPr>
            <p:cNvPr id="7" name="Gerader Verbinder 6">
              <a:extLst>
                <a:ext uri="{FF2B5EF4-FFF2-40B4-BE49-F238E27FC236}">
                  <a16:creationId xmlns:a16="http://schemas.microsoft.com/office/drawing/2014/main" id="{6C4EA066-7567-4087-BC7F-D36EC33E3AF8}"/>
                </a:ext>
              </a:extLst>
            </p:cNvPr>
            <p:cNvCxnSpPr/>
            <p:nvPr/>
          </p:nvCxnSpPr>
          <p:spPr>
            <a:xfrm>
              <a:off x="1583668" y="1309410"/>
              <a:ext cx="0" cy="2474984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D516899B-5272-44D1-87D8-967CA17C5326}"/>
                </a:ext>
              </a:extLst>
            </p:cNvPr>
            <p:cNvSpPr txBox="1"/>
            <p:nvPr/>
          </p:nvSpPr>
          <p:spPr>
            <a:xfrm>
              <a:off x="1022543" y="984957"/>
              <a:ext cx="9226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MPT-</a:t>
              </a:r>
              <a:r>
                <a:rPr lang="de-DE" dirty="0" err="1"/>
                <a:t>Ph</a:t>
              </a:r>
              <a:endParaRPr lang="de-DE" dirty="0"/>
            </a:p>
          </p:txBody>
        </p:sp>
      </p:grpSp>
    </p:spTree>
    <p:extLst>
      <p:ext uri="{BB962C8B-B14F-4D97-AF65-F5344CB8AC3E}">
        <p14:creationId xmlns:p14="http://schemas.microsoft.com/office/powerpoint/2010/main" val="1879482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D5FB12-88A3-4649-B4F9-42D861D9B0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Figure 6</a:t>
            </a:r>
          </a:p>
        </p:txBody>
      </p: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727F5FC1-57A9-4EA2-8E65-7BA7D660B74F}"/>
              </a:ext>
            </a:extLst>
          </p:cNvPr>
          <p:cNvGrpSpPr/>
          <p:nvPr/>
        </p:nvGrpSpPr>
        <p:grpSpPr>
          <a:xfrm>
            <a:off x="2209745" y="1027906"/>
            <a:ext cx="10116108" cy="5330514"/>
            <a:chOff x="-180528" y="762782"/>
            <a:chExt cx="10116108" cy="5330514"/>
          </a:xfrm>
        </p:grpSpPr>
        <p:grpSp>
          <p:nvGrpSpPr>
            <p:cNvPr id="4" name="Gruppieren 3">
              <a:extLst>
                <a:ext uri="{FF2B5EF4-FFF2-40B4-BE49-F238E27FC236}">
                  <a16:creationId xmlns:a16="http://schemas.microsoft.com/office/drawing/2014/main" id="{48D56885-0731-41D6-82FF-C7EF837B40A0}"/>
                </a:ext>
              </a:extLst>
            </p:cNvPr>
            <p:cNvGrpSpPr/>
            <p:nvPr/>
          </p:nvGrpSpPr>
          <p:grpSpPr>
            <a:xfrm>
              <a:off x="-180528" y="1304764"/>
              <a:ext cx="10116108" cy="3806825"/>
              <a:chOff x="-180528" y="1304764"/>
              <a:chExt cx="10116108" cy="3806825"/>
            </a:xfrm>
          </p:grpSpPr>
          <p:grpSp>
            <p:nvGrpSpPr>
              <p:cNvPr id="16" name="Gruppieren 15">
                <a:extLst>
                  <a:ext uri="{FF2B5EF4-FFF2-40B4-BE49-F238E27FC236}">
                    <a16:creationId xmlns:a16="http://schemas.microsoft.com/office/drawing/2014/main" id="{6107DC15-F48F-4DAD-970B-A691A2162EF8}"/>
                  </a:ext>
                </a:extLst>
              </p:cNvPr>
              <p:cNvGrpSpPr/>
              <p:nvPr/>
            </p:nvGrpSpPr>
            <p:grpSpPr>
              <a:xfrm>
                <a:off x="-180528" y="1304764"/>
                <a:ext cx="10116108" cy="3806825"/>
                <a:chOff x="-180528" y="1304764"/>
                <a:chExt cx="10116108" cy="3806825"/>
              </a:xfrm>
            </p:grpSpPr>
            <p:sp>
              <p:nvSpPr>
                <p:cNvPr id="19" name="Rectangle 2">
                  <a:extLst>
                    <a:ext uri="{FF2B5EF4-FFF2-40B4-BE49-F238E27FC236}">
                      <a16:creationId xmlns:a16="http://schemas.microsoft.com/office/drawing/2014/main" id="{D30F4CF2-A9A7-4F38-BAE8-4CFE60EB2AD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91580" y="1412776"/>
                  <a:ext cx="9144000" cy="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endParaRPr lang="de-DE"/>
                </a:p>
              </p:txBody>
            </p:sp>
            <p:graphicFrame>
              <p:nvGraphicFramePr>
                <p:cNvPr id="20" name="Objekt 19">
                  <a:extLst>
                    <a:ext uri="{FF2B5EF4-FFF2-40B4-BE49-F238E27FC236}">
                      <a16:creationId xmlns:a16="http://schemas.microsoft.com/office/drawing/2014/main" id="{DD28693E-FA51-4976-9050-0826E04AB738}"/>
                    </a:ext>
                  </a:extLst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183777461"/>
                    </p:ext>
                  </p:extLst>
                </p:nvPr>
              </p:nvGraphicFramePr>
              <p:xfrm>
                <a:off x="-180528" y="1304764"/>
                <a:ext cx="5359400" cy="3806825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4102" name="Graph" r:id="rId3" imgW="4276800" imgH="3024000" progId="Origin50.Graph">
                        <p:embed/>
                      </p:oleObj>
                    </mc:Choice>
                    <mc:Fallback>
                      <p:oleObj name="Graph" r:id="rId3" imgW="4276800" imgH="3024000" progId="Origin50.Graph">
                        <p:embed/>
                        <p:pic>
                          <p:nvPicPr>
                            <p:cNvPr id="3" name="Objekt 2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4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-180528" y="1304764"/>
                              <a:ext cx="5359400" cy="3806825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21" name="Objekt 20">
                  <a:extLst>
                    <a:ext uri="{FF2B5EF4-FFF2-40B4-BE49-F238E27FC236}">
                      <a16:creationId xmlns:a16="http://schemas.microsoft.com/office/drawing/2014/main" id="{ABFCFE05-9209-42E0-8F6E-688D5150456B}"/>
                    </a:ext>
                  </a:extLst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880080675"/>
                    </p:ext>
                  </p:extLst>
                </p:nvPr>
              </p:nvGraphicFramePr>
              <p:xfrm>
                <a:off x="4174716" y="1322349"/>
                <a:ext cx="5437844" cy="378042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4103" name="Graph" r:id="rId5" imgW="4175640" imgH="2900160" progId="Origin50.Graph">
                        <p:embed/>
                      </p:oleObj>
                    </mc:Choice>
                    <mc:Fallback>
                      <p:oleObj name="Graph" r:id="rId5" imgW="4175640" imgH="2900160" progId="Origin50.Graph">
                        <p:embed/>
                        <p:pic>
                          <p:nvPicPr>
                            <p:cNvPr id="4" name="Objekt 3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6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4174716" y="1322349"/>
                              <a:ext cx="5437844" cy="3780420"/>
                            </a:xfrm>
                            <a:prstGeom prst="rect">
                              <a:avLst/>
                            </a:prstGeom>
                            <a:noFill/>
                            <a:extLst/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sp>
            <p:nvSpPr>
              <p:cNvPr id="17" name="Textfeld 16">
                <a:extLst>
                  <a:ext uri="{FF2B5EF4-FFF2-40B4-BE49-F238E27FC236}">
                    <a16:creationId xmlns:a16="http://schemas.microsoft.com/office/drawing/2014/main" id="{9D0D7A49-ACD7-4AD0-9340-0E072562C872}"/>
                  </a:ext>
                </a:extLst>
              </p:cNvPr>
              <p:cNvSpPr txBox="1"/>
              <p:nvPr/>
            </p:nvSpPr>
            <p:spPr>
              <a:xfrm>
                <a:off x="67908" y="1376772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dirty="0"/>
                  <a:t>a)</a:t>
                </a:r>
              </a:p>
            </p:txBody>
          </p:sp>
          <p:sp>
            <p:nvSpPr>
              <p:cNvPr id="18" name="Textfeld 17">
                <a:extLst>
                  <a:ext uri="{FF2B5EF4-FFF2-40B4-BE49-F238E27FC236}">
                    <a16:creationId xmlns:a16="http://schemas.microsoft.com/office/drawing/2014/main" id="{ECFC09ED-839D-4D01-B466-AA399E77D0DA}"/>
                  </a:ext>
                </a:extLst>
              </p:cNvPr>
              <p:cNvSpPr txBox="1"/>
              <p:nvPr/>
            </p:nvSpPr>
            <p:spPr>
              <a:xfrm>
                <a:off x="4427984" y="1376772"/>
                <a:ext cx="3770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dirty="0"/>
                  <a:t>b)</a:t>
                </a:r>
              </a:p>
            </p:txBody>
          </p:sp>
        </p:grpSp>
        <p:cxnSp>
          <p:nvCxnSpPr>
            <p:cNvPr id="5" name="Gewinkelter Verbinder 9">
              <a:extLst>
                <a:ext uri="{FF2B5EF4-FFF2-40B4-BE49-F238E27FC236}">
                  <a16:creationId xmlns:a16="http://schemas.microsoft.com/office/drawing/2014/main" id="{266EA2DE-682A-4C18-91C4-680F4F282C6A}"/>
                </a:ext>
              </a:extLst>
            </p:cNvPr>
            <p:cNvCxnSpPr/>
            <p:nvPr/>
          </p:nvCxnSpPr>
          <p:spPr>
            <a:xfrm rot="10800000">
              <a:off x="5868144" y="2934236"/>
              <a:ext cx="1440160" cy="782796"/>
            </a:xfrm>
            <a:prstGeom prst="bentConnector3">
              <a:avLst>
                <a:gd name="adj1" fmla="val 476"/>
              </a:avLst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Textfeld 5">
              <a:extLst>
                <a:ext uri="{FF2B5EF4-FFF2-40B4-BE49-F238E27FC236}">
                  <a16:creationId xmlns:a16="http://schemas.microsoft.com/office/drawing/2014/main" id="{722FB111-1B72-4136-BE69-ABE0A1F4F04E}"/>
                </a:ext>
              </a:extLst>
            </p:cNvPr>
            <p:cNvSpPr txBox="1"/>
            <p:nvPr/>
          </p:nvSpPr>
          <p:spPr>
            <a:xfrm>
              <a:off x="5950763" y="2564904"/>
              <a:ext cx="7505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1xPBS</a:t>
              </a:r>
            </a:p>
          </p:txBody>
        </p:sp>
        <p:cxnSp>
          <p:nvCxnSpPr>
            <p:cNvPr id="7" name="Gewinkelter Verbinder 22">
              <a:extLst>
                <a:ext uri="{FF2B5EF4-FFF2-40B4-BE49-F238E27FC236}">
                  <a16:creationId xmlns:a16="http://schemas.microsoft.com/office/drawing/2014/main" id="{547AB759-C6C5-41F1-B733-25D679EBED89}"/>
                </a:ext>
              </a:extLst>
            </p:cNvPr>
            <p:cNvCxnSpPr/>
            <p:nvPr/>
          </p:nvCxnSpPr>
          <p:spPr>
            <a:xfrm>
              <a:off x="8028384" y="3268031"/>
              <a:ext cx="468052" cy="268981"/>
            </a:xfrm>
            <a:prstGeom prst="bentConnector3">
              <a:avLst>
                <a:gd name="adj1" fmla="val 1159"/>
              </a:avLst>
            </a:prstGeom>
            <a:ln w="28575">
              <a:solidFill>
                <a:srgbClr val="0832B8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9505308E-315D-4867-AC08-3576DEF438E4}"/>
                </a:ext>
              </a:extLst>
            </p:cNvPr>
            <p:cNvSpPr txBox="1"/>
            <p:nvPr/>
          </p:nvSpPr>
          <p:spPr>
            <a:xfrm>
              <a:off x="7859215" y="3772272"/>
              <a:ext cx="9252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solidFill>
                    <a:srgbClr val="0832B8"/>
                  </a:solidFill>
                </a:rPr>
                <a:t>0.1xPBS</a:t>
              </a:r>
            </a:p>
          </p:txBody>
        </p:sp>
        <p:sp>
          <p:nvSpPr>
            <p:cNvPr id="9" name="Abgerundetes Rechteck 27">
              <a:extLst>
                <a:ext uri="{FF2B5EF4-FFF2-40B4-BE49-F238E27FC236}">
                  <a16:creationId xmlns:a16="http://schemas.microsoft.com/office/drawing/2014/main" id="{E600BD45-46C7-4DC0-8F7A-09330CAB6D96}"/>
                </a:ext>
              </a:extLst>
            </p:cNvPr>
            <p:cNvSpPr/>
            <p:nvPr/>
          </p:nvSpPr>
          <p:spPr>
            <a:xfrm>
              <a:off x="906450" y="4976231"/>
              <a:ext cx="3276364" cy="1117065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" name="Abgerundetes Rechteck 28">
              <a:extLst>
                <a:ext uri="{FF2B5EF4-FFF2-40B4-BE49-F238E27FC236}">
                  <a16:creationId xmlns:a16="http://schemas.microsoft.com/office/drawing/2014/main" id="{0216DAB5-DF43-41A9-9B41-EBBCE471B1A4}"/>
                </a:ext>
              </a:extLst>
            </p:cNvPr>
            <p:cNvSpPr/>
            <p:nvPr/>
          </p:nvSpPr>
          <p:spPr>
            <a:xfrm>
              <a:off x="863588" y="762782"/>
              <a:ext cx="3276364" cy="936575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11" name="Gruppieren 10">
              <a:extLst>
                <a:ext uri="{FF2B5EF4-FFF2-40B4-BE49-F238E27FC236}">
                  <a16:creationId xmlns:a16="http://schemas.microsoft.com/office/drawing/2014/main" id="{77DEBF86-F592-4298-B31E-53C0FFDC0F21}"/>
                </a:ext>
              </a:extLst>
            </p:cNvPr>
            <p:cNvGrpSpPr/>
            <p:nvPr/>
          </p:nvGrpSpPr>
          <p:grpSpPr>
            <a:xfrm>
              <a:off x="1040991" y="762782"/>
              <a:ext cx="3133725" cy="5258506"/>
              <a:chOff x="4884090" y="1542665"/>
              <a:chExt cx="3133725" cy="5258506"/>
            </a:xfrm>
          </p:grpSpPr>
          <p:graphicFrame>
            <p:nvGraphicFramePr>
              <p:cNvPr id="14" name="Objekt 13">
                <a:extLst>
                  <a:ext uri="{FF2B5EF4-FFF2-40B4-BE49-F238E27FC236}">
                    <a16:creationId xmlns:a16="http://schemas.microsoft.com/office/drawing/2014/main" id="{1A188F33-F2A3-4358-81BB-73B71163783E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136552078"/>
                  </p:ext>
                </p:extLst>
              </p:nvPr>
            </p:nvGraphicFramePr>
            <p:xfrm>
              <a:off x="4958715" y="1542665"/>
              <a:ext cx="2549525" cy="9207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104" name="CS ChemDraw Drawing" r:id="rId7" imgW="2549311" imgH="920319" progId="ChemDraw.Document.6.0">
                      <p:embed/>
                    </p:oleObj>
                  </mc:Choice>
                  <mc:Fallback>
                    <p:oleObj name="CS ChemDraw Drawing" r:id="rId7" imgW="2549311" imgH="920319" progId="ChemDraw.Document.6.0">
                      <p:embed/>
                      <p:pic>
                        <p:nvPicPr>
                          <p:cNvPr id="33" name="Objekt 32"/>
                          <p:cNvPicPr/>
                          <p:nvPr/>
                        </p:nvPicPr>
                        <p:blipFill>
                          <a:blip r:embed="rId8"/>
                          <a:stretch>
                            <a:fillRect/>
                          </a:stretch>
                        </p:blipFill>
                        <p:spPr>
                          <a:xfrm>
                            <a:off x="4958715" y="1542665"/>
                            <a:ext cx="2549525" cy="92075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5" name="Objekt 14">
                <a:extLst>
                  <a:ext uri="{FF2B5EF4-FFF2-40B4-BE49-F238E27FC236}">
                    <a16:creationId xmlns:a16="http://schemas.microsoft.com/office/drawing/2014/main" id="{94260055-D134-4F86-9205-7E02D0548F16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791207432"/>
                  </p:ext>
                </p:extLst>
              </p:nvPr>
            </p:nvGraphicFramePr>
            <p:xfrm>
              <a:off x="4884090" y="5831208"/>
              <a:ext cx="3133725" cy="96996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105" name="CS ChemDraw Drawing" r:id="rId9" imgW="3134343" imgH="970529" progId="ChemDraw.Document.6.0">
                      <p:embed/>
                    </p:oleObj>
                  </mc:Choice>
                  <mc:Fallback>
                    <p:oleObj name="CS ChemDraw Drawing" r:id="rId9" imgW="3134343" imgH="970529" progId="ChemDraw.Document.6.0">
                      <p:embed/>
                      <p:pic>
                        <p:nvPicPr>
                          <p:cNvPr id="34" name="Objekt 33"/>
                          <p:cNvPicPr/>
                          <p:nvPr/>
                        </p:nvPicPr>
                        <p:blipFill>
                          <a:blip r:embed="rId10"/>
                          <a:stretch>
                            <a:fillRect/>
                          </a:stretch>
                        </p:blipFill>
                        <p:spPr>
                          <a:xfrm>
                            <a:off x="4884090" y="5831208"/>
                            <a:ext cx="3133725" cy="969963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204741D8-E9D0-407E-8A10-978B70F002C6}"/>
                </a:ext>
              </a:extLst>
            </p:cNvPr>
            <p:cNvSpPr txBox="1"/>
            <p:nvPr/>
          </p:nvSpPr>
          <p:spPr>
            <a:xfrm>
              <a:off x="3107702" y="4907409"/>
              <a:ext cx="901914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dirty="0"/>
                <a:t>MPT-</a:t>
              </a:r>
              <a:r>
                <a:rPr lang="de-DE" sz="1600" dirty="0" err="1"/>
                <a:t>Ph</a:t>
              </a:r>
              <a:r>
                <a:rPr lang="de-DE" sz="1600" dirty="0"/>
                <a:t>-</a:t>
              </a:r>
              <a:endParaRPr lang="de-DE" dirty="0"/>
            </a:p>
            <a:p>
              <a:r>
                <a:rPr lang="de-DE" dirty="0" err="1"/>
                <a:t>surface</a:t>
              </a:r>
              <a:endParaRPr lang="de-DE" dirty="0"/>
            </a:p>
          </p:txBody>
        </p:sp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9FBECAA0-AC0C-4040-8888-D6BC6610A007}"/>
                </a:ext>
              </a:extLst>
            </p:cNvPr>
            <p:cNvSpPr txBox="1"/>
            <p:nvPr/>
          </p:nvSpPr>
          <p:spPr>
            <a:xfrm>
              <a:off x="3225336" y="861899"/>
              <a:ext cx="901914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dirty="0"/>
                <a:t>MPT-</a:t>
              </a:r>
              <a:r>
                <a:rPr lang="de-DE" sz="1600" dirty="0" err="1"/>
                <a:t>Ph</a:t>
              </a:r>
              <a:r>
                <a:rPr lang="de-DE" sz="1600" dirty="0"/>
                <a:t>-</a:t>
              </a:r>
              <a:endParaRPr lang="de-DE" dirty="0"/>
            </a:p>
            <a:p>
              <a:r>
                <a:rPr lang="de-DE" dirty="0" err="1"/>
                <a:t>amide</a:t>
              </a:r>
              <a:endParaRPr lang="de-DE" dirty="0"/>
            </a:p>
          </p:txBody>
        </p:sp>
      </p:grpSp>
    </p:spTree>
    <p:extLst>
      <p:ext uri="{BB962C8B-B14F-4D97-AF65-F5344CB8AC3E}">
        <p14:creationId xmlns:p14="http://schemas.microsoft.com/office/powerpoint/2010/main" val="34611347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61C9F5-C4DC-415E-8474-0D3673BB48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Graphical</a:t>
            </a:r>
            <a:r>
              <a:rPr lang="de-DE" dirty="0"/>
              <a:t> Abstract</a:t>
            </a: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5FCFB73F-6288-4F2A-B4B4-57D5D2894D5E}"/>
              </a:ext>
            </a:extLst>
          </p:cNvPr>
          <p:cNvGrpSpPr/>
          <p:nvPr/>
        </p:nvGrpSpPr>
        <p:grpSpPr>
          <a:xfrm>
            <a:off x="2670843" y="1690688"/>
            <a:ext cx="5272757" cy="4307921"/>
            <a:chOff x="1387475" y="765175"/>
            <a:chExt cx="5272757" cy="4307921"/>
          </a:xfrm>
        </p:grpSpPr>
        <p:grpSp>
          <p:nvGrpSpPr>
            <p:cNvPr id="5" name="Gruppieren 4">
              <a:extLst>
                <a:ext uri="{FF2B5EF4-FFF2-40B4-BE49-F238E27FC236}">
                  <a16:creationId xmlns:a16="http://schemas.microsoft.com/office/drawing/2014/main" id="{DD58F2AC-B253-4A65-B302-8512723F7608}"/>
                </a:ext>
              </a:extLst>
            </p:cNvPr>
            <p:cNvGrpSpPr/>
            <p:nvPr/>
          </p:nvGrpSpPr>
          <p:grpSpPr>
            <a:xfrm>
              <a:off x="1387475" y="765175"/>
              <a:ext cx="5174864" cy="4307921"/>
              <a:chOff x="1387475" y="765175"/>
              <a:chExt cx="5174864" cy="4307921"/>
            </a:xfrm>
          </p:grpSpPr>
          <p:graphicFrame>
            <p:nvGraphicFramePr>
              <p:cNvPr id="7" name="Objekt 6">
                <a:extLst>
                  <a:ext uri="{FF2B5EF4-FFF2-40B4-BE49-F238E27FC236}">
                    <a16:creationId xmlns:a16="http://schemas.microsoft.com/office/drawing/2014/main" id="{B87C23F5-A0DE-46F2-806D-776369DD930F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04303372"/>
                  </p:ext>
                </p:extLst>
              </p:nvPr>
            </p:nvGraphicFramePr>
            <p:xfrm>
              <a:off x="1387475" y="765175"/>
              <a:ext cx="4479925" cy="31051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122" name="Graph" r:id="rId3" imgW="4175640" imgH="2900160" progId="Origin50.Graph">
                      <p:embed/>
                    </p:oleObj>
                  </mc:Choice>
                  <mc:Fallback>
                    <p:oleObj name="Graph" r:id="rId3" imgW="4175640" imgH="2900160" progId="Origin50.Graph">
                      <p:embed/>
                      <p:pic>
                        <p:nvPicPr>
                          <p:cNvPr id="31" name="Objekt 30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387475" y="765175"/>
                            <a:ext cx="4479925" cy="3105150"/>
                          </a:xfrm>
                          <a:prstGeom prst="rect">
                            <a:avLst/>
                          </a:prstGeom>
                          <a:noFill/>
                          <a:extLst/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8" name="Gruppieren 7">
                <a:extLst>
                  <a:ext uri="{FF2B5EF4-FFF2-40B4-BE49-F238E27FC236}">
                    <a16:creationId xmlns:a16="http://schemas.microsoft.com/office/drawing/2014/main" id="{1E00FA6F-B7F4-48B8-AE89-C2D44A8BA822}"/>
                  </a:ext>
                </a:extLst>
              </p:cNvPr>
              <p:cNvGrpSpPr/>
              <p:nvPr/>
            </p:nvGrpSpPr>
            <p:grpSpPr>
              <a:xfrm>
                <a:off x="1547663" y="3755672"/>
                <a:ext cx="3430499" cy="1312243"/>
                <a:chOff x="251521" y="3753033"/>
                <a:chExt cx="3672406" cy="1386887"/>
              </a:xfrm>
            </p:grpSpPr>
            <p:pic>
              <p:nvPicPr>
                <p:cNvPr id="10" name="Grafik 9">
                  <a:extLst>
                    <a:ext uri="{FF2B5EF4-FFF2-40B4-BE49-F238E27FC236}">
                      <a16:creationId xmlns:a16="http://schemas.microsoft.com/office/drawing/2014/main" id="{22322E64-AF70-4247-BDBB-829244DA1A6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4610" t="33200" r="2585" b="34862"/>
                <a:stretch/>
              </p:blipFill>
              <p:spPr>
                <a:xfrm rot="10800000">
                  <a:off x="287522" y="3753033"/>
                  <a:ext cx="3636405" cy="1386887"/>
                </a:xfrm>
                <a:prstGeom prst="rect">
                  <a:avLst/>
                </a:prstGeom>
              </p:spPr>
            </p:pic>
            <p:sp>
              <p:nvSpPr>
                <p:cNvPr id="11" name="Gleichschenkliges Dreieck 10">
                  <a:extLst>
                    <a:ext uri="{FF2B5EF4-FFF2-40B4-BE49-F238E27FC236}">
                      <a16:creationId xmlns:a16="http://schemas.microsoft.com/office/drawing/2014/main" id="{F3ACE47B-18F2-47E5-A1FD-42E34226CDD6}"/>
                    </a:ext>
                  </a:extLst>
                </p:cNvPr>
                <p:cNvSpPr/>
                <p:nvPr/>
              </p:nvSpPr>
              <p:spPr>
                <a:xfrm>
                  <a:off x="251521" y="4545124"/>
                  <a:ext cx="3672406" cy="576064"/>
                </a:xfrm>
                <a:prstGeom prst="triangle">
                  <a:avLst>
                    <a:gd name="adj" fmla="val 100000"/>
                  </a:avLst>
                </a:prstGeom>
                <a:gradFill flip="none" rotWithShape="1">
                  <a:gsLst>
                    <a:gs pos="0">
                      <a:srgbClr val="92D050"/>
                    </a:gs>
                    <a:gs pos="67000">
                      <a:schemeClr val="accent1">
                        <a:lumMod val="45000"/>
                        <a:lumOff val="55000"/>
                      </a:schemeClr>
                    </a:gs>
                    <a:gs pos="95000">
                      <a:srgbClr val="0832B8"/>
                    </a:gs>
                    <a:gs pos="100000">
                      <a:schemeClr val="tx2"/>
                    </a:gs>
                  </a:gsLst>
                  <a:lin ang="0" scaled="1"/>
                  <a:tileRect/>
                </a:gradFill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3200" dirty="0">
                      <a:solidFill>
                        <a:schemeClr val="tx1"/>
                      </a:solidFill>
                    </a:rPr>
                    <a:t>pH </a:t>
                  </a:r>
                </a:p>
              </p:txBody>
            </p:sp>
          </p:grpSp>
          <p:pic>
            <p:nvPicPr>
              <p:cNvPr id="9" name="Grafik 8">
                <a:extLst>
                  <a:ext uri="{FF2B5EF4-FFF2-40B4-BE49-F238E27FC236}">
                    <a16:creationId xmlns:a16="http://schemas.microsoft.com/office/drawing/2014/main" id="{CAFA3B88-2317-49C7-8C0A-8B2ABA31321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001" t="37031" r="5999" b="10617"/>
              <a:stretch/>
            </p:blipFill>
            <p:spPr>
              <a:xfrm>
                <a:off x="4978163" y="3596932"/>
                <a:ext cx="1584176" cy="1476164"/>
              </a:xfrm>
              <a:prstGeom prst="rect">
                <a:avLst/>
              </a:prstGeom>
            </p:spPr>
          </p:pic>
        </p:grpSp>
        <p:graphicFrame>
          <p:nvGraphicFramePr>
            <p:cNvPr id="6" name="Objekt 5">
              <a:extLst>
                <a:ext uri="{FF2B5EF4-FFF2-40B4-BE49-F238E27FC236}">
                  <a16:creationId xmlns:a16="http://schemas.microsoft.com/office/drawing/2014/main" id="{C1B2ED37-F8A1-42FD-8EA8-C3EC47E89970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223620408"/>
                </p:ext>
              </p:extLst>
            </p:nvPr>
          </p:nvGraphicFramePr>
          <p:xfrm>
            <a:off x="4283968" y="1147024"/>
            <a:ext cx="2376264" cy="19089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23" name="CS ChemDraw Drawing" r:id="rId7" imgW="2576834" imgH="2069340" progId="ChemDraw.Document.6.0">
                    <p:embed/>
                  </p:oleObj>
                </mc:Choice>
                <mc:Fallback>
                  <p:oleObj name="CS ChemDraw Drawing" r:id="rId7" imgW="2576834" imgH="2069340" progId="ChemDraw.Document.6.0">
                    <p:embed/>
                    <p:pic>
                      <p:nvPicPr>
                        <p:cNvPr id="35" name="Objekt 34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4283968" y="1147024"/>
                          <a:ext cx="2376264" cy="1908944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7950166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140</Words>
  <Application>Microsoft Office PowerPoint</Application>
  <PresentationFormat>Breitbild</PresentationFormat>
  <Paragraphs>46</Paragraphs>
  <Slides>9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2</vt:i4>
      </vt:variant>
      <vt:variant>
        <vt:lpstr>Folientitel</vt:lpstr>
      </vt:variant>
      <vt:variant>
        <vt:i4>9</vt:i4>
      </vt:variant>
    </vt:vector>
  </HeadingPairs>
  <TitlesOfParts>
    <vt:vector size="16" baseType="lpstr">
      <vt:lpstr>Arial</vt:lpstr>
      <vt:lpstr>Calibri</vt:lpstr>
      <vt:lpstr>Calibri Light</vt:lpstr>
      <vt:lpstr>Charter</vt:lpstr>
      <vt:lpstr>Office</vt:lpstr>
      <vt:lpstr>CS ChemDraw Drawing</vt:lpstr>
      <vt:lpstr>Graph</vt:lpstr>
      <vt:lpstr>The Interplay of Nanoconfinement and pH from the Perspective of a Dye-Reporter Molecule</vt:lpstr>
      <vt:lpstr>Scheme 1</vt:lpstr>
      <vt:lpstr>Figure 1</vt:lpstr>
      <vt:lpstr>Figure 2</vt:lpstr>
      <vt:lpstr>Figure 3</vt:lpstr>
      <vt:lpstr>Figure 4</vt:lpstr>
      <vt:lpstr>Figure 5</vt:lpstr>
      <vt:lpstr>Figure 6</vt:lpstr>
      <vt:lpstr>Graphical Abstract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Full Paper Titel</dc:title>
  <dc:creator>Dieter Spiehl</dc:creator>
  <cp:lastModifiedBy>Dieter Spiehl</cp:lastModifiedBy>
  <cp:revision>4</cp:revision>
  <dcterms:created xsi:type="dcterms:W3CDTF">2022-06-03T08:34:02Z</dcterms:created>
  <dcterms:modified xsi:type="dcterms:W3CDTF">2022-06-03T10:38:54Z</dcterms:modified>
</cp:coreProperties>
</file>