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99" r:id="rId2"/>
    <p:sldId id="400" r:id="rId3"/>
    <p:sldId id="401" r:id="rId4"/>
    <p:sldId id="421" r:id="rId5"/>
    <p:sldId id="408" r:id="rId6"/>
    <p:sldId id="419" r:id="rId7"/>
    <p:sldId id="420" r:id="rId8"/>
  </p:sldIdLst>
  <p:sldSz cx="9144000" cy="5715000" type="screen16x10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F02"/>
    <a:srgbClr val="5B9BD5"/>
    <a:srgbClr val="0000FF"/>
    <a:srgbClr val="B3824D"/>
    <a:srgbClr val="FFB800"/>
    <a:srgbClr val="19F219"/>
    <a:srgbClr val="6A6A6A"/>
    <a:srgbClr val="FF3B3B"/>
    <a:srgbClr val="FF0000"/>
    <a:srgbClr val="EEB8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1" autoAdjust="0"/>
    <p:restoredTop sz="86265" autoAdjust="0"/>
  </p:normalViewPr>
  <p:slideViewPr>
    <p:cSldViewPr snapToGrid="0" snapToObjects="1">
      <p:cViewPr varScale="1">
        <p:scale>
          <a:sx n="116" d="100"/>
          <a:sy n="116" d="100"/>
        </p:scale>
        <p:origin x="734" y="67"/>
      </p:cViewPr>
      <p:guideLst>
        <p:guide orient="horz" pos="211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5" d="100"/>
          <a:sy n="75" d="100"/>
        </p:scale>
        <p:origin x="217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2B747-30A2-4172-860C-E73FBDDF2A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514002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241425"/>
            <a:ext cx="53594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361D1-1457-6145-B602-82FA095E32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51615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E361D1-1457-6145-B602-82FA095E32D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4663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E361D1-1457-6145-B602-82FA095E32D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1569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E361D1-1457-6145-B602-82FA095E32D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1304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E361D1-1457-6145-B602-82FA095E32D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2611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5400" y="0"/>
            <a:ext cx="9169400" cy="5715000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0" y="1"/>
            <a:ext cx="9144000" cy="2417378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6000">
                <a:srgbClr val="000000">
                  <a:alpha val="22000"/>
                </a:srgbClr>
              </a:gs>
              <a:gs pos="35000">
                <a:srgbClr val="000000">
                  <a:alpha val="11000"/>
                </a:srgb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3308" y="1152000"/>
            <a:ext cx="4320000" cy="720000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650" b="0" i="0">
                <a:solidFill>
                  <a:schemeClr val="accent1"/>
                </a:solidFill>
                <a:latin typeface="+mj-lt"/>
                <a:ea typeface="Verdana" charset="0"/>
                <a:cs typeface="Verdana" charset="0"/>
              </a:defRPr>
            </a:lvl1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504002" y="396000"/>
            <a:ext cx="6696000" cy="64800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15" name="Gruppierung 2"/>
          <p:cNvGrpSpPr/>
          <p:nvPr userDrawn="1"/>
        </p:nvGrpSpPr>
        <p:grpSpPr>
          <a:xfrm>
            <a:off x="7415316" y="357917"/>
            <a:ext cx="1728684" cy="652654"/>
            <a:chOff x="7415316" y="357917"/>
            <a:chExt cx="1728684" cy="652654"/>
          </a:xfrm>
          <a:solidFill>
            <a:schemeClr val="bg1"/>
          </a:solidFill>
        </p:grpSpPr>
        <p:sp>
          <p:nvSpPr>
            <p:cNvPr id="16" name="Rechteck 14"/>
            <p:cNvSpPr/>
            <p:nvPr/>
          </p:nvSpPr>
          <p:spPr>
            <a:xfrm>
              <a:off x="7415316" y="357917"/>
              <a:ext cx="1728684" cy="6526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7" name="Picture 9" descr="tud_logo"/>
            <p:cNvPicPr>
              <a:picLocks noChangeAspect="1" noChangeArrowheads="1"/>
            </p:cNvPicPr>
            <p:nvPr/>
          </p:nvPicPr>
          <p:blipFill rotWithShape="1">
            <a:blip r:embed="rId3" cstate="hq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08875" y="407299"/>
              <a:ext cx="1404584" cy="5406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Bild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85" y="4795628"/>
            <a:ext cx="83947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Abschnittsüberschrift_Dru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1"/>
          <p:cNvSpPr>
            <a:spLocks noGrp="1"/>
          </p:cNvSpPr>
          <p:nvPr>
            <p:ph type="title" hasCustomPrompt="1"/>
          </p:nvPr>
        </p:nvSpPr>
        <p:spPr>
          <a:xfrm>
            <a:off x="504002" y="396000"/>
            <a:ext cx="6696000" cy="648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TITELMASTERFORMAT DURCH KLICKEN BEARBEITEN</a:t>
            </a:r>
          </a:p>
        </p:txBody>
      </p:sp>
      <p:sp>
        <p:nvSpPr>
          <p:cNvPr id="2" name="Rechteck 1"/>
          <p:cNvSpPr/>
          <p:nvPr/>
        </p:nvSpPr>
        <p:spPr>
          <a:xfrm>
            <a:off x="0" y="0"/>
            <a:ext cx="9144000" cy="3639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000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2"/>
          <p:cNvSpPr>
            <a:spLocks noGrp="1"/>
          </p:cNvSpPr>
          <p:nvPr>
            <p:ph idx="11"/>
          </p:nvPr>
        </p:nvSpPr>
        <p:spPr>
          <a:xfrm>
            <a:off x="504000" y="1152000"/>
            <a:ext cx="8388000" cy="4032000"/>
          </a:xfrm>
        </p:spPr>
        <p:txBody>
          <a:bodyPr/>
          <a:lstStyle>
            <a:lvl1pPr algn="l">
              <a:defRPr sz="1500">
                <a:solidFill>
                  <a:schemeClr val="tx1"/>
                </a:solidFill>
              </a:defRPr>
            </a:lvl1pPr>
            <a:lvl2pPr algn="l">
              <a:defRPr sz="1400">
                <a:solidFill>
                  <a:schemeClr val="tx1"/>
                </a:solidFill>
              </a:defRPr>
            </a:lvl2pPr>
            <a:lvl3pPr algn="l">
              <a:defRPr sz="1300">
                <a:solidFill>
                  <a:schemeClr val="tx1"/>
                </a:solidFill>
              </a:defRPr>
            </a:lvl3pPr>
            <a:lvl4pPr algn="l">
              <a:defRPr sz="1250">
                <a:solidFill>
                  <a:schemeClr val="tx1"/>
                </a:solidFill>
              </a:defRPr>
            </a:lvl4pPr>
            <a:lvl5pPr algn="l"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err="1"/>
              <a:t>Mastertextformat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04000" y="396000"/>
            <a:ext cx="6696000" cy="6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504000" y="1224000"/>
            <a:ext cx="4032000" cy="3852000"/>
          </a:xfrm>
        </p:spPr>
        <p:txBody>
          <a:bodyPr/>
          <a:lstStyle>
            <a:lvl1pPr marL="0" indent="0">
              <a:defRPr sz="15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300">
                <a:solidFill>
                  <a:schemeClr val="tx1"/>
                </a:solidFill>
              </a:defRPr>
            </a:lvl3pPr>
            <a:lvl4pPr>
              <a:defRPr sz="125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sz="half" idx="10" hasCustomPrompt="1"/>
          </p:nvPr>
        </p:nvSpPr>
        <p:spPr>
          <a:xfrm>
            <a:off x="4824000" y="1224000"/>
            <a:ext cx="4032000" cy="3852000"/>
          </a:xfrm>
        </p:spPr>
        <p:txBody>
          <a:bodyPr/>
          <a:lstStyle>
            <a:lvl1pPr marL="0" indent="0">
              <a:defRPr sz="15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300">
                <a:solidFill>
                  <a:schemeClr val="tx1"/>
                </a:solidFill>
              </a:defRPr>
            </a:lvl3pPr>
            <a:lvl4pPr>
              <a:defRPr sz="125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504000" y="396000"/>
            <a:ext cx="6696000" cy="6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04000" y="396000"/>
            <a:ext cx="6696000" cy="6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4000" y="1224000"/>
            <a:ext cx="2664000" cy="3852000"/>
          </a:xfrm>
        </p:spPr>
        <p:txBody>
          <a:bodyPr/>
          <a:lstStyle>
            <a:lvl1pPr marL="0" indent="0">
              <a:defRPr sz="15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300">
                <a:solidFill>
                  <a:schemeClr val="tx1"/>
                </a:solidFill>
              </a:defRPr>
            </a:lvl3pPr>
            <a:lvl4pPr>
              <a:defRPr sz="125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 noProof="0" dirty="0" err="1"/>
              <a:t>Mastertextformat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sz="half" idx="10"/>
          </p:nvPr>
        </p:nvSpPr>
        <p:spPr>
          <a:xfrm>
            <a:off x="3348000" y="1224000"/>
            <a:ext cx="2664000" cy="3852000"/>
          </a:xfrm>
        </p:spPr>
        <p:txBody>
          <a:bodyPr/>
          <a:lstStyle>
            <a:lvl1pPr marL="0" indent="0">
              <a:defRPr sz="15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300">
                <a:solidFill>
                  <a:schemeClr val="tx1"/>
                </a:solidFill>
              </a:defRPr>
            </a:lvl3pPr>
            <a:lvl4pPr>
              <a:defRPr sz="125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 noProof="0" dirty="0" err="1"/>
              <a:t>Mastertextformat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2"/>
          </p:nvPr>
        </p:nvSpPr>
        <p:spPr>
          <a:xfrm>
            <a:off x="6192000" y="1224000"/>
            <a:ext cx="2664000" cy="3852000"/>
          </a:xfrm>
        </p:spPr>
        <p:txBody>
          <a:bodyPr/>
          <a:lstStyle>
            <a:lvl1pPr marL="0" indent="0">
              <a:defRPr sz="15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300">
                <a:solidFill>
                  <a:schemeClr val="tx1"/>
                </a:solidFill>
              </a:defRPr>
            </a:lvl3pPr>
            <a:lvl4pPr>
              <a:defRPr sz="125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 noProof="0" dirty="0" err="1"/>
              <a:t>Mastertextformat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4306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000" y="396000"/>
            <a:ext cx="6696000" cy="6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err="1"/>
              <a:t>Mastertitelformat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0" y="-1"/>
            <a:ext cx="9144000" cy="5349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10"/>
          <p:cNvSpPr/>
          <p:nvPr userDrawn="1"/>
        </p:nvSpPr>
        <p:spPr>
          <a:xfrm>
            <a:off x="0" y="0"/>
            <a:ext cx="2049780" cy="5714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eer_Pf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0"/>
            <a:ext cx="9144000" cy="14529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3567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92000" y="1224000"/>
            <a:ext cx="5364000" cy="3852000"/>
          </a:xfrm>
        </p:spPr>
        <p:txBody>
          <a:bodyPr/>
          <a:lstStyle>
            <a:lvl1pPr>
              <a:defRPr sz="15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300">
                <a:solidFill>
                  <a:schemeClr val="tx1"/>
                </a:solidFill>
              </a:defRPr>
            </a:lvl3pPr>
            <a:lvl4pPr>
              <a:defRPr sz="125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err="1"/>
              <a:t>Mastertextformat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04001" y="1224000"/>
            <a:ext cx="2645600" cy="3960000"/>
          </a:xfrm>
        </p:spPr>
        <p:txBody>
          <a:bodyPr/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noProof="0" dirty="0" err="1"/>
              <a:t>Mastertextformat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504000" y="396000"/>
            <a:ext cx="6696000" cy="6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E209-CEC5-4CBB-AD16-0DFCFDAB462B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9480-16E7-499D-B03A-59B44F3C0B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32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gradFill flip="none" rotWithShape="1">
            <a:gsLst>
              <a:gs pos="40000">
                <a:srgbClr val="323232">
                  <a:alpha val="14000"/>
                </a:srgbClr>
              </a:gs>
              <a:gs pos="17000">
                <a:srgbClr val="323232">
                  <a:alpha val="25000"/>
                </a:srgbClr>
              </a:gs>
              <a:gs pos="31000">
                <a:srgbClr val="323232">
                  <a:alpha val="22000"/>
                </a:srgbClr>
              </a:gs>
              <a:gs pos="0">
                <a:srgbClr val="323232">
                  <a:alpha val="0"/>
                </a:srgbClr>
              </a:gs>
              <a:gs pos="54000">
                <a:srgbClr val="323232">
                  <a:alpha val="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3308" y="1152000"/>
            <a:ext cx="4320000" cy="720000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650" b="0" i="0">
                <a:solidFill>
                  <a:schemeClr val="accent1"/>
                </a:solidFill>
                <a:latin typeface="+mj-lt"/>
                <a:ea typeface="Verdana" charset="0"/>
                <a:cs typeface="Verdana" charset="0"/>
              </a:defRPr>
            </a:lvl1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504005" y="396000"/>
            <a:ext cx="6696000" cy="64800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11" name="Gruppierung 2"/>
          <p:cNvGrpSpPr/>
          <p:nvPr userDrawn="1"/>
        </p:nvGrpSpPr>
        <p:grpSpPr>
          <a:xfrm>
            <a:off x="7415316" y="357917"/>
            <a:ext cx="1728684" cy="652654"/>
            <a:chOff x="7415316" y="357917"/>
            <a:chExt cx="1728684" cy="652654"/>
          </a:xfrm>
          <a:solidFill>
            <a:schemeClr val="bg1"/>
          </a:solidFill>
        </p:grpSpPr>
        <p:sp>
          <p:nvSpPr>
            <p:cNvPr id="13" name="Rechteck 14"/>
            <p:cNvSpPr/>
            <p:nvPr/>
          </p:nvSpPr>
          <p:spPr>
            <a:xfrm>
              <a:off x="7415316" y="357917"/>
              <a:ext cx="1728684" cy="6526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9" descr="tud_logo"/>
            <p:cNvPicPr>
              <a:picLocks noChangeAspect="1" noChangeArrowheads="1"/>
            </p:cNvPicPr>
            <p:nvPr/>
          </p:nvPicPr>
          <p:blipFill rotWithShape="1">
            <a:blip r:embed="rId3" cstate="hq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08875" y="407299"/>
              <a:ext cx="1404584" cy="5406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" name="Bild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85" y="4795628"/>
            <a:ext cx="83947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3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elfolie">
    <p:bg>
      <p:bgPr>
        <a:gradFill>
          <a:gsLst>
            <a:gs pos="63000">
              <a:schemeClr val="tx1"/>
            </a:gs>
            <a:gs pos="0">
              <a:schemeClr val="tx1"/>
            </a:gs>
            <a:gs pos="96000">
              <a:srgbClr val="323232">
                <a:alpha val="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Rechteck 1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gradFill flip="none" rotWithShape="1">
            <a:gsLst>
              <a:gs pos="40000">
                <a:srgbClr val="323232">
                  <a:alpha val="16000"/>
                </a:srgbClr>
              </a:gs>
              <a:gs pos="17000">
                <a:srgbClr val="323232">
                  <a:alpha val="0"/>
                </a:srgbClr>
              </a:gs>
              <a:gs pos="31000">
                <a:srgbClr val="323232">
                  <a:alpha val="14000"/>
                </a:srgbClr>
              </a:gs>
              <a:gs pos="0">
                <a:srgbClr val="323232">
                  <a:alpha val="0"/>
                </a:srgbClr>
              </a:gs>
              <a:gs pos="54000">
                <a:srgbClr val="323232">
                  <a:alpha val="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3308" y="1152000"/>
            <a:ext cx="4320000" cy="720000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650" b="0" i="0">
                <a:solidFill>
                  <a:schemeClr val="accent1"/>
                </a:solidFill>
                <a:latin typeface="+mj-lt"/>
                <a:ea typeface="Verdana" charset="0"/>
                <a:cs typeface="Verdana" charset="0"/>
              </a:defRPr>
            </a:lvl1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504005" y="396000"/>
            <a:ext cx="6696000" cy="64800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11" name="Gruppierung 2"/>
          <p:cNvGrpSpPr/>
          <p:nvPr userDrawn="1"/>
        </p:nvGrpSpPr>
        <p:grpSpPr>
          <a:xfrm>
            <a:off x="7415316" y="357917"/>
            <a:ext cx="1728684" cy="652654"/>
            <a:chOff x="7415316" y="357917"/>
            <a:chExt cx="1728684" cy="652654"/>
          </a:xfrm>
          <a:solidFill>
            <a:schemeClr val="bg1"/>
          </a:solidFill>
        </p:grpSpPr>
        <p:sp>
          <p:nvSpPr>
            <p:cNvPr id="13" name="Rechteck 14"/>
            <p:cNvSpPr/>
            <p:nvPr/>
          </p:nvSpPr>
          <p:spPr>
            <a:xfrm>
              <a:off x="7415316" y="357917"/>
              <a:ext cx="1728684" cy="6526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9" name="Picture 9" descr="tud_logo"/>
            <p:cNvPicPr>
              <a:picLocks noChangeAspect="1" noChangeArrowheads="1"/>
            </p:cNvPicPr>
            <p:nvPr/>
          </p:nvPicPr>
          <p:blipFill rotWithShape="1">
            <a:blip r:embed="rId3" cstate="hq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08875" y="407299"/>
              <a:ext cx="1404584" cy="5406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1" name="Bild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85" y="4795628"/>
            <a:ext cx="8394700" cy="457200"/>
          </a:xfrm>
          <a:prstGeom prst="rect">
            <a:avLst/>
          </a:prstGeom>
        </p:spPr>
      </p:pic>
      <p:sp>
        <p:nvSpPr>
          <p:cNvPr id="22" name="Titel 2"/>
          <p:cNvSpPr txBox="1">
            <a:spLocks/>
          </p:cNvSpPr>
          <p:nvPr userDrawn="1"/>
        </p:nvSpPr>
        <p:spPr bwMode="auto">
          <a:xfrm>
            <a:off x="1947238" y="4525961"/>
            <a:ext cx="13592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i="0">
                <a:solidFill>
                  <a:srgbClr val="FDCA00"/>
                </a:solidFill>
                <a:latin typeface="+mj-lt"/>
                <a:ea typeface="Verdana" charset="0"/>
                <a:cs typeface="Verdan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3400" b="0" kern="0" dirty="0">
                <a:solidFill>
                  <a:schemeClr val="accent1"/>
                </a:solidFill>
                <a:latin typeface="+mj-lt"/>
              </a:rPr>
              <a:t>TTD</a:t>
            </a:r>
          </a:p>
        </p:txBody>
      </p:sp>
    </p:spTree>
    <p:extLst>
      <p:ext uri="{BB962C8B-B14F-4D97-AF65-F5344CB8AC3E}">
        <p14:creationId xmlns:p14="http://schemas.microsoft.com/office/powerpoint/2010/main" val="141727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3308" y="1152000"/>
            <a:ext cx="4320000" cy="720000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650" b="0" i="0">
                <a:solidFill>
                  <a:schemeClr val="accent1"/>
                </a:solidFill>
                <a:latin typeface="+mj-lt"/>
                <a:ea typeface="Verdana" charset="0"/>
                <a:cs typeface="Verdana" charset="0"/>
              </a:defRPr>
            </a:lvl1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504005" y="396000"/>
            <a:ext cx="6696000" cy="64800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10" name="Gruppierung 2"/>
          <p:cNvGrpSpPr/>
          <p:nvPr userDrawn="1"/>
        </p:nvGrpSpPr>
        <p:grpSpPr>
          <a:xfrm>
            <a:off x="7415316" y="357917"/>
            <a:ext cx="1728684" cy="652654"/>
            <a:chOff x="7415316" y="357917"/>
            <a:chExt cx="1728684" cy="652654"/>
          </a:xfrm>
          <a:solidFill>
            <a:schemeClr val="bg1"/>
          </a:solidFill>
        </p:grpSpPr>
        <p:sp>
          <p:nvSpPr>
            <p:cNvPr id="11" name="Rechteck 14"/>
            <p:cNvSpPr/>
            <p:nvPr/>
          </p:nvSpPr>
          <p:spPr>
            <a:xfrm>
              <a:off x="7415316" y="357917"/>
              <a:ext cx="1728684" cy="6526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3" name="Picture 9" descr="tud_logo"/>
            <p:cNvPicPr>
              <a:picLocks noChangeAspect="1" noChangeArrowheads="1"/>
            </p:cNvPicPr>
            <p:nvPr/>
          </p:nvPicPr>
          <p:blipFill rotWithShape="1">
            <a:blip r:embed="rId3" cstate="hq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08875" y="407299"/>
              <a:ext cx="1404584" cy="5406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" name="Bild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85" y="4795628"/>
            <a:ext cx="8394700" cy="457200"/>
          </a:xfrm>
          <a:prstGeom prst="rect">
            <a:avLst/>
          </a:prstGeom>
        </p:spPr>
      </p:pic>
      <p:sp>
        <p:nvSpPr>
          <p:cNvPr id="17" name="Titel 2"/>
          <p:cNvSpPr txBox="1">
            <a:spLocks/>
          </p:cNvSpPr>
          <p:nvPr userDrawn="1"/>
        </p:nvSpPr>
        <p:spPr bwMode="auto">
          <a:xfrm>
            <a:off x="1947238" y="4525961"/>
            <a:ext cx="13592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i="0">
                <a:solidFill>
                  <a:srgbClr val="FDCA00"/>
                </a:solidFill>
                <a:latin typeface="+mj-lt"/>
                <a:ea typeface="Verdana" charset="0"/>
                <a:cs typeface="Verdan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3400" b="0" kern="0" dirty="0">
                <a:solidFill>
                  <a:schemeClr val="accent1"/>
                </a:solidFill>
                <a:latin typeface="+mj-lt"/>
              </a:rPr>
              <a:t>TTD</a:t>
            </a:r>
          </a:p>
        </p:txBody>
      </p:sp>
    </p:spTree>
    <p:extLst>
      <p:ext uri="{BB962C8B-B14F-4D97-AF65-F5344CB8AC3E}">
        <p14:creationId xmlns:p14="http://schemas.microsoft.com/office/powerpoint/2010/main" val="1472004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11" name="Rechteck 10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gradFill flip="none" rotWithShape="1">
            <a:gsLst>
              <a:gs pos="32000">
                <a:srgbClr val="323232">
                  <a:alpha val="26000"/>
                </a:srgbClr>
              </a:gs>
              <a:gs pos="20000">
                <a:srgbClr val="323232">
                  <a:alpha val="25000"/>
                </a:srgbClr>
              </a:gs>
              <a:gs pos="0">
                <a:srgbClr val="323232">
                  <a:alpha val="0"/>
                </a:srgbClr>
              </a:gs>
              <a:gs pos="45000">
                <a:srgbClr val="323232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 userDrawn="1"/>
        </p:nvSpPr>
        <p:spPr>
          <a:xfrm>
            <a:off x="0" y="3714751"/>
            <a:ext cx="9144000" cy="2000250"/>
          </a:xfrm>
          <a:prstGeom prst="rect">
            <a:avLst/>
          </a:prstGeom>
          <a:gradFill>
            <a:gsLst>
              <a:gs pos="24000">
                <a:schemeClr val="bg1">
                  <a:alpha val="0"/>
                </a:schemeClr>
              </a:gs>
              <a:gs pos="61000">
                <a:schemeClr val="bg1">
                  <a:alpha val="34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0" y="1"/>
            <a:ext cx="9144000" cy="1821793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68000">
                <a:srgbClr val="000000">
                  <a:alpha val="21000"/>
                </a:srgbClr>
              </a:gs>
              <a:gs pos="41000">
                <a:srgbClr val="000000">
                  <a:alpha val="47000"/>
                </a:srgb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3308" y="1207824"/>
            <a:ext cx="4293976" cy="787136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650" b="0" i="0">
                <a:solidFill>
                  <a:schemeClr val="accent1"/>
                </a:solidFill>
                <a:latin typeface="+mj-lt"/>
                <a:ea typeface="Verdana" charset="0"/>
                <a:cs typeface="Verdana" charset="0"/>
              </a:defRPr>
            </a:lvl1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504005" y="396000"/>
            <a:ext cx="6696000" cy="64800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18" name="Gruppierung 2"/>
          <p:cNvGrpSpPr/>
          <p:nvPr userDrawn="1"/>
        </p:nvGrpSpPr>
        <p:grpSpPr>
          <a:xfrm>
            <a:off x="7415316" y="357917"/>
            <a:ext cx="1728684" cy="652654"/>
            <a:chOff x="7415316" y="357917"/>
            <a:chExt cx="1728684" cy="652654"/>
          </a:xfrm>
          <a:solidFill>
            <a:schemeClr val="bg1"/>
          </a:solidFill>
        </p:grpSpPr>
        <p:sp>
          <p:nvSpPr>
            <p:cNvPr id="19" name="Rechteck 14"/>
            <p:cNvSpPr/>
            <p:nvPr/>
          </p:nvSpPr>
          <p:spPr>
            <a:xfrm>
              <a:off x="7415316" y="357917"/>
              <a:ext cx="1728684" cy="6526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0" name="Picture 9" descr="tud_logo"/>
            <p:cNvPicPr>
              <a:picLocks noChangeAspect="1" noChangeArrowheads="1"/>
            </p:cNvPicPr>
            <p:nvPr/>
          </p:nvPicPr>
          <p:blipFill rotWithShape="1">
            <a:blip r:embed="rId3" cstate="hq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08875" y="407299"/>
              <a:ext cx="1404584" cy="5406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" name="Bild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577" y="4795200"/>
            <a:ext cx="8394700" cy="457200"/>
          </a:xfrm>
          <a:prstGeom prst="rect">
            <a:avLst/>
          </a:prstGeom>
        </p:spPr>
      </p:pic>
      <p:sp>
        <p:nvSpPr>
          <p:cNvPr id="26" name="Titel 2"/>
          <p:cNvSpPr txBox="1">
            <a:spLocks/>
          </p:cNvSpPr>
          <p:nvPr userDrawn="1"/>
        </p:nvSpPr>
        <p:spPr bwMode="auto">
          <a:xfrm>
            <a:off x="1947238" y="4525961"/>
            <a:ext cx="13592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i="0">
                <a:solidFill>
                  <a:srgbClr val="FDCA00"/>
                </a:solidFill>
                <a:latin typeface="+mj-lt"/>
                <a:ea typeface="Verdana" charset="0"/>
                <a:cs typeface="Verdan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3400" b="0" kern="0" dirty="0">
                <a:solidFill>
                  <a:srgbClr val="0B5A7D"/>
                </a:solidFill>
                <a:latin typeface="+mj-lt"/>
              </a:rPr>
              <a:t>TTD</a:t>
            </a:r>
          </a:p>
        </p:txBody>
      </p:sp>
    </p:spTree>
    <p:extLst>
      <p:ext uri="{BB962C8B-B14F-4D97-AF65-F5344CB8AC3E}">
        <p14:creationId xmlns:p14="http://schemas.microsoft.com/office/powerpoint/2010/main" val="1833918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715E"/>
              </a:solidFill>
            </a:endParaRP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3308" y="1152000"/>
            <a:ext cx="4320000" cy="720000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650" b="0" i="0">
                <a:solidFill>
                  <a:srgbClr val="FDCA00"/>
                </a:solidFill>
                <a:latin typeface="+mj-lt"/>
                <a:ea typeface="Verdana" charset="0"/>
                <a:cs typeface="Verdana" charset="0"/>
              </a:defRPr>
            </a:lvl1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504002" y="396000"/>
            <a:ext cx="6696000" cy="648000"/>
          </a:xfrm>
        </p:spPr>
        <p:txBody>
          <a:bodyPr/>
          <a:lstStyle>
            <a:lvl1pPr>
              <a:defRPr sz="2400">
                <a:solidFill>
                  <a:srgbClr val="FDCA0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10" name="Gruppierung 2"/>
          <p:cNvGrpSpPr/>
          <p:nvPr userDrawn="1"/>
        </p:nvGrpSpPr>
        <p:grpSpPr>
          <a:xfrm>
            <a:off x="7415316" y="357917"/>
            <a:ext cx="1728684" cy="652654"/>
            <a:chOff x="7415316" y="357917"/>
            <a:chExt cx="1728684" cy="652654"/>
          </a:xfrm>
          <a:solidFill>
            <a:schemeClr val="bg1"/>
          </a:solidFill>
        </p:grpSpPr>
        <p:sp>
          <p:nvSpPr>
            <p:cNvPr id="11" name="Rechteck 14"/>
            <p:cNvSpPr/>
            <p:nvPr/>
          </p:nvSpPr>
          <p:spPr>
            <a:xfrm>
              <a:off x="7415316" y="357917"/>
              <a:ext cx="1728684" cy="6526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3" name="Picture 9" descr="tud_logo"/>
            <p:cNvPicPr>
              <a:picLocks noChangeAspect="1" noChangeArrowheads="1"/>
            </p:cNvPicPr>
            <p:nvPr/>
          </p:nvPicPr>
          <p:blipFill rotWithShape="1">
            <a:blip r:embed="rId2" cstate="hq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08875" y="407299"/>
              <a:ext cx="1404584" cy="5406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1" name="Bild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85" y="4795628"/>
            <a:ext cx="8394700" cy="457200"/>
          </a:xfrm>
          <a:prstGeom prst="rect">
            <a:avLst/>
          </a:prstGeom>
        </p:spPr>
      </p:pic>
      <p:sp>
        <p:nvSpPr>
          <p:cNvPr id="22" name="Titel 2"/>
          <p:cNvSpPr txBox="1">
            <a:spLocks/>
          </p:cNvSpPr>
          <p:nvPr userDrawn="1"/>
        </p:nvSpPr>
        <p:spPr bwMode="auto">
          <a:xfrm>
            <a:off x="1947238" y="4525961"/>
            <a:ext cx="13592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i="0">
                <a:solidFill>
                  <a:srgbClr val="FDCA00"/>
                </a:solidFill>
                <a:latin typeface="+mj-lt"/>
                <a:ea typeface="Verdana" charset="0"/>
                <a:cs typeface="Verdan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3400" b="0" kern="0" dirty="0">
                <a:solidFill>
                  <a:schemeClr val="accent1"/>
                </a:solidFill>
                <a:latin typeface="+mj-lt"/>
              </a:rPr>
              <a:t>TTD</a:t>
            </a:r>
          </a:p>
        </p:txBody>
      </p:sp>
    </p:spTree>
    <p:extLst>
      <p:ext uri="{BB962C8B-B14F-4D97-AF65-F5344CB8AC3E}">
        <p14:creationId xmlns:p14="http://schemas.microsoft.com/office/powerpoint/2010/main" val="170042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3308" y="1152000"/>
            <a:ext cx="4320000" cy="720000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650" b="0" i="0">
                <a:solidFill>
                  <a:srgbClr val="004E73"/>
                </a:solidFill>
                <a:latin typeface="+mj-lt"/>
                <a:ea typeface="Verdana" charset="0"/>
                <a:cs typeface="Verdana" charset="0"/>
              </a:defRPr>
            </a:lvl1pPr>
          </a:lstStyle>
          <a:p>
            <a:r>
              <a:rPr lang="en-US" noProof="0" dirty="0"/>
              <a:t>Master-</a:t>
            </a:r>
            <a:r>
              <a:rPr lang="en-US" noProof="0" dirty="0" err="1"/>
              <a:t>Untertitelformat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504002" y="396000"/>
            <a:ext cx="6696000" cy="648000"/>
          </a:xfrm>
        </p:spPr>
        <p:txBody>
          <a:bodyPr/>
          <a:lstStyle>
            <a:lvl1pPr>
              <a:defRPr sz="2400">
                <a:solidFill>
                  <a:srgbClr val="004E73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10" name="Gruppierung 2"/>
          <p:cNvGrpSpPr/>
          <p:nvPr userDrawn="1"/>
        </p:nvGrpSpPr>
        <p:grpSpPr>
          <a:xfrm>
            <a:off x="7415316" y="357917"/>
            <a:ext cx="1728684" cy="652654"/>
            <a:chOff x="7415316" y="357917"/>
            <a:chExt cx="1728684" cy="652654"/>
          </a:xfrm>
          <a:solidFill>
            <a:schemeClr val="bg1"/>
          </a:solidFill>
        </p:grpSpPr>
        <p:sp>
          <p:nvSpPr>
            <p:cNvPr id="11" name="Rechteck 14"/>
            <p:cNvSpPr/>
            <p:nvPr/>
          </p:nvSpPr>
          <p:spPr>
            <a:xfrm>
              <a:off x="7415316" y="357917"/>
              <a:ext cx="1728684" cy="6526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3" name="Picture 9" descr="tud_logo"/>
            <p:cNvPicPr>
              <a:picLocks noChangeAspect="1" noChangeArrowheads="1"/>
            </p:cNvPicPr>
            <p:nvPr/>
          </p:nvPicPr>
          <p:blipFill rotWithShape="1">
            <a:blip r:embed="rId2" cstate="hq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08875" y="407299"/>
              <a:ext cx="1404584" cy="5406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Bild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00" y="5245174"/>
            <a:ext cx="8388000" cy="380696"/>
          </a:xfrm>
          <a:prstGeom prst="rect">
            <a:avLst/>
          </a:prstGeom>
        </p:spPr>
      </p:pic>
      <p:sp>
        <p:nvSpPr>
          <p:cNvPr id="19" name="Titel 2"/>
          <p:cNvSpPr txBox="1">
            <a:spLocks/>
          </p:cNvSpPr>
          <p:nvPr userDrawn="1"/>
        </p:nvSpPr>
        <p:spPr bwMode="auto">
          <a:xfrm>
            <a:off x="1472086" y="5078363"/>
            <a:ext cx="13592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i="0">
                <a:solidFill>
                  <a:srgbClr val="FDCA00"/>
                </a:solidFill>
                <a:latin typeface="+mj-lt"/>
                <a:ea typeface="Verdana" charset="0"/>
                <a:cs typeface="Verdan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2200" b="0" kern="0" dirty="0">
                <a:solidFill>
                  <a:srgbClr val="004E73"/>
                </a:solidFill>
                <a:latin typeface="+mj-lt"/>
              </a:rPr>
              <a:t>TTD</a:t>
            </a:r>
          </a:p>
        </p:txBody>
      </p:sp>
    </p:spTree>
    <p:extLst>
      <p:ext uri="{BB962C8B-B14F-4D97-AF65-F5344CB8AC3E}">
        <p14:creationId xmlns:p14="http://schemas.microsoft.com/office/powerpoint/2010/main" val="818300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17" name="Titel 11"/>
          <p:cNvSpPr>
            <a:spLocks noGrp="1"/>
          </p:cNvSpPr>
          <p:nvPr>
            <p:ph type="title" hasCustomPrompt="1"/>
          </p:nvPr>
        </p:nvSpPr>
        <p:spPr>
          <a:xfrm>
            <a:off x="504002" y="396000"/>
            <a:ext cx="6696000" cy="648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10" name="Gruppierung 2"/>
          <p:cNvGrpSpPr/>
          <p:nvPr userDrawn="1"/>
        </p:nvGrpSpPr>
        <p:grpSpPr>
          <a:xfrm>
            <a:off x="7415316" y="357917"/>
            <a:ext cx="1728684" cy="652654"/>
            <a:chOff x="7415316" y="357917"/>
            <a:chExt cx="1728684" cy="652654"/>
          </a:xfrm>
          <a:solidFill>
            <a:schemeClr val="bg1"/>
          </a:solidFill>
        </p:grpSpPr>
        <p:sp>
          <p:nvSpPr>
            <p:cNvPr id="11" name="Rechteck 14"/>
            <p:cNvSpPr/>
            <p:nvPr/>
          </p:nvSpPr>
          <p:spPr>
            <a:xfrm>
              <a:off x="7415316" y="357917"/>
              <a:ext cx="1728684" cy="6526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5" name="Picture 9" descr="tud_logo"/>
            <p:cNvPicPr>
              <a:picLocks noChangeAspect="1" noChangeArrowheads="1"/>
            </p:cNvPicPr>
            <p:nvPr/>
          </p:nvPicPr>
          <p:blipFill rotWithShape="1">
            <a:blip r:embed="rId2" cstate="hq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08875" y="407299"/>
              <a:ext cx="1404584" cy="5406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Titel 2"/>
          <p:cNvSpPr txBox="1">
            <a:spLocks/>
          </p:cNvSpPr>
          <p:nvPr userDrawn="1"/>
        </p:nvSpPr>
        <p:spPr bwMode="auto">
          <a:xfrm>
            <a:off x="1472086" y="5078363"/>
            <a:ext cx="13592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i="0">
                <a:solidFill>
                  <a:srgbClr val="FDCA00"/>
                </a:solidFill>
                <a:latin typeface="+mj-lt"/>
                <a:ea typeface="Verdana" charset="0"/>
                <a:cs typeface="Verdan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2200" b="0" kern="0" dirty="0">
                <a:solidFill>
                  <a:srgbClr val="FDCF02"/>
                </a:solidFill>
                <a:latin typeface="+mj-lt"/>
              </a:rPr>
              <a:t>TTD</a:t>
            </a:r>
          </a:p>
        </p:txBody>
      </p:sp>
      <p:pic>
        <p:nvPicPr>
          <p:cNvPr id="20" name="Bild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0" y="5245200"/>
            <a:ext cx="8394700" cy="381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7" name="Titel 11"/>
          <p:cNvSpPr>
            <a:spLocks noGrp="1"/>
          </p:cNvSpPr>
          <p:nvPr>
            <p:ph type="title" hasCustomPrompt="1"/>
          </p:nvPr>
        </p:nvSpPr>
        <p:spPr>
          <a:xfrm>
            <a:off x="504002" y="396000"/>
            <a:ext cx="6696000" cy="648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10" name="Gruppierung 2"/>
          <p:cNvGrpSpPr/>
          <p:nvPr userDrawn="1"/>
        </p:nvGrpSpPr>
        <p:grpSpPr>
          <a:xfrm>
            <a:off x="7415316" y="357917"/>
            <a:ext cx="1728684" cy="652654"/>
            <a:chOff x="7415316" y="357917"/>
            <a:chExt cx="1728684" cy="652654"/>
          </a:xfrm>
          <a:solidFill>
            <a:schemeClr val="bg1"/>
          </a:solidFill>
        </p:grpSpPr>
        <p:sp>
          <p:nvSpPr>
            <p:cNvPr id="11" name="Rechteck 14"/>
            <p:cNvSpPr/>
            <p:nvPr/>
          </p:nvSpPr>
          <p:spPr>
            <a:xfrm>
              <a:off x="7415316" y="357917"/>
              <a:ext cx="1728684" cy="6526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5" name="Picture 9" descr="tud_logo"/>
            <p:cNvPicPr>
              <a:picLocks noChangeAspect="1" noChangeArrowheads="1"/>
            </p:cNvPicPr>
            <p:nvPr/>
          </p:nvPicPr>
          <p:blipFill rotWithShape="1">
            <a:blip r:embed="rId2" cstate="hq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08875" y="407299"/>
              <a:ext cx="1404584" cy="5406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Bild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584" y="5245174"/>
            <a:ext cx="8394700" cy="381000"/>
          </a:xfrm>
          <a:prstGeom prst="rect">
            <a:avLst/>
          </a:prstGeom>
        </p:spPr>
      </p:pic>
      <p:sp>
        <p:nvSpPr>
          <p:cNvPr id="19" name="Titel 2"/>
          <p:cNvSpPr txBox="1">
            <a:spLocks/>
          </p:cNvSpPr>
          <p:nvPr userDrawn="1"/>
        </p:nvSpPr>
        <p:spPr bwMode="auto">
          <a:xfrm>
            <a:off x="1472086" y="5078363"/>
            <a:ext cx="13592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i="0">
                <a:solidFill>
                  <a:srgbClr val="FDCA00"/>
                </a:solidFill>
                <a:latin typeface="+mj-lt"/>
                <a:ea typeface="Verdana" charset="0"/>
                <a:cs typeface="Verdan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2200" b="0" kern="0" dirty="0">
                <a:solidFill>
                  <a:schemeClr val="tx2"/>
                </a:solidFill>
                <a:latin typeface="+mj-lt"/>
              </a:rPr>
              <a:t>TTD</a:t>
            </a:r>
          </a:p>
        </p:txBody>
      </p:sp>
    </p:spTree>
    <p:extLst>
      <p:ext uri="{BB962C8B-B14F-4D97-AF65-F5344CB8AC3E}">
        <p14:creationId xmlns:p14="http://schemas.microsoft.com/office/powerpoint/2010/main" val="641500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Bild 12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00" y="5245174"/>
            <a:ext cx="8388000" cy="380696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4003" y="396000"/>
            <a:ext cx="6696000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TITELMASTERFORMAT DURCH KLICKEN BEARBEITEN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179517" y="627850"/>
            <a:ext cx="8713663" cy="900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001" y="1152000"/>
            <a:ext cx="8388000" cy="4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/>
              <a:t>Textmasterformate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18" name="Rectangle 8"/>
          <p:cNvSpPr>
            <a:spLocks noChangeArrowheads="1"/>
          </p:cNvSpPr>
          <p:nvPr userDrawn="1"/>
        </p:nvSpPr>
        <p:spPr bwMode="auto">
          <a:xfrm>
            <a:off x="504000" y="228601"/>
            <a:ext cx="8388000" cy="40500"/>
          </a:xfrm>
          <a:prstGeom prst="rect">
            <a:avLst/>
          </a:prstGeom>
          <a:solidFill>
            <a:srgbClr val="004E73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>
              <a:solidFill>
                <a:srgbClr val="004E73"/>
              </a:solidFill>
              <a:latin typeface="+mn-lt"/>
              <a:cs typeface="Tahoma" pitchFamily="34" charset="0"/>
            </a:endParaRPr>
          </a:p>
        </p:txBody>
      </p:sp>
      <p:grpSp>
        <p:nvGrpSpPr>
          <p:cNvPr id="19" name="Gruppierung 2"/>
          <p:cNvGrpSpPr/>
          <p:nvPr userDrawn="1"/>
        </p:nvGrpSpPr>
        <p:grpSpPr>
          <a:xfrm>
            <a:off x="7415316" y="357917"/>
            <a:ext cx="1728684" cy="652654"/>
            <a:chOff x="7415316" y="357917"/>
            <a:chExt cx="1728684" cy="652654"/>
          </a:xfrm>
          <a:solidFill>
            <a:schemeClr val="bg1"/>
          </a:solidFill>
        </p:grpSpPr>
        <p:sp>
          <p:nvSpPr>
            <p:cNvPr id="20" name="Rechteck 14"/>
            <p:cNvSpPr/>
            <p:nvPr/>
          </p:nvSpPr>
          <p:spPr>
            <a:xfrm>
              <a:off x="7415316" y="357917"/>
              <a:ext cx="1728684" cy="6526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2" name="Picture 9" descr="tud_logo"/>
            <p:cNvPicPr>
              <a:picLocks noChangeAspect="1" noChangeArrowheads="1"/>
            </p:cNvPicPr>
            <p:nvPr/>
          </p:nvPicPr>
          <p:blipFill rotWithShape="1">
            <a:blip r:embed="rId21" cstate="hq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08875" y="407299"/>
              <a:ext cx="1404584" cy="5406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Foliennummernplatzhalter 6"/>
          <p:cNvSpPr txBox="1">
            <a:spLocks/>
          </p:cNvSpPr>
          <p:nvPr userDrawn="1"/>
        </p:nvSpPr>
        <p:spPr>
          <a:xfrm>
            <a:off x="8429987" y="5449738"/>
            <a:ext cx="556554" cy="27540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5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Replica Std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99622A6-2984-FB43-B5DD-D01E2FE74CFA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35" name="Titel 2"/>
          <p:cNvSpPr txBox="1">
            <a:spLocks/>
          </p:cNvSpPr>
          <p:nvPr userDrawn="1"/>
        </p:nvSpPr>
        <p:spPr bwMode="auto">
          <a:xfrm>
            <a:off x="1472086" y="5078363"/>
            <a:ext cx="135922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i="0">
                <a:solidFill>
                  <a:srgbClr val="FDCA00"/>
                </a:solidFill>
                <a:latin typeface="+mj-lt"/>
                <a:ea typeface="Verdana" charset="0"/>
                <a:cs typeface="Verdan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2200" b="0" kern="0" dirty="0">
                <a:solidFill>
                  <a:srgbClr val="004E73"/>
                </a:solidFill>
                <a:latin typeface="+mj-lt"/>
              </a:rPr>
              <a:t>TTD</a:t>
            </a:r>
          </a:p>
        </p:txBody>
      </p:sp>
      <p:sp>
        <p:nvSpPr>
          <p:cNvPr id="41" name="Fußzeilenplatzhalter 5"/>
          <p:cNvSpPr txBox="1">
            <a:spLocks/>
          </p:cNvSpPr>
          <p:nvPr userDrawn="1"/>
        </p:nvSpPr>
        <p:spPr>
          <a:xfrm>
            <a:off x="3186400" y="5388564"/>
            <a:ext cx="4305963" cy="275400"/>
          </a:xfrm>
          <a:prstGeom prst="rect">
            <a:avLst/>
          </a:prstGeom>
        </p:spPr>
        <p:txBody>
          <a:bodyPr rtlCol="0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75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Replica Std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noProof="0" dirty="0"/>
              <a:t>Supplementary Material </a:t>
            </a:r>
            <a:r>
              <a:rPr lang="de-DE" dirty="0"/>
              <a:t>|  Till Pfeiffer, Jakob</a:t>
            </a:r>
            <a:r>
              <a:rPr lang="de-DE" baseline="0" dirty="0"/>
              <a:t> Sterz, Luca Pekari, Peter Stephan, Michael Kappl, Hans-Jürgen Butt, Jonathan Boreyko </a:t>
            </a:r>
            <a:r>
              <a:rPr lang="de-DE" baseline="0" dirty="0" err="1"/>
              <a:t>and</a:t>
            </a:r>
            <a:r>
              <a:rPr lang="de-DE" baseline="0" dirty="0"/>
              <a:t> Tatiana Gambaryan-Roisman</a:t>
            </a:r>
            <a:endParaRPr lang="en-GB" dirty="0"/>
          </a:p>
        </p:txBody>
      </p:sp>
      <p:sp>
        <p:nvSpPr>
          <p:cNvPr id="39" name="Datumsplatzhalter 4"/>
          <p:cNvSpPr txBox="1">
            <a:spLocks/>
          </p:cNvSpPr>
          <p:nvPr userDrawn="1"/>
        </p:nvSpPr>
        <p:spPr>
          <a:xfrm>
            <a:off x="7495566" y="5449738"/>
            <a:ext cx="931218" cy="27540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75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Replica Std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AF7B9B00-B7EF-475C-AB2D-60C0239993BD}" type="datetime1">
              <a:rPr lang="de-DE" smtClean="0"/>
              <a:t>23.01.2025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61" r:id="rId4"/>
    <p:sldLayoutId id="2147483665" r:id="rId5"/>
    <p:sldLayoutId id="2147483659" r:id="rId6"/>
    <p:sldLayoutId id="2147483670" r:id="rId7"/>
    <p:sldLayoutId id="2147483651" r:id="rId8"/>
    <p:sldLayoutId id="2147483671" r:id="rId9"/>
    <p:sldLayoutId id="2147483672" r:id="rId10"/>
    <p:sldLayoutId id="2147483650" r:id="rId11"/>
    <p:sldLayoutId id="2147483652" r:id="rId12"/>
    <p:sldLayoutId id="2147483658" r:id="rId13"/>
    <p:sldLayoutId id="2147483654" r:id="rId14"/>
    <p:sldLayoutId id="2147483655" r:id="rId15"/>
    <p:sldLayoutId id="2147483660" r:id="rId16"/>
    <p:sldLayoutId id="2147483656" r:id="rId17"/>
    <p:sldLayoutId id="2147483673" r:id="rId18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100" b="1" i="0">
          <a:solidFill>
            <a:schemeClr val="tx1"/>
          </a:solidFill>
          <a:latin typeface="+mj-lt"/>
          <a:ea typeface="Verdana" charset="0"/>
          <a:cs typeface="Verdana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6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6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6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60" b="1">
          <a:solidFill>
            <a:schemeClr val="tx1"/>
          </a:solidFill>
          <a:latin typeface="Arial" charset="0"/>
        </a:defRPr>
      </a:lvl5pPr>
      <a:lvl6pPr marL="411480" algn="l" rtl="0" eaLnBrk="1" fontAlgn="base" hangingPunct="1">
        <a:spcBef>
          <a:spcPct val="0"/>
        </a:spcBef>
        <a:spcAft>
          <a:spcPct val="0"/>
        </a:spcAft>
        <a:defRPr sz="2160" b="1">
          <a:solidFill>
            <a:schemeClr val="tx1"/>
          </a:solidFill>
          <a:latin typeface="Arial" charset="0"/>
        </a:defRPr>
      </a:lvl6pPr>
      <a:lvl7pPr marL="822960" algn="l" rtl="0" eaLnBrk="1" fontAlgn="base" hangingPunct="1">
        <a:spcBef>
          <a:spcPct val="0"/>
        </a:spcBef>
        <a:spcAft>
          <a:spcPct val="0"/>
        </a:spcAft>
        <a:defRPr sz="2160" b="1">
          <a:solidFill>
            <a:schemeClr val="tx1"/>
          </a:solidFill>
          <a:latin typeface="Arial" charset="0"/>
        </a:defRPr>
      </a:lvl7pPr>
      <a:lvl8pPr marL="1234440" algn="l" rtl="0" eaLnBrk="1" fontAlgn="base" hangingPunct="1">
        <a:spcBef>
          <a:spcPct val="0"/>
        </a:spcBef>
        <a:spcAft>
          <a:spcPct val="0"/>
        </a:spcAft>
        <a:defRPr sz="2160" b="1">
          <a:solidFill>
            <a:schemeClr val="tx1"/>
          </a:solidFill>
          <a:latin typeface="Arial" charset="0"/>
        </a:defRPr>
      </a:lvl8pPr>
      <a:lvl9pPr marL="1645920" algn="l" rtl="0" eaLnBrk="1" fontAlgn="base" hangingPunct="1">
        <a:spcBef>
          <a:spcPct val="0"/>
        </a:spcBef>
        <a:spcAft>
          <a:spcPct val="0"/>
        </a:spcAft>
        <a:defRPr sz="2160" b="1">
          <a:solidFill>
            <a:schemeClr val="tx1"/>
          </a:solidFill>
          <a:latin typeface="Arial" charset="0"/>
        </a:defRPr>
      </a:lvl9pPr>
    </p:titleStyle>
    <p:bodyStyle>
      <a:lvl1pPr marL="161450" indent="-161450" algn="l" rtl="0" eaLnBrk="1" fontAlgn="base" hangingPunct="1">
        <a:lnSpc>
          <a:spcPct val="100000"/>
        </a:lnSpc>
        <a:spcBef>
          <a:spcPts val="180"/>
        </a:spcBef>
        <a:spcAft>
          <a:spcPts val="207"/>
        </a:spcAft>
        <a:buFont typeface="Wingdings" pitchFamily="2" charset="2"/>
        <a:buNone/>
        <a:defRPr sz="1500" b="0" i="0">
          <a:solidFill>
            <a:schemeClr val="tx1"/>
          </a:solidFill>
          <a:latin typeface="+mn-lt"/>
          <a:ea typeface="Verdana" charset="0"/>
          <a:cs typeface="Verdana" charset="0"/>
        </a:defRPr>
      </a:lvl1pPr>
      <a:lvl2pPr marL="161450" indent="-160020" algn="l" rtl="0" eaLnBrk="1" fontAlgn="base" hangingPunct="1">
        <a:lnSpc>
          <a:spcPct val="100000"/>
        </a:lnSpc>
        <a:spcBef>
          <a:spcPts val="180"/>
        </a:spcBef>
        <a:spcAft>
          <a:spcPts val="207"/>
        </a:spcAft>
        <a:buFont typeface="Wingdings" pitchFamily="2" charset="2"/>
        <a:buChar char="§"/>
        <a:defRPr sz="1400" b="0" i="0">
          <a:solidFill>
            <a:schemeClr val="tx1"/>
          </a:solidFill>
          <a:latin typeface="+mn-lt"/>
          <a:ea typeface="Verdana" charset="0"/>
          <a:cs typeface="Verdana" charset="0"/>
        </a:defRPr>
      </a:lvl2pPr>
      <a:lvl3pPr marL="484347" indent="-168593" algn="l" rtl="0" eaLnBrk="1" fontAlgn="base" hangingPunct="1">
        <a:lnSpc>
          <a:spcPct val="100000"/>
        </a:lnSpc>
        <a:spcBef>
          <a:spcPts val="180"/>
        </a:spcBef>
        <a:spcAft>
          <a:spcPts val="207"/>
        </a:spcAft>
        <a:buFont typeface="Wingdings" pitchFamily="2" charset="2"/>
        <a:buChar char="§"/>
        <a:defRPr sz="1300" b="0" i="0">
          <a:solidFill>
            <a:schemeClr val="tx1"/>
          </a:solidFill>
          <a:latin typeface="+mn-lt"/>
          <a:ea typeface="Verdana" charset="0"/>
          <a:cs typeface="Verdana" charset="0"/>
        </a:defRPr>
      </a:lvl3pPr>
      <a:lvl4pPr marL="645795" indent="-155735" algn="l" rtl="0" eaLnBrk="1" fontAlgn="base" hangingPunct="1">
        <a:lnSpc>
          <a:spcPct val="100000"/>
        </a:lnSpc>
        <a:spcBef>
          <a:spcPts val="180"/>
        </a:spcBef>
        <a:spcAft>
          <a:spcPts val="207"/>
        </a:spcAft>
        <a:buFont typeface="Wingdings" pitchFamily="2" charset="2"/>
        <a:buChar char="§"/>
        <a:defRPr sz="1250" b="0" i="0">
          <a:solidFill>
            <a:schemeClr val="tx1"/>
          </a:solidFill>
          <a:latin typeface="+mn-lt"/>
          <a:ea typeface="Verdana" charset="0"/>
          <a:cs typeface="Verdana" charset="0"/>
        </a:defRPr>
      </a:lvl4pPr>
      <a:lvl5pPr marL="817245" indent="-170022" algn="l" rtl="0" eaLnBrk="1" fontAlgn="base" hangingPunct="1">
        <a:lnSpc>
          <a:spcPct val="100000"/>
        </a:lnSpc>
        <a:spcBef>
          <a:spcPts val="180"/>
        </a:spcBef>
        <a:spcAft>
          <a:spcPts val="207"/>
        </a:spcAft>
        <a:buFont typeface="Wingdings" pitchFamily="2" charset="2"/>
        <a:buChar char="§"/>
        <a:defRPr sz="1200" b="0" i="0">
          <a:solidFill>
            <a:schemeClr val="tx1"/>
          </a:solidFill>
          <a:latin typeface="+mn-lt"/>
          <a:ea typeface="Verdana" charset="0"/>
          <a:cs typeface="Verdana" charset="0"/>
        </a:defRPr>
      </a:lvl5pPr>
      <a:lvl6pPr marL="1228725" indent="-170022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40">
          <a:solidFill>
            <a:schemeClr val="tx1"/>
          </a:solidFill>
          <a:latin typeface="+mn-lt"/>
        </a:defRPr>
      </a:lvl6pPr>
      <a:lvl7pPr marL="1640205" indent="-170022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40">
          <a:solidFill>
            <a:schemeClr val="tx1"/>
          </a:solidFill>
          <a:latin typeface="+mn-lt"/>
        </a:defRPr>
      </a:lvl7pPr>
      <a:lvl8pPr marL="2051685" indent="-170022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40">
          <a:solidFill>
            <a:schemeClr val="tx1"/>
          </a:solidFill>
          <a:latin typeface="+mn-lt"/>
        </a:defRPr>
      </a:lvl8pPr>
      <a:lvl9pPr marL="2463165" indent="-170022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4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microsoft.com/office/2007/relationships/media" Target="../media/media6.avi"/><Relationship Id="rId1" Type="http://schemas.openxmlformats.org/officeDocument/2006/relationships/video" Target="NULL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microsoft.com/office/2007/relationships/media" Target="../media/media7.avi"/><Relationship Id="rId1" Type="http://schemas.openxmlformats.org/officeDocument/2006/relationships/video" Target="NULL" TargetMode="Externa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AED083A-703C-9DCA-7CED-9F6F56B2E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396000"/>
            <a:ext cx="6696000" cy="648000"/>
          </a:xfrm>
        </p:spPr>
        <p:txBody>
          <a:bodyPr wrap="square" anchor="ctr">
            <a:normAutofit fontScale="90000"/>
          </a:bodyPr>
          <a:lstStyle/>
          <a:p>
            <a:r>
              <a:rPr lang="de-DE" sz="2000" dirty="0" err="1">
                <a:solidFill>
                  <a:schemeClr val="tx2"/>
                </a:solidFill>
              </a:rPr>
              <a:t>Supporting</a:t>
            </a:r>
            <a:r>
              <a:rPr lang="de-DE" sz="2000" dirty="0">
                <a:solidFill>
                  <a:schemeClr val="tx2"/>
                </a:solidFill>
              </a:rPr>
              <a:t> Video 1 – </a:t>
            </a:r>
            <a:r>
              <a:rPr lang="en-US" sz="2000" dirty="0">
                <a:solidFill>
                  <a:schemeClr val="tx2"/>
                </a:solidFill>
              </a:rPr>
              <a:t>Presence of floating coating rafts on the sessile mother drop surface</a:t>
            </a:r>
            <a:br>
              <a:rPr lang="en-US" sz="2000" dirty="0">
                <a:solidFill>
                  <a:schemeClr val="tx2"/>
                </a:solidFill>
              </a:rPr>
            </a:br>
            <a:endParaRPr lang="de-DE" sz="2000" dirty="0">
              <a:solidFill>
                <a:schemeClr val="tx2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79156A9-6E8C-3C8C-85FF-9772A76F0B44}"/>
              </a:ext>
            </a:extLst>
          </p:cNvPr>
          <p:cNvSpPr txBox="1"/>
          <p:nvPr/>
        </p:nvSpPr>
        <p:spPr>
          <a:xfrm>
            <a:off x="4718649" y="1474086"/>
            <a:ext cx="38042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Video 1: </a:t>
            </a:r>
          </a:p>
          <a:p>
            <a:r>
              <a:rPr lang="de-DE" dirty="0"/>
              <a:t>Presence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floating</a:t>
            </a:r>
            <a:r>
              <a:rPr lang="de-DE" dirty="0"/>
              <a:t> </a:t>
            </a:r>
            <a:r>
              <a:rPr lang="de-DE" dirty="0" err="1"/>
              <a:t>coating</a:t>
            </a:r>
            <a:r>
              <a:rPr lang="de-DE" dirty="0"/>
              <a:t> </a:t>
            </a:r>
            <a:r>
              <a:rPr lang="de-DE" dirty="0" err="1"/>
              <a:t>rafts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sessile </a:t>
            </a:r>
            <a:r>
              <a:rPr lang="de-DE" dirty="0" err="1"/>
              <a:t>mother</a:t>
            </a:r>
            <a:r>
              <a:rPr lang="de-DE" dirty="0"/>
              <a:t> </a:t>
            </a:r>
            <a:r>
              <a:rPr lang="de-DE" dirty="0" err="1"/>
              <a:t>drop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.</a:t>
            </a:r>
          </a:p>
          <a:p>
            <a:r>
              <a:rPr lang="de-DE" dirty="0" err="1"/>
              <a:t>Secondary</a:t>
            </a:r>
            <a:r>
              <a:rPr lang="de-DE" dirty="0"/>
              <a:t>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</a:t>
            </a:r>
            <a:r>
              <a:rPr lang="de-DE" dirty="0" err="1"/>
              <a:t>float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rafts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displacement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underlying</a:t>
            </a:r>
            <a:r>
              <a:rPr lang="de-DE" dirty="0"/>
              <a:t> light and </a:t>
            </a:r>
            <a:r>
              <a:rPr lang="de-DE" dirty="0" err="1"/>
              <a:t>dark</a:t>
            </a:r>
            <a:r>
              <a:rPr lang="de-DE" dirty="0"/>
              <a:t> </a:t>
            </a:r>
            <a:r>
              <a:rPr lang="de-DE" dirty="0" err="1"/>
              <a:t>structures</a:t>
            </a:r>
            <a:r>
              <a:rPr lang="de-DE" dirty="0"/>
              <a:t>.</a:t>
            </a:r>
          </a:p>
        </p:txBody>
      </p:sp>
      <p:pic>
        <p:nvPicPr>
          <p:cNvPr id="7" name="Strudel_5000fps1_">
            <a:hlinkClick r:id="" action="ppaction://media"/>
            <a:extLst>
              <a:ext uri="{FF2B5EF4-FFF2-40B4-BE49-F238E27FC236}">
                <a16:creationId xmlns:a16="http://schemas.microsoft.com/office/drawing/2014/main" id="{4F09B795-3C6B-14F4-40B3-E36362DBE32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4000" y="1088985"/>
            <a:ext cx="4032250" cy="403225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8400FD46-04A9-EA65-D740-F5D85A1BB10B}"/>
              </a:ext>
            </a:extLst>
          </p:cNvPr>
          <p:cNvSpPr txBox="1"/>
          <p:nvPr/>
        </p:nvSpPr>
        <p:spPr>
          <a:xfrm>
            <a:off x="3784122" y="4679685"/>
            <a:ext cx="679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accent1"/>
                </a:solidFill>
              </a:rPr>
              <a:t>100 µm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161F0C03-4D1B-DAF4-6C6D-3858641437E3}"/>
              </a:ext>
            </a:extLst>
          </p:cNvPr>
          <p:cNvCxnSpPr/>
          <p:nvPr/>
        </p:nvCxnSpPr>
        <p:spPr>
          <a:xfrm>
            <a:off x="3942237" y="4925906"/>
            <a:ext cx="363600" cy="0"/>
          </a:xfrm>
          <a:prstGeom prst="line">
            <a:avLst/>
          </a:prstGeom>
          <a:ln w="57150">
            <a:solidFill>
              <a:srgbClr val="FDCF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02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ukleation_50x">
            <a:hlinkClick r:id="" action="ppaction://media"/>
            <a:extLst>
              <a:ext uri="{FF2B5EF4-FFF2-40B4-BE49-F238E27FC236}">
                <a16:creationId xmlns:a16="http://schemas.microsoft.com/office/drawing/2014/main" id="{28FFFBDB-1774-488F-4A1C-3A7C9B14031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4000" y="1152000"/>
            <a:ext cx="6696000" cy="3766500"/>
          </a:xfrm>
          <a:prstGeom prst="rect">
            <a:avLst/>
          </a:prstGeom>
          <a:noFill/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5F7DAA58-F920-6C73-45BD-6C065BBB0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396000"/>
            <a:ext cx="6696000" cy="648000"/>
          </a:xfrm>
        </p:spPr>
        <p:txBody>
          <a:bodyPr wrap="square" anchor="ctr">
            <a:normAutofit fontScale="90000"/>
          </a:bodyPr>
          <a:lstStyle/>
          <a:p>
            <a:r>
              <a:rPr lang="de-DE" sz="2000" dirty="0" err="1">
                <a:solidFill>
                  <a:schemeClr val="tx2"/>
                </a:solidFill>
              </a:rPr>
              <a:t>Supporting</a:t>
            </a:r>
            <a:r>
              <a:rPr lang="de-DE" sz="2000" dirty="0">
                <a:solidFill>
                  <a:schemeClr val="tx2"/>
                </a:solidFill>
              </a:rPr>
              <a:t> Video 2 – </a:t>
            </a:r>
            <a:r>
              <a:rPr lang="de-DE" sz="2000" dirty="0" err="1">
                <a:solidFill>
                  <a:schemeClr val="tx2"/>
                </a:solidFill>
              </a:rPr>
              <a:t>Nucleation</a:t>
            </a:r>
            <a:r>
              <a:rPr lang="de-DE" sz="2000" dirty="0">
                <a:solidFill>
                  <a:schemeClr val="tx2"/>
                </a:solidFill>
              </a:rPr>
              <a:t> and </a:t>
            </a:r>
            <a:r>
              <a:rPr lang="de-DE" sz="2000" dirty="0" err="1">
                <a:solidFill>
                  <a:schemeClr val="tx2"/>
                </a:solidFill>
              </a:rPr>
              <a:t>growth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of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daughter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drops</a:t>
            </a:r>
            <a:r>
              <a:rPr lang="de-DE" sz="2000" dirty="0">
                <a:solidFill>
                  <a:schemeClr val="tx2"/>
                </a:solidFill>
              </a:rPr>
              <a:t> on </a:t>
            </a:r>
            <a:r>
              <a:rPr lang="de-DE" sz="2000" dirty="0" err="1">
                <a:solidFill>
                  <a:schemeClr val="tx2"/>
                </a:solidFill>
              </a:rPr>
              <a:t>the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surface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of</a:t>
            </a:r>
            <a:r>
              <a:rPr lang="de-DE" sz="2000" dirty="0">
                <a:solidFill>
                  <a:schemeClr val="tx2"/>
                </a:solidFill>
              </a:rPr>
              <a:t> a sessile </a:t>
            </a:r>
            <a:r>
              <a:rPr lang="de-DE" sz="2000" dirty="0" err="1">
                <a:solidFill>
                  <a:schemeClr val="tx2"/>
                </a:solidFill>
              </a:rPr>
              <a:t>condensate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drop</a:t>
            </a:r>
            <a:endParaRPr lang="de-DE" sz="2000" dirty="0">
              <a:solidFill>
                <a:schemeClr val="tx2"/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E414D08-79BE-DCAC-BF47-9992A4DD6431}"/>
              </a:ext>
            </a:extLst>
          </p:cNvPr>
          <p:cNvSpPr/>
          <p:nvPr/>
        </p:nvSpPr>
        <p:spPr>
          <a:xfrm>
            <a:off x="3382020" y="1352431"/>
            <a:ext cx="939959" cy="9399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9B0697B0-F2B6-BF98-BE8B-02AB4B0596D2}"/>
              </a:ext>
            </a:extLst>
          </p:cNvPr>
          <p:cNvSpPr/>
          <p:nvPr/>
        </p:nvSpPr>
        <p:spPr>
          <a:xfrm>
            <a:off x="6291000" y="4563000"/>
            <a:ext cx="378000" cy="3600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B8EB24E-F250-7D90-3DC4-2A00CA7E98D8}"/>
              </a:ext>
            </a:extLst>
          </p:cNvPr>
          <p:cNvSpPr txBox="1"/>
          <p:nvPr/>
        </p:nvSpPr>
        <p:spPr>
          <a:xfrm>
            <a:off x="6227701" y="4316779"/>
            <a:ext cx="555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accent1"/>
                </a:solidFill>
              </a:rPr>
              <a:t>20 µm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7C7E26E-2A2A-70A0-7045-0E7FE0E8BF60}"/>
              </a:ext>
            </a:extLst>
          </p:cNvPr>
          <p:cNvSpPr txBox="1"/>
          <p:nvPr/>
        </p:nvSpPr>
        <p:spPr>
          <a:xfrm>
            <a:off x="7199999" y="1152000"/>
            <a:ext cx="20043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Video 2:</a:t>
            </a:r>
          </a:p>
          <a:p>
            <a:r>
              <a:rPr lang="de-DE" dirty="0"/>
              <a:t>Visible </a:t>
            </a:r>
            <a:r>
              <a:rPr lang="de-DE" dirty="0" err="1"/>
              <a:t>nucleation</a:t>
            </a:r>
            <a:r>
              <a:rPr lang="de-DE" dirty="0"/>
              <a:t> and </a:t>
            </a:r>
            <a:r>
              <a:rPr lang="de-DE" dirty="0" err="1"/>
              <a:t>growth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condensate</a:t>
            </a:r>
            <a:r>
              <a:rPr lang="de-DE" dirty="0"/>
              <a:t> </a:t>
            </a:r>
            <a:r>
              <a:rPr lang="de-DE" dirty="0" err="1"/>
              <a:t>drop</a:t>
            </a:r>
            <a:r>
              <a:rPr lang="de-DE" dirty="0"/>
              <a:t> on </a:t>
            </a:r>
            <a:r>
              <a:rPr lang="de-DE" dirty="0" err="1"/>
              <a:t>motherdrop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</a:t>
            </a:r>
            <a:r>
              <a:rPr lang="de-DE" dirty="0" err="1"/>
              <a:t>covered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adhering</a:t>
            </a:r>
            <a:r>
              <a:rPr lang="de-DE" dirty="0"/>
              <a:t> </a:t>
            </a:r>
            <a:r>
              <a:rPr lang="de-DE" dirty="0" err="1"/>
              <a:t>superhydrophobic</a:t>
            </a:r>
            <a:r>
              <a:rPr lang="de-DE" dirty="0"/>
              <a:t> </a:t>
            </a:r>
            <a:r>
              <a:rPr lang="de-DE" dirty="0" err="1"/>
              <a:t>coating</a:t>
            </a:r>
            <a:r>
              <a:rPr lang="de-DE" dirty="0"/>
              <a:t> material.</a:t>
            </a:r>
          </a:p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734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prung&amp;landungaufT_50000fps2_20x">
            <a:hlinkClick r:id="" action="ppaction://media"/>
            <a:extLst>
              <a:ext uri="{FF2B5EF4-FFF2-40B4-BE49-F238E27FC236}">
                <a16:creationId xmlns:a16="http://schemas.microsoft.com/office/drawing/2014/main" id="{ADE55EF9-CE7B-0212-EEF0-412F7B3733C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0264" y="1228764"/>
            <a:ext cx="8388000" cy="2970750"/>
          </a:xfrm>
          <a:prstGeom prst="rect">
            <a:avLst/>
          </a:prstGeom>
          <a:noFill/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CB29F480-38F1-E60C-C2F3-B9108C68E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396000"/>
            <a:ext cx="6696000" cy="648000"/>
          </a:xfrm>
        </p:spPr>
        <p:txBody>
          <a:bodyPr wrap="square" anchor="ctr">
            <a:normAutofit fontScale="90000"/>
          </a:bodyPr>
          <a:lstStyle/>
          <a:p>
            <a:r>
              <a:rPr lang="de-DE" sz="2000" dirty="0" err="1">
                <a:solidFill>
                  <a:schemeClr val="tx2"/>
                </a:solidFill>
              </a:rPr>
              <a:t>Supporting</a:t>
            </a:r>
            <a:r>
              <a:rPr lang="de-DE" sz="2000" dirty="0">
                <a:solidFill>
                  <a:schemeClr val="tx2"/>
                </a:solidFill>
              </a:rPr>
              <a:t> Video 3 – </a:t>
            </a:r>
            <a:r>
              <a:rPr lang="de-DE" sz="2000" dirty="0" err="1">
                <a:solidFill>
                  <a:schemeClr val="tx2"/>
                </a:solidFill>
              </a:rPr>
              <a:t>Coalescence-induced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jumping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of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daughter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drops</a:t>
            </a:r>
            <a:r>
              <a:rPr lang="de-DE" sz="2000" dirty="0">
                <a:solidFill>
                  <a:schemeClr val="tx2"/>
                </a:solidFill>
              </a:rPr>
              <a:t> on </a:t>
            </a:r>
            <a:r>
              <a:rPr lang="de-DE" sz="2000" dirty="0" err="1">
                <a:solidFill>
                  <a:schemeClr val="tx2"/>
                </a:solidFill>
              </a:rPr>
              <a:t>the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surface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of</a:t>
            </a:r>
            <a:r>
              <a:rPr lang="de-DE" sz="2000" dirty="0">
                <a:solidFill>
                  <a:schemeClr val="tx2"/>
                </a:solidFill>
              </a:rPr>
              <a:t> a sessile </a:t>
            </a:r>
            <a:r>
              <a:rPr lang="de-DE" sz="2000" dirty="0" err="1">
                <a:solidFill>
                  <a:schemeClr val="tx2"/>
                </a:solidFill>
              </a:rPr>
              <a:t>condensate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drop</a:t>
            </a:r>
            <a:endParaRPr lang="de-DE" sz="2000" dirty="0">
              <a:solidFill>
                <a:schemeClr val="tx2"/>
              </a:solidFill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60F79032-CD21-FB99-6A60-FF48DEF4332C}"/>
              </a:ext>
            </a:extLst>
          </p:cNvPr>
          <p:cNvSpPr/>
          <p:nvPr/>
        </p:nvSpPr>
        <p:spPr>
          <a:xfrm>
            <a:off x="8178224" y="3976923"/>
            <a:ext cx="504000" cy="3600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3B10697-C892-F9AB-F9E6-B1E471584B74}"/>
              </a:ext>
            </a:extLst>
          </p:cNvPr>
          <p:cNvSpPr txBox="1"/>
          <p:nvPr/>
        </p:nvSpPr>
        <p:spPr>
          <a:xfrm>
            <a:off x="8177626" y="3730702"/>
            <a:ext cx="5486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accent1"/>
                </a:solidFill>
              </a:rPr>
              <a:t>50 µm</a:t>
            </a: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4E1E94C6-A7C9-8036-AB16-036CF55616C7}"/>
              </a:ext>
            </a:extLst>
          </p:cNvPr>
          <p:cNvSpPr txBox="1"/>
          <p:nvPr/>
        </p:nvSpPr>
        <p:spPr>
          <a:xfrm>
            <a:off x="4074492" y="4198570"/>
            <a:ext cx="11675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>
                    <a:lumMod val="65000"/>
                  </a:schemeClr>
                </a:solidFill>
              </a:rPr>
              <a:t>20x, 50.000 FPS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DDACCD6-0D71-C50B-DAB9-84D45C920B79}"/>
              </a:ext>
            </a:extLst>
          </p:cNvPr>
          <p:cNvSpPr txBox="1"/>
          <p:nvPr/>
        </p:nvSpPr>
        <p:spPr>
          <a:xfrm>
            <a:off x="422694" y="4444791"/>
            <a:ext cx="8555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Video 3: </a:t>
            </a:r>
            <a:r>
              <a:rPr lang="de-DE" dirty="0" err="1"/>
              <a:t>coalescence</a:t>
            </a:r>
            <a:r>
              <a:rPr lang="de-DE" dirty="0"/>
              <a:t> </a:t>
            </a:r>
            <a:r>
              <a:rPr lang="de-DE" dirty="0" err="1"/>
              <a:t>induced</a:t>
            </a:r>
            <a:r>
              <a:rPr lang="de-DE" dirty="0"/>
              <a:t> </a:t>
            </a:r>
            <a:r>
              <a:rPr lang="de-DE" dirty="0" err="1"/>
              <a:t>jumping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secondary</a:t>
            </a:r>
            <a:r>
              <a:rPr lang="de-DE" dirty="0"/>
              <a:t>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mother</a:t>
            </a:r>
            <a:r>
              <a:rPr lang="de-DE" dirty="0"/>
              <a:t> </a:t>
            </a:r>
            <a:r>
              <a:rPr lang="de-DE" dirty="0" err="1"/>
              <a:t>drop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, </a:t>
            </a:r>
            <a:r>
              <a:rPr lang="de-DE" dirty="0" err="1"/>
              <a:t>indicating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adhesion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superhydrophobic</a:t>
            </a:r>
            <a:r>
              <a:rPr lang="de-DE" dirty="0"/>
              <a:t> </a:t>
            </a:r>
            <a:r>
              <a:rPr lang="de-DE" dirty="0" err="1"/>
              <a:t>coating</a:t>
            </a:r>
            <a:r>
              <a:rPr lang="de-DE" dirty="0"/>
              <a:t> material</a:t>
            </a:r>
          </a:p>
        </p:txBody>
      </p:sp>
    </p:spTree>
    <p:extLst>
      <p:ext uri="{BB962C8B-B14F-4D97-AF65-F5344CB8AC3E}">
        <p14:creationId xmlns:p14="http://schemas.microsoft.com/office/powerpoint/2010/main" val="148219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800" dirty="0" err="1">
                <a:solidFill>
                  <a:schemeClr val="tx2"/>
                </a:solidFill>
              </a:rPr>
              <a:t>Supporting</a:t>
            </a:r>
            <a:r>
              <a:rPr lang="de-DE" sz="1800" dirty="0">
                <a:solidFill>
                  <a:schemeClr val="tx2"/>
                </a:solidFill>
              </a:rPr>
              <a:t> Video 4 – </a:t>
            </a:r>
            <a:r>
              <a:rPr lang="de-DE" sz="1800" dirty="0" err="1">
                <a:solidFill>
                  <a:schemeClr val="tx2"/>
                </a:solidFill>
              </a:rPr>
              <a:t>immersion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of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coalescing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daughter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drops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into</a:t>
            </a:r>
            <a:r>
              <a:rPr lang="de-DE" sz="1800" dirty="0">
                <a:solidFill>
                  <a:schemeClr val="tx2"/>
                </a:solidFill>
              </a:rPr>
              <a:t> a sessile </a:t>
            </a:r>
            <a:r>
              <a:rPr lang="de-DE" sz="1800" dirty="0" err="1">
                <a:solidFill>
                  <a:schemeClr val="tx2"/>
                </a:solidFill>
              </a:rPr>
              <a:t>condensate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drop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8" name="abschutteln_20000fps2_50x">
            <a:hlinkClick r:id="" action="ppaction://media"/>
            <a:extLst>
              <a:ext uri="{FF2B5EF4-FFF2-40B4-BE49-F238E27FC236}">
                <a16:creationId xmlns:a16="http://schemas.microsoft.com/office/drawing/2014/main" id="{B868F987-7A75-EE88-C52D-59B1BDF1137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bmkLst>
                    <p14:bmk name="Textmarke 1" time="2425.5425"/>
                  </p14:bmkLst>
                </p14:media>
              </p:ext>
            </p:extLst>
          </p:nvPr>
        </p:nvPicPr>
        <p:blipFill>
          <a:blip r:embed="rId4">
            <a:lum bright="40000" contrast="40000"/>
          </a:blip>
          <a:stretch>
            <a:fillRect/>
          </a:stretch>
        </p:blipFill>
        <p:spPr bwMode="auto">
          <a:xfrm>
            <a:off x="504000" y="1305855"/>
            <a:ext cx="5485038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hteck: abgerundete Ecken 1">
            <a:extLst>
              <a:ext uri="{FF2B5EF4-FFF2-40B4-BE49-F238E27FC236}">
                <a16:creationId xmlns:a16="http://schemas.microsoft.com/office/drawing/2014/main" id="{789F4F01-A7FE-03A9-E6AA-D1FCD94D931A}"/>
              </a:ext>
            </a:extLst>
          </p:cNvPr>
          <p:cNvSpPr/>
          <p:nvPr/>
        </p:nvSpPr>
        <p:spPr>
          <a:xfrm>
            <a:off x="5124499" y="4680632"/>
            <a:ext cx="590400" cy="4320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6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DB9621D-EB58-22AF-BA52-892CD88657BF}"/>
              </a:ext>
            </a:extLst>
          </p:cNvPr>
          <p:cNvSpPr txBox="1"/>
          <p:nvPr/>
        </p:nvSpPr>
        <p:spPr>
          <a:xfrm>
            <a:off x="5079120" y="4399345"/>
            <a:ext cx="674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/>
                </a:solidFill>
              </a:rPr>
              <a:t>50 µm</a:t>
            </a:r>
          </a:p>
        </p:txBody>
      </p:sp>
      <p:sp>
        <p:nvSpPr>
          <p:cNvPr id="11" name="TextBox 16">
            <a:extLst>
              <a:ext uri="{FF2B5EF4-FFF2-40B4-BE49-F238E27FC236}">
                <a16:creationId xmlns:a16="http://schemas.microsoft.com/office/drawing/2014/main" id="{A6E2BC1F-5C29-56F8-ECE8-E859B6BD7CC5}"/>
              </a:ext>
            </a:extLst>
          </p:cNvPr>
          <p:cNvSpPr txBox="1"/>
          <p:nvPr/>
        </p:nvSpPr>
        <p:spPr>
          <a:xfrm>
            <a:off x="2783459" y="4905855"/>
            <a:ext cx="1401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>
                    <a:lumMod val="65000"/>
                  </a:schemeClr>
                </a:solidFill>
              </a:rPr>
              <a:t>50x, 20.000 FPS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0013FF5-A1FC-82D7-76FF-DB9000B208BF}"/>
              </a:ext>
            </a:extLst>
          </p:cNvPr>
          <p:cNvSpPr txBox="1"/>
          <p:nvPr/>
        </p:nvSpPr>
        <p:spPr>
          <a:xfrm>
            <a:off x="6055743" y="1296198"/>
            <a:ext cx="308825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Video 4: </a:t>
            </a:r>
          </a:p>
          <a:p>
            <a:r>
              <a:rPr lang="de-DE" dirty="0" err="1"/>
              <a:t>Coalescence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sessile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on </a:t>
            </a:r>
            <a:r>
              <a:rPr lang="de-DE" dirty="0" err="1"/>
              <a:t>mother</a:t>
            </a:r>
            <a:r>
              <a:rPr lang="de-DE" dirty="0"/>
              <a:t> </a:t>
            </a:r>
            <a:r>
              <a:rPr lang="de-DE" dirty="0" err="1"/>
              <a:t>drop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(</a:t>
            </a:r>
            <a:r>
              <a:rPr lang="de-DE" dirty="0" err="1"/>
              <a:t>red</a:t>
            </a:r>
            <a:r>
              <a:rPr lang="de-DE" dirty="0"/>
              <a:t> </a:t>
            </a:r>
            <a:r>
              <a:rPr lang="de-DE" dirty="0" err="1"/>
              <a:t>circle</a:t>
            </a:r>
            <a:r>
              <a:rPr lang="de-DE" dirty="0"/>
              <a:t>) and subsequent launch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neighboring</a:t>
            </a:r>
            <a:r>
              <a:rPr lang="de-DE" dirty="0"/>
              <a:t>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jump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detected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</a:t>
            </a:r>
            <a:r>
              <a:rPr lang="de-DE" dirty="0" err="1"/>
              <a:t>involved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initial </a:t>
            </a:r>
            <a:r>
              <a:rPr lang="de-DE" dirty="0" err="1"/>
              <a:t>coalescence</a:t>
            </a:r>
            <a:r>
              <a:rPr lang="de-DE" dirty="0"/>
              <a:t> </a:t>
            </a:r>
            <a:r>
              <a:rPr lang="de-DE" dirty="0" err="1"/>
              <a:t>event</a:t>
            </a:r>
            <a:r>
              <a:rPr lang="de-DE" dirty="0"/>
              <a:t>, so </a:t>
            </a:r>
            <a:r>
              <a:rPr lang="de-DE" dirty="0" err="1"/>
              <a:t>immersion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mother</a:t>
            </a:r>
            <a:r>
              <a:rPr lang="de-DE" dirty="0"/>
              <a:t> </a:t>
            </a:r>
            <a:r>
              <a:rPr lang="de-DE" dirty="0" err="1"/>
              <a:t>drop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assumed</a:t>
            </a:r>
            <a:r>
              <a:rPr lang="de-DE" dirty="0"/>
              <a:t>.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A400005-B806-9B70-3EA1-949317CB4879}"/>
              </a:ext>
            </a:extLst>
          </p:cNvPr>
          <p:cNvSpPr/>
          <p:nvPr/>
        </p:nvSpPr>
        <p:spPr>
          <a:xfrm>
            <a:off x="3157268" y="2700068"/>
            <a:ext cx="672860" cy="5175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174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oaleszenz3_100k_Cu_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lum bright="40000" contrast="40000"/>
          </a:blip>
          <a:stretch>
            <a:fillRect/>
          </a:stretch>
        </p:blipFill>
        <p:spPr>
          <a:xfrm>
            <a:off x="504003" y="1134424"/>
            <a:ext cx="4747022" cy="3263504"/>
          </a:xfrm>
        </p:spPr>
      </p:pic>
      <p:cxnSp>
        <p:nvCxnSpPr>
          <p:cNvPr id="5" name="Gerader Verbinder 4"/>
          <p:cNvCxnSpPr/>
          <p:nvPr/>
        </p:nvCxnSpPr>
        <p:spPr>
          <a:xfrm>
            <a:off x="592273" y="4277769"/>
            <a:ext cx="4104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475746" y="3917610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DCE00"/>
                </a:solidFill>
              </a:rPr>
              <a:t>20 µm</a:t>
            </a:r>
            <a:endParaRPr lang="en-US" dirty="0">
              <a:solidFill>
                <a:srgbClr val="FDCE00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err="1">
                <a:solidFill>
                  <a:schemeClr val="tx2"/>
                </a:solidFill>
              </a:rPr>
              <a:t>Supporting</a:t>
            </a:r>
            <a:r>
              <a:rPr lang="de-DE" sz="2000" dirty="0">
                <a:solidFill>
                  <a:schemeClr val="tx2"/>
                </a:solidFill>
              </a:rPr>
              <a:t> Video 5 – </a:t>
            </a:r>
            <a:r>
              <a:rPr lang="de-DE" sz="2000" dirty="0" err="1">
                <a:solidFill>
                  <a:schemeClr val="tx2"/>
                </a:solidFill>
              </a:rPr>
              <a:t>Ejection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of</a:t>
            </a:r>
            <a:r>
              <a:rPr lang="de-DE" sz="2000" dirty="0">
                <a:solidFill>
                  <a:schemeClr val="tx2"/>
                </a:solidFill>
              </a:rPr>
              <a:t> sessile </a:t>
            </a:r>
            <a:r>
              <a:rPr lang="de-DE" sz="2000" dirty="0" err="1">
                <a:solidFill>
                  <a:schemeClr val="tx2"/>
                </a:solidFill>
              </a:rPr>
              <a:t>daughter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drops</a:t>
            </a:r>
            <a:r>
              <a:rPr lang="de-DE" sz="2000" dirty="0">
                <a:solidFill>
                  <a:schemeClr val="tx2"/>
                </a:solidFill>
              </a:rPr>
              <a:t> in </a:t>
            </a:r>
            <a:r>
              <a:rPr lang="de-DE" sz="2000" dirty="0" err="1">
                <a:solidFill>
                  <a:schemeClr val="tx2"/>
                </a:solidFill>
              </a:rPr>
              <a:t>the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vicinity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of</a:t>
            </a:r>
            <a:r>
              <a:rPr lang="de-DE" sz="2000" dirty="0">
                <a:solidFill>
                  <a:schemeClr val="tx2"/>
                </a:solidFill>
              </a:rPr>
              <a:t> a </a:t>
            </a:r>
            <a:r>
              <a:rPr lang="de-DE" sz="2000" dirty="0" err="1">
                <a:solidFill>
                  <a:schemeClr val="tx2"/>
                </a:solidFill>
              </a:rPr>
              <a:t>coalescence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event</a:t>
            </a:r>
            <a:endParaRPr lang="en-US" dirty="0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A6E2BC1F-5C29-56F8-ECE8-E859B6BD7CC5}"/>
              </a:ext>
            </a:extLst>
          </p:cNvPr>
          <p:cNvSpPr txBox="1"/>
          <p:nvPr/>
        </p:nvSpPr>
        <p:spPr>
          <a:xfrm>
            <a:off x="2114919" y="4546408"/>
            <a:ext cx="1800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>
                    <a:lumMod val="65000"/>
                  </a:schemeClr>
                </a:solidFill>
              </a:rPr>
              <a:t>36x, 100.000 FPS, 759 µs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5D16161-850C-D84F-8530-7B157D92353A}"/>
              </a:ext>
            </a:extLst>
          </p:cNvPr>
          <p:cNvSpPr txBox="1"/>
          <p:nvPr/>
        </p:nvSpPr>
        <p:spPr>
          <a:xfrm>
            <a:off x="5551740" y="1196515"/>
            <a:ext cx="30882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Video 5: </a:t>
            </a:r>
          </a:p>
          <a:p>
            <a:r>
              <a:rPr lang="de-DE" dirty="0" err="1"/>
              <a:t>Coalescence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sessile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on </a:t>
            </a:r>
            <a:r>
              <a:rPr lang="de-DE" dirty="0" err="1"/>
              <a:t>mother</a:t>
            </a:r>
            <a:r>
              <a:rPr lang="de-DE" dirty="0"/>
              <a:t> </a:t>
            </a:r>
            <a:r>
              <a:rPr lang="de-DE" dirty="0" err="1"/>
              <a:t>drop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(</a:t>
            </a:r>
            <a:r>
              <a:rPr lang="de-DE" dirty="0" err="1"/>
              <a:t>red</a:t>
            </a:r>
            <a:r>
              <a:rPr lang="de-DE" dirty="0"/>
              <a:t> </a:t>
            </a:r>
            <a:r>
              <a:rPr lang="de-DE" dirty="0" err="1"/>
              <a:t>circle</a:t>
            </a:r>
            <a:r>
              <a:rPr lang="de-DE" dirty="0"/>
              <a:t>) and subsequent launch </a:t>
            </a:r>
            <a:r>
              <a:rPr lang="de-DE" dirty="0" err="1"/>
              <a:t>of</a:t>
            </a:r>
            <a:r>
              <a:rPr lang="de-DE" dirty="0"/>
              <a:t> 3 </a:t>
            </a:r>
            <a:r>
              <a:rPr lang="de-DE" dirty="0" err="1"/>
              <a:t>neighboring</a:t>
            </a:r>
            <a:r>
              <a:rPr lang="de-DE" dirty="0"/>
              <a:t>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DCDEE5D-8119-7921-37B1-099FCE30DF55}"/>
              </a:ext>
            </a:extLst>
          </p:cNvPr>
          <p:cNvSpPr/>
          <p:nvPr/>
        </p:nvSpPr>
        <p:spPr>
          <a:xfrm>
            <a:off x="1164566" y="3365294"/>
            <a:ext cx="250166" cy="369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36D0BC20-1A84-B31E-5707-859B929B36CB}"/>
              </a:ext>
            </a:extLst>
          </p:cNvPr>
          <p:cNvSpPr/>
          <p:nvPr/>
        </p:nvSpPr>
        <p:spPr>
          <a:xfrm>
            <a:off x="1414732" y="3182310"/>
            <a:ext cx="181155" cy="18115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99B5485-E162-FB30-79C9-F0A9EAF39989}"/>
              </a:ext>
            </a:extLst>
          </p:cNvPr>
          <p:cNvSpPr/>
          <p:nvPr/>
        </p:nvSpPr>
        <p:spPr>
          <a:xfrm>
            <a:off x="1361037" y="3468008"/>
            <a:ext cx="181155" cy="18115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26B97EFF-BB60-AA80-5345-69D616C932B2}"/>
              </a:ext>
            </a:extLst>
          </p:cNvPr>
          <p:cNvSpPr/>
          <p:nvPr/>
        </p:nvSpPr>
        <p:spPr>
          <a:xfrm>
            <a:off x="1157377" y="3215977"/>
            <a:ext cx="181155" cy="18115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317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>
            <a:extLst>
              <a:ext uri="{FF2B5EF4-FFF2-40B4-BE49-F238E27FC236}">
                <a16:creationId xmlns:a16="http://schemas.microsoft.com/office/drawing/2014/main" id="{F27671AB-8AAB-F0BE-D2A4-3F062623B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396000"/>
            <a:ext cx="6696000" cy="648000"/>
          </a:xfrm>
        </p:spPr>
        <p:txBody>
          <a:bodyPr/>
          <a:lstStyle/>
          <a:p>
            <a:r>
              <a:rPr lang="de-DE" sz="2000" dirty="0" err="1">
                <a:solidFill>
                  <a:schemeClr val="tx2"/>
                </a:solidFill>
              </a:rPr>
              <a:t>Supporting</a:t>
            </a:r>
            <a:r>
              <a:rPr lang="de-DE" sz="2000" dirty="0">
                <a:solidFill>
                  <a:schemeClr val="tx2"/>
                </a:solidFill>
              </a:rPr>
              <a:t> Video 6 – </a:t>
            </a:r>
            <a:r>
              <a:rPr lang="de-DE" sz="2000" dirty="0" err="1">
                <a:solidFill>
                  <a:schemeClr val="tx2"/>
                </a:solidFill>
              </a:rPr>
              <a:t>Ejection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of</a:t>
            </a:r>
            <a:r>
              <a:rPr lang="de-DE" sz="2000" dirty="0">
                <a:solidFill>
                  <a:schemeClr val="tx2"/>
                </a:solidFill>
              </a:rPr>
              <a:t> sessile </a:t>
            </a:r>
            <a:r>
              <a:rPr lang="de-DE" sz="2000" dirty="0" err="1">
                <a:solidFill>
                  <a:schemeClr val="tx2"/>
                </a:solidFill>
              </a:rPr>
              <a:t>daughter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drops</a:t>
            </a:r>
            <a:r>
              <a:rPr lang="de-DE" sz="2000" dirty="0">
                <a:solidFill>
                  <a:schemeClr val="tx2"/>
                </a:solidFill>
              </a:rPr>
              <a:t> in </a:t>
            </a:r>
            <a:r>
              <a:rPr lang="de-DE" sz="2000" dirty="0" err="1">
                <a:solidFill>
                  <a:schemeClr val="tx2"/>
                </a:solidFill>
              </a:rPr>
              <a:t>the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vicinity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of</a:t>
            </a:r>
            <a:r>
              <a:rPr lang="de-DE" sz="2000" dirty="0">
                <a:solidFill>
                  <a:schemeClr val="tx2"/>
                </a:solidFill>
              </a:rPr>
              <a:t> a </a:t>
            </a:r>
            <a:r>
              <a:rPr lang="de-DE" sz="2000" dirty="0" err="1">
                <a:solidFill>
                  <a:schemeClr val="tx2"/>
                </a:solidFill>
              </a:rPr>
              <a:t>coalescence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event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A6E2BC1F-5C29-56F8-ECE8-E859B6BD7CC5}"/>
              </a:ext>
            </a:extLst>
          </p:cNvPr>
          <p:cNvSpPr txBox="1"/>
          <p:nvPr/>
        </p:nvSpPr>
        <p:spPr>
          <a:xfrm>
            <a:off x="1753319" y="4771948"/>
            <a:ext cx="1752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>
                    <a:lumMod val="65000"/>
                  </a:schemeClr>
                </a:solidFill>
              </a:rPr>
              <a:t>36x, 50.000 FPS, 1208 µs</a:t>
            </a:r>
          </a:p>
        </p:txBody>
      </p:sp>
      <p:pic>
        <p:nvPicPr>
          <p:cNvPr id="11" name="Scholle1_50k_">
            <a:hlinkClick r:id="" action="ppaction://media"/>
          </p:cNvPr>
          <p:cNvPicPr>
            <a:picLocks noGrp="1" noChangeAspect="1"/>
          </p:cNvPicPr>
          <p:nvPr>
            <p:ph idx="4294967295"/>
            <a:videoFile r:link="rId1"/>
            <p:extLst>
              <p:ext uri="{DAA4B4D4-6D71-4841-9C94-3DE7FCFB9230}">
                <p14:media xmlns:p14="http://schemas.microsoft.com/office/powerpoint/2010/main" r:embed="rId2">
                  <p14:trim st="1353" end="1091.3288"/>
                  <p14:bmkLst>
                    <p14:bmk name="Textmarke 1" time="1643.947"/>
                  </p14:bmkLst>
                </p14:media>
              </p:ext>
            </p:extLst>
          </p:nvPr>
        </p:nvPicPr>
        <p:blipFill>
          <a:blip r:embed="rId4">
            <a:lum bright="60000" contrast="70000"/>
          </a:blip>
          <a:srcRect l="38185"/>
          <a:stretch/>
        </p:blipFill>
        <p:spPr>
          <a:xfrm>
            <a:off x="504000" y="1278292"/>
            <a:ext cx="4895796" cy="3382475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4434013" y="4202255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DCF02"/>
                </a:solidFill>
              </a:rPr>
              <a:t>50 µm</a:t>
            </a:r>
            <a:endParaRPr lang="en-US" dirty="0">
              <a:solidFill>
                <a:srgbClr val="FDCF02"/>
              </a:solidFill>
            </a:endParaRPr>
          </a:p>
        </p:txBody>
      </p:sp>
      <p:sp>
        <p:nvSpPr>
          <p:cNvPr id="15" name="Rechteck: abgerundete Ecken 1">
            <a:extLst>
              <a:ext uri="{FF2B5EF4-FFF2-40B4-BE49-F238E27FC236}">
                <a16:creationId xmlns:a16="http://schemas.microsoft.com/office/drawing/2014/main" id="{789F4F01-A7FE-03A9-E6AA-D1FCD94D931A}"/>
              </a:ext>
            </a:extLst>
          </p:cNvPr>
          <p:cNvSpPr/>
          <p:nvPr/>
        </p:nvSpPr>
        <p:spPr>
          <a:xfrm>
            <a:off x="4411490" y="4527240"/>
            <a:ext cx="853200" cy="3600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0549739-A57C-9A9A-DDC8-13C66803BB77}"/>
              </a:ext>
            </a:extLst>
          </p:cNvPr>
          <p:cNvSpPr txBox="1"/>
          <p:nvPr/>
        </p:nvSpPr>
        <p:spPr>
          <a:xfrm>
            <a:off x="5551740" y="1196515"/>
            <a:ext cx="35922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Video 6: </a:t>
            </a:r>
          </a:p>
          <a:p>
            <a:r>
              <a:rPr lang="de-DE" dirty="0" err="1"/>
              <a:t>Coalescence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sessile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on </a:t>
            </a:r>
            <a:r>
              <a:rPr lang="de-DE" dirty="0" err="1"/>
              <a:t>mother</a:t>
            </a:r>
            <a:r>
              <a:rPr lang="de-DE" dirty="0"/>
              <a:t> </a:t>
            </a:r>
            <a:r>
              <a:rPr lang="de-DE" dirty="0" err="1"/>
              <a:t>drop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(</a:t>
            </a:r>
            <a:r>
              <a:rPr lang="de-DE" dirty="0" err="1"/>
              <a:t>red</a:t>
            </a:r>
            <a:r>
              <a:rPr lang="de-DE" dirty="0"/>
              <a:t>) and subsequent launch </a:t>
            </a:r>
            <a:r>
              <a:rPr lang="de-DE" dirty="0" err="1"/>
              <a:t>of</a:t>
            </a:r>
            <a:r>
              <a:rPr lang="de-DE" dirty="0"/>
              <a:t> 4 </a:t>
            </a:r>
            <a:r>
              <a:rPr lang="de-DE" dirty="0" err="1"/>
              <a:t>neighboring</a:t>
            </a:r>
            <a:r>
              <a:rPr lang="de-DE" dirty="0"/>
              <a:t> individual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(</a:t>
            </a:r>
            <a:r>
              <a:rPr lang="de-DE" dirty="0" err="1"/>
              <a:t>white</a:t>
            </a:r>
            <a:r>
              <a:rPr lang="de-DE" dirty="0"/>
              <a:t>), </a:t>
            </a:r>
            <a:r>
              <a:rPr lang="de-DE" dirty="0" err="1"/>
              <a:t>coalescence</a:t>
            </a:r>
            <a:r>
              <a:rPr lang="de-DE" dirty="0"/>
              <a:t> </a:t>
            </a:r>
            <a:r>
              <a:rPr lang="de-DE" dirty="0" err="1"/>
              <a:t>induced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neighboring</a:t>
            </a:r>
            <a:r>
              <a:rPr lang="de-DE" dirty="0"/>
              <a:t>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(</a:t>
            </a:r>
            <a:r>
              <a:rPr lang="de-DE" dirty="0" err="1"/>
              <a:t>black</a:t>
            </a:r>
            <a:r>
              <a:rPr lang="de-DE" dirty="0"/>
              <a:t>) and </a:t>
            </a:r>
            <a:r>
              <a:rPr lang="en-US" dirty="0">
                <a:effectLst/>
                <a:latin typeface="Arial" panose="020B0604020202020204" pitchFamily="34" charset="0"/>
              </a:rPr>
              <a:t>triggered daughter drop coalescence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and immersion into mother drop (orange)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3085276" y="2309025"/>
            <a:ext cx="302607" cy="3354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Ellipse 3"/>
          <p:cNvSpPr/>
          <p:nvPr/>
        </p:nvSpPr>
        <p:spPr>
          <a:xfrm>
            <a:off x="2886115" y="2164299"/>
            <a:ext cx="284681" cy="27958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3028455" y="2644524"/>
            <a:ext cx="359428" cy="289450"/>
          </a:xfrm>
          <a:prstGeom prst="ellipse">
            <a:avLst/>
          </a:prstGeom>
          <a:noFill/>
          <a:ln>
            <a:solidFill>
              <a:srgbClr val="FDCF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3124749" y="2920818"/>
            <a:ext cx="217087" cy="23745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>
            <a:off x="3341833" y="2561641"/>
            <a:ext cx="244040" cy="23418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3450697" y="2177455"/>
            <a:ext cx="193747" cy="23024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/>
        </p:nvSpPr>
        <p:spPr>
          <a:xfrm>
            <a:off x="3287329" y="2106195"/>
            <a:ext cx="193747" cy="23024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01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>
            <a:extLst>
              <a:ext uri="{FF2B5EF4-FFF2-40B4-BE49-F238E27FC236}">
                <a16:creationId xmlns:a16="http://schemas.microsoft.com/office/drawing/2014/main" id="{F27671AB-8AAB-F0BE-D2A4-3F062623B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396000"/>
            <a:ext cx="6696000" cy="648000"/>
          </a:xfrm>
        </p:spPr>
        <p:txBody>
          <a:bodyPr/>
          <a:lstStyle/>
          <a:p>
            <a:r>
              <a:rPr lang="de-DE" sz="2000" dirty="0" err="1">
                <a:solidFill>
                  <a:schemeClr val="tx2"/>
                </a:solidFill>
              </a:rPr>
              <a:t>Supporting</a:t>
            </a:r>
            <a:r>
              <a:rPr lang="de-DE" sz="2000" dirty="0">
                <a:solidFill>
                  <a:schemeClr val="tx2"/>
                </a:solidFill>
              </a:rPr>
              <a:t> Video 7 – </a:t>
            </a:r>
            <a:r>
              <a:rPr lang="de-DE" sz="2000" dirty="0" err="1">
                <a:solidFill>
                  <a:schemeClr val="tx2"/>
                </a:solidFill>
              </a:rPr>
              <a:t>Ejection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of</a:t>
            </a:r>
            <a:r>
              <a:rPr lang="de-DE" sz="2000" dirty="0">
                <a:solidFill>
                  <a:schemeClr val="tx2"/>
                </a:solidFill>
              </a:rPr>
              <a:t> sessile </a:t>
            </a:r>
            <a:r>
              <a:rPr lang="de-DE" sz="2000" dirty="0" err="1">
                <a:solidFill>
                  <a:schemeClr val="tx2"/>
                </a:solidFill>
              </a:rPr>
              <a:t>daughter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drops</a:t>
            </a:r>
            <a:r>
              <a:rPr lang="de-DE" sz="2000" dirty="0">
                <a:solidFill>
                  <a:schemeClr val="tx2"/>
                </a:solidFill>
              </a:rPr>
              <a:t> in </a:t>
            </a:r>
            <a:r>
              <a:rPr lang="de-DE" sz="2000" dirty="0" err="1">
                <a:solidFill>
                  <a:schemeClr val="tx2"/>
                </a:solidFill>
              </a:rPr>
              <a:t>the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vicinity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of</a:t>
            </a:r>
            <a:r>
              <a:rPr lang="de-DE" sz="2000" dirty="0">
                <a:solidFill>
                  <a:schemeClr val="tx2"/>
                </a:solidFill>
              </a:rPr>
              <a:t> a </a:t>
            </a:r>
            <a:r>
              <a:rPr lang="de-DE" sz="2000" dirty="0" err="1">
                <a:solidFill>
                  <a:schemeClr val="tx2"/>
                </a:solidFill>
              </a:rPr>
              <a:t>coalescence</a:t>
            </a:r>
            <a:r>
              <a:rPr lang="de-DE" sz="2000" dirty="0">
                <a:solidFill>
                  <a:schemeClr val="tx2"/>
                </a:solidFill>
              </a:rPr>
              <a:t> </a:t>
            </a:r>
            <a:r>
              <a:rPr lang="de-DE" sz="2000" dirty="0" err="1">
                <a:solidFill>
                  <a:schemeClr val="tx2"/>
                </a:solidFill>
              </a:rPr>
              <a:t>event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A6E2BC1F-5C29-56F8-ECE8-E859B6BD7CC5}"/>
              </a:ext>
            </a:extLst>
          </p:cNvPr>
          <p:cNvSpPr txBox="1"/>
          <p:nvPr/>
        </p:nvSpPr>
        <p:spPr>
          <a:xfrm>
            <a:off x="2368256" y="4966720"/>
            <a:ext cx="1869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>
                    <a:lumMod val="65000"/>
                  </a:schemeClr>
                </a:solidFill>
              </a:rPr>
              <a:t>36x, 81.000 FPS, 800 µs</a:t>
            </a:r>
          </a:p>
        </p:txBody>
      </p:sp>
      <p:pic>
        <p:nvPicPr>
          <p:cNvPr id="7" name="Scholle3_81k_">
            <a:hlinkClick r:id="" action="ppaction://media"/>
          </p:cNvPr>
          <p:cNvPicPr>
            <a:picLocks noGrp="1" noChangeAspect="1"/>
          </p:cNvPicPr>
          <p:nvPr>
            <p:ph idx="4294967295"/>
            <a:videoFile r:link="rId1"/>
            <p:extLst>
              <p:ext uri="{DAA4B4D4-6D71-4841-9C94-3DE7FCFB9230}">
                <p14:media xmlns:p14="http://schemas.microsoft.com/office/powerpoint/2010/main" r:embed="rId2">
                  <p14:trim st="8238"/>
                </p14:media>
              </p:ext>
            </p:extLst>
          </p:nvPr>
        </p:nvPicPr>
        <p:blipFill>
          <a:blip r:embed="rId5">
            <a:lum bright="60000" contrast="70000"/>
          </a:blip>
          <a:srcRect l="15604" r="6012"/>
          <a:stretch/>
        </p:blipFill>
        <p:spPr>
          <a:xfrm>
            <a:off x="420712" y="1133721"/>
            <a:ext cx="5643657" cy="382465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Textfeld 7"/>
          <p:cNvSpPr txBox="1"/>
          <p:nvPr/>
        </p:nvSpPr>
        <p:spPr>
          <a:xfrm>
            <a:off x="4991260" y="433220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DCF02"/>
                </a:solidFill>
              </a:rPr>
              <a:t>30 µm</a:t>
            </a:r>
            <a:endParaRPr lang="en-US" dirty="0">
              <a:solidFill>
                <a:srgbClr val="FDCF02"/>
              </a:solidFill>
            </a:endParaRPr>
          </a:p>
        </p:txBody>
      </p:sp>
      <p:sp>
        <p:nvSpPr>
          <p:cNvPr id="10" name="Rechteck: abgerundete Ecken 1">
            <a:extLst>
              <a:ext uri="{FF2B5EF4-FFF2-40B4-BE49-F238E27FC236}">
                <a16:creationId xmlns:a16="http://schemas.microsoft.com/office/drawing/2014/main" id="{789F4F01-A7FE-03A9-E6AA-D1FCD94D931A}"/>
              </a:ext>
            </a:extLst>
          </p:cNvPr>
          <p:cNvSpPr/>
          <p:nvPr/>
        </p:nvSpPr>
        <p:spPr>
          <a:xfrm>
            <a:off x="5057399" y="4657193"/>
            <a:ext cx="698400" cy="3600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CA45200-8212-88BC-CA16-8E31714C725C}"/>
              </a:ext>
            </a:extLst>
          </p:cNvPr>
          <p:cNvSpPr txBox="1"/>
          <p:nvPr/>
        </p:nvSpPr>
        <p:spPr>
          <a:xfrm>
            <a:off x="6064369" y="1044000"/>
            <a:ext cx="308825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Video 7: </a:t>
            </a:r>
          </a:p>
          <a:p>
            <a:r>
              <a:rPr lang="de-DE" dirty="0" err="1"/>
              <a:t>Coalescence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sessile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on </a:t>
            </a:r>
            <a:r>
              <a:rPr lang="de-DE" dirty="0" err="1"/>
              <a:t>mother</a:t>
            </a:r>
            <a:r>
              <a:rPr lang="de-DE" dirty="0"/>
              <a:t> </a:t>
            </a:r>
            <a:r>
              <a:rPr lang="de-DE" dirty="0" err="1"/>
              <a:t>drop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(</a:t>
            </a:r>
            <a:r>
              <a:rPr lang="de-DE" dirty="0" err="1"/>
              <a:t>red</a:t>
            </a:r>
            <a:r>
              <a:rPr lang="de-DE" dirty="0"/>
              <a:t>) and subsequent launch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smtClean="0"/>
              <a:t>multiple </a:t>
            </a:r>
            <a:r>
              <a:rPr lang="de-DE" dirty="0" err="1"/>
              <a:t>neighboring</a:t>
            </a:r>
            <a:r>
              <a:rPr lang="de-DE" dirty="0"/>
              <a:t> individual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(</a:t>
            </a:r>
            <a:r>
              <a:rPr lang="de-DE" dirty="0" err="1"/>
              <a:t>white</a:t>
            </a:r>
            <a:r>
              <a:rPr lang="de-DE" dirty="0"/>
              <a:t>), </a:t>
            </a:r>
            <a:r>
              <a:rPr lang="de-DE" dirty="0" err="1"/>
              <a:t>coalescence</a:t>
            </a:r>
            <a:r>
              <a:rPr lang="de-DE" dirty="0"/>
              <a:t> </a:t>
            </a:r>
            <a:r>
              <a:rPr lang="de-DE" dirty="0" err="1"/>
              <a:t>induced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neighboring</a:t>
            </a:r>
            <a:r>
              <a:rPr lang="de-DE" dirty="0"/>
              <a:t> </a:t>
            </a:r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(</a:t>
            </a:r>
            <a:r>
              <a:rPr lang="de-DE" dirty="0" err="1"/>
              <a:t>black</a:t>
            </a:r>
            <a:r>
              <a:rPr lang="de-DE" dirty="0"/>
              <a:t>) and </a:t>
            </a:r>
            <a:r>
              <a:rPr lang="en-US" dirty="0">
                <a:effectLst/>
                <a:latin typeface="Arial" panose="020B0604020202020204" pitchFamily="34" charset="0"/>
              </a:rPr>
              <a:t>triggered daughter drop coalescence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and immersion into mother drop (orange)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3874688" y="2868190"/>
            <a:ext cx="513116" cy="5262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Ellipse 3"/>
          <p:cNvSpPr/>
          <p:nvPr/>
        </p:nvSpPr>
        <p:spPr>
          <a:xfrm>
            <a:off x="3572081" y="2381388"/>
            <a:ext cx="743361" cy="421019"/>
          </a:xfrm>
          <a:prstGeom prst="ellipse">
            <a:avLst/>
          </a:prstGeom>
          <a:noFill/>
          <a:ln>
            <a:solidFill>
              <a:srgbClr val="FDCF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3348414" y="3295787"/>
            <a:ext cx="374970" cy="36181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4453588" y="2868190"/>
            <a:ext cx="197353" cy="17103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3401042" y="2078780"/>
            <a:ext cx="322342" cy="38812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4650941" y="2962843"/>
            <a:ext cx="340319" cy="24322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03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UD_Maschinenbau_Fachbereich">
  <a:themeElements>
    <a:clrScheme name="TU_Darmstadt">
      <a:dk1>
        <a:srgbClr val="000000"/>
      </a:dk1>
      <a:lt1>
        <a:srgbClr val="FFFFFF"/>
      </a:lt1>
      <a:dk2>
        <a:srgbClr val="0B5A7D"/>
      </a:dk2>
      <a:lt2>
        <a:srgbClr val="808080"/>
      </a:lt2>
      <a:accent1>
        <a:srgbClr val="FDCF02"/>
      </a:accent1>
      <a:accent2>
        <a:srgbClr val="243471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UD_Maschinenbau_Fachbereich" id="{889F1F09-A25F-45C6-8629-4B6B060F46FD}" vid="{A088162A-897A-4F1C-A5D3-B1642DCAAA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TUD_Maschinenbau_Fachbereich</Template>
  <TotalTime>0</TotalTime>
  <Words>417</Words>
  <Application>Microsoft Office PowerPoint</Application>
  <PresentationFormat>Bildschirmpräsentation (16:10)</PresentationFormat>
  <Paragraphs>40</Paragraphs>
  <Slides>7</Slides>
  <Notes>4</Notes>
  <HiddenSlides>0</HiddenSlides>
  <MMClips>7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Replica Std</vt:lpstr>
      <vt:lpstr>Tahoma</vt:lpstr>
      <vt:lpstr>Verdana</vt:lpstr>
      <vt:lpstr>Wingdings</vt:lpstr>
      <vt:lpstr>TUD_Maschinenbau_Fachbereich</vt:lpstr>
      <vt:lpstr>Supporting Video 1 – Presence of floating coating rafts on the sessile mother drop surface </vt:lpstr>
      <vt:lpstr>Supporting Video 2 – Nucleation and growth of daughter drops on the surface of a sessile condensate drop</vt:lpstr>
      <vt:lpstr>Supporting Video 3 – Coalescence-induced jumping of daughter drops on the surface of a sessile condensate drop</vt:lpstr>
      <vt:lpstr>Supporting Video 4 – immersion of coalescing daughter drops into a sessile condensate drop</vt:lpstr>
      <vt:lpstr>Supporting Video 5 – Ejection of sessile daughter drops in the vicinity of a coalescence event</vt:lpstr>
      <vt:lpstr>Supporting Video 6 – Ejection of sessile daughter drops in the vicinity of a coalescence event</vt:lpstr>
      <vt:lpstr>Supporting Video 7 – Ejection of sessile daughter drops in the vicinity of a coalescence event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Achim Bender</dc:creator>
  <cp:lastModifiedBy>Till Pfeiffer</cp:lastModifiedBy>
  <cp:revision>1417</cp:revision>
  <cp:lastPrinted>2020-01-31T09:03:48Z</cp:lastPrinted>
  <dcterms:created xsi:type="dcterms:W3CDTF">2018-12-03T14:50:43Z</dcterms:created>
  <dcterms:modified xsi:type="dcterms:W3CDTF">2025-01-23T16:44:33Z</dcterms:modified>
</cp:coreProperties>
</file>