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354" autoAdjust="0"/>
  </p:normalViewPr>
  <p:slideViewPr>
    <p:cSldViewPr snapToGrid="0" showGuides="1">
      <p:cViewPr varScale="1">
        <p:scale>
          <a:sx n="83" d="100"/>
          <a:sy n="83" d="100"/>
        </p:scale>
        <p:origin x="10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e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34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337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12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12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04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346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011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75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1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15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02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42C1E-3C9A-4E43-8B01-7D07F175F587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D56E3-19AA-498A-8219-0A47DB42D2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80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admi.20210025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4.bin"/><Relationship Id="rId3" Type="http://schemas.openxmlformats.org/officeDocument/2006/relationships/image" Target="../media/image5.emf"/><Relationship Id="rId7" Type="http://schemas.openxmlformats.org/officeDocument/2006/relationships/image" Target="../media/image1.emf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emf"/><Relationship Id="rId5" Type="http://schemas.openxmlformats.org/officeDocument/2006/relationships/image" Target="../media/image7.tif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6.emf"/><Relationship Id="rId9" Type="http://schemas.openxmlformats.org/officeDocument/2006/relationships/image" Target="../media/image2.emf"/><Relationship Id="rId1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image" Target="../media/image13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2.e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png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11" Type="http://schemas.openxmlformats.org/officeDocument/2006/relationships/image" Target="../media/image19.png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5.wmf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Mesoporous Coatings with Simultaneous Light-Triggered Transition of Water Imbibition and Droplet Coalescence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Adnan Khalil, Peyman Rostami, Günter K. </a:t>
            </a:r>
            <a:r>
              <a:rPr lang="en-US" dirty="0" err="1"/>
              <a:t>Auernhammer</a:t>
            </a:r>
            <a:r>
              <a:rPr lang="en-US" dirty="0"/>
              <a:t>, and Annette Andrieu-Brunsen</a:t>
            </a:r>
          </a:p>
          <a:p>
            <a:r>
              <a:rPr lang="de-DE" dirty="0">
                <a:hlinkClick r:id="rId2"/>
              </a:rPr>
              <a:t>https://doi.org/10.1002/admi.202100252</a:t>
            </a:r>
            <a:endParaRPr lang="de-DE" dirty="0"/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793466" y="1006476"/>
            <a:ext cx="11158822" cy="5000625"/>
            <a:chOff x="111979" y="215627"/>
            <a:chExt cx="6896503" cy="2901141"/>
          </a:xfrm>
        </p:grpSpPr>
        <p:grpSp>
          <p:nvGrpSpPr>
            <p:cNvPr id="5" name="Gruppieren 4"/>
            <p:cNvGrpSpPr/>
            <p:nvPr/>
          </p:nvGrpSpPr>
          <p:grpSpPr>
            <a:xfrm>
              <a:off x="111979" y="325624"/>
              <a:ext cx="2877773" cy="2724276"/>
              <a:chOff x="111979" y="325624"/>
              <a:chExt cx="2877773" cy="2724276"/>
            </a:xfrm>
          </p:grpSpPr>
          <p:pic>
            <p:nvPicPr>
              <p:cNvPr id="9" name="Grafik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88249" y="325624"/>
                <a:ext cx="1637769" cy="1157507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8903" y="1944299"/>
                <a:ext cx="1800849" cy="1105601"/>
              </a:xfrm>
              <a:prstGeom prst="rect">
                <a:avLst/>
              </a:prstGeom>
            </p:spPr>
          </p:pic>
          <p:sp>
            <p:nvSpPr>
              <p:cNvPr id="11" name="Rechteck 10"/>
              <p:cNvSpPr/>
              <p:nvPr/>
            </p:nvSpPr>
            <p:spPr>
              <a:xfrm>
                <a:off x="1300429" y="600506"/>
                <a:ext cx="127954" cy="1219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801"/>
              </a:p>
            </p:txBody>
          </p:sp>
          <p:cxnSp>
            <p:nvCxnSpPr>
              <p:cNvPr id="12" name="Gerader Verbinder 11"/>
              <p:cNvCxnSpPr>
                <a:endCxn id="11" idx="0"/>
              </p:cNvCxnSpPr>
              <p:nvPr/>
            </p:nvCxnSpPr>
            <p:spPr>
              <a:xfrm>
                <a:off x="959879" y="394426"/>
                <a:ext cx="404529" cy="20608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12"/>
              <p:cNvCxnSpPr>
                <a:endCxn id="11" idx="2"/>
              </p:cNvCxnSpPr>
              <p:nvPr/>
            </p:nvCxnSpPr>
            <p:spPr>
              <a:xfrm flipV="1">
                <a:off x="983980" y="722462"/>
                <a:ext cx="380426" cy="392133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/>
              <p:cNvCxnSpPr/>
              <p:nvPr/>
            </p:nvCxnSpPr>
            <p:spPr>
              <a:xfrm flipV="1">
                <a:off x="799854" y="1133436"/>
                <a:ext cx="147204" cy="1982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Grafik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979" y="394426"/>
                <a:ext cx="856278" cy="720169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cxnSp>
            <p:nvCxnSpPr>
              <p:cNvPr id="16" name="Gerader Verbinder 15"/>
              <p:cNvCxnSpPr/>
              <p:nvPr/>
            </p:nvCxnSpPr>
            <p:spPr>
              <a:xfrm>
                <a:off x="845820" y="1068705"/>
                <a:ext cx="110249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7" name="Objek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66043587"/>
                  </p:ext>
                </p:extLst>
              </p:nvPr>
            </p:nvGraphicFramePr>
            <p:xfrm>
              <a:off x="2079625" y="1463675"/>
              <a:ext cx="161925" cy="431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0" name="CS ChemDraw Drawing" r:id="rId6" imgW="151058" imgH="1636632" progId="ChemDraw.Document.6.0">
                      <p:embed/>
                    </p:oleObj>
                  </mc:Choice>
                  <mc:Fallback>
                    <p:oleObj name="CS ChemDraw Drawing" r:id="rId6" imgW="151058" imgH="1636632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2079625" y="1463675"/>
                            <a:ext cx="161925" cy="431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2091135"/>
                  </p:ext>
                </p:extLst>
              </p:nvPr>
            </p:nvGraphicFramePr>
            <p:xfrm>
              <a:off x="2254007" y="1572339"/>
              <a:ext cx="131934" cy="1971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1" name="CS ChemDraw Drawing" r:id="rId8" imgW="275752" imgH="412992" progId="ChemDraw.Document.6.0">
                      <p:embed/>
                    </p:oleObj>
                  </mc:Choice>
                  <mc:Fallback>
                    <p:oleObj name="CS ChemDraw Drawing" r:id="rId8" imgW="275752" imgH="412992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254007" y="1572339"/>
                            <a:ext cx="131934" cy="19714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k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3265306"/>
                  </p:ext>
                </p:extLst>
              </p:nvPr>
            </p:nvGraphicFramePr>
            <p:xfrm>
              <a:off x="1917803" y="1567629"/>
              <a:ext cx="131935" cy="1971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2" name="CS ChemDraw Drawing" r:id="rId10" imgW="275752" imgH="412992" progId="ChemDraw.Document.6.0">
                      <p:embed/>
                    </p:oleObj>
                  </mc:Choice>
                  <mc:Fallback>
                    <p:oleObj name="CS ChemDraw Drawing" r:id="rId10" imgW="275752" imgH="412992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1917803" y="1567629"/>
                            <a:ext cx="131935" cy="19714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Textfeld 19"/>
              <p:cNvSpPr txBox="1"/>
              <p:nvPr/>
            </p:nvSpPr>
            <p:spPr>
              <a:xfrm>
                <a:off x="1495833" y="1596721"/>
                <a:ext cx="74571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/>
                  <a:t>Dark, RT, </a:t>
                </a:r>
                <a:r>
                  <a:rPr lang="de-DE" sz="800" b="1" dirty="0" err="1"/>
                  <a:t>Vis</a:t>
                </a:r>
                <a:r>
                  <a:rPr lang="de-DE" sz="800" b="1" dirty="0"/>
                  <a:t> </a:t>
                </a: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2337781" y="1572339"/>
                <a:ext cx="31290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/>
                  <a:t>UV</a:t>
                </a:r>
              </a:p>
            </p:txBody>
          </p:sp>
        </p:grp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44" t="31195" r="21601" b="29811"/>
            <a:stretch/>
          </p:blipFill>
          <p:spPr>
            <a:xfrm>
              <a:off x="174471" y="2031770"/>
              <a:ext cx="726473" cy="664326"/>
            </a:xfrm>
            <a:prstGeom prst="rect">
              <a:avLst/>
            </a:prstGeom>
          </p:spPr>
        </p:pic>
        <p:graphicFrame>
          <p:nvGraphicFramePr>
            <p:cNvPr id="7" name="Obj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6827487"/>
                </p:ext>
              </p:extLst>
            </p:nvPr>
          </p:nvGraphicFramePr>
          <p:xfrm>
            <a:off x="2856361" y="215627"/>
            <a:ext cx="4152121" cy="2901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" name="Graph" r:id="rId13" imgW="4153680" imgH="2901600" progId="Origin50.Graph">
                    <p:embed/>
                  </p:oleObj>
                </mc:Choice>
                <mc:Fallback>
                  <p:oleObj name="Graph" r:id="rId13" imgW="415368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856361" y="215627"/>
                          <a:ext cx="4152121" cy="29011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Nach unten gekrümmter Pfeil 7"/>
            <p:cNvSpPr/>
            <p:nvPr/>
          </p:nvSpPr>
          <p:spPr>
            <a:xfrm rot="693495" flipH="1">
              <a:off x="795129" y="2091085"/>
              <a:ext cx="474821" cy="138096"/>
            </a:xfrm>
            <a:prstGeom prst="curvedDownArrow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240928" y="4438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293735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>
            <a:grpSpLocks noChangeAspect="1"/>
          </p:cNvGrpSpPr>
          <p:nvPr/>
        </p:nvGrpSpPr>
        <p:grpSpPr>
          <a:xfrm>
            <a:off x="1887699" y="976313"/>
            <a:ext cx="7551576" cy="5811979"/>
            <a:chOff x="-267504" y="-111653"/>
            <a:chExt cx="7551576" cy="5811979"/>
          </a:xfrm>
        </p:grpSpPr>
        <p:grpSp>
          <p:nvGrpSpPr>
            <p:cNvPr id="3" name="Gruppieren 2"/>
            <p:cNvGrpSpPr/>
            <p:nvPr/>
          </p:nvGrpSpPr>
          <p:grpSpPr>
            <a:xfrm>
              <a:off x="-267504" y="-111653"/>
              <a:ext cx="7551576" cy="5811979"/>
              <a:chOff x="-267504" y="-111653"/>
              <a:chExt cx="7551576" cy="5811979"/>
            </a:xfrm>
          </p:grpSpPr>
          <p:graphicFrame>
            <p:nvGraphicFramePr>
              <p:cNvPr id="6" name="Objek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98240064"/>
                  </p:ext>
                </p:extLst>
              </p:nvPr>
            </p:nvGraphicFramePr>
            <p:xfrm>
              <a:off x="-267504" y="2757419"/>
              <a:ext cx="4184651" cy="293528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0" name="Graph" r:id="rId3" imgW="4184280" imgH="2935800" progId="Origin50.Graph">
                      <p:embed/>
                    </p:oleObj>
                  </mc:Choice>
                  <mc:Fallback>
                    <p:oleObj name="Graph" r:id="rId3" imgW="4184280" imgH="29358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-267504" y="2757419"/>
                            <a:ext cx="4184651" cy="293528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k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86000148"/>
                  </p:ext>
                </p:extLst>
              </p:nvPr>
            </p:nvGraphicFramePr>
            <p:xfrm>
              <a:off x="3099422" y="-111653"/>
              <a:ext cx="4184650" cy="2935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1" name="Graph" r:id="rId5" imgW="4184280" imgH="2935800" progId="Origin50.Graph">
                      <p:embed/>
                    </p:oleObj>
                  </mc:Choice>
                  <mc:Fallback>
                    <p:oleObj name="Graph" r:id="rId5" imgW="4184280" imgH="29358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099422" y="-111653"/>
                            <a:ext cx="4184650" cy="29352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k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19030234"/>
                  </p:ext>
                </p:extLst>
              </p:nvPr>
            </p:nvGraphicFramePr>
            <p:xfrm>
              <a:off x="3098931" y="2765039"/>
              <a:ext cx="4184651" cy="2935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2" name="Graph" r:id="rId7" imgW="4184280" imgH="2935800" progId="Origin50.Graph">
                      <p:embed/>
                    </p:oleObj>
                  </mc:Choice>
                  <mc:Fallback>
                    <p:oleObj name="Graph" r:id="rId7" imgW="4184280" imgH="29358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098931" y="2765039"/>
                            <a:ext cx="4184651" cy="29352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" name="Gerade Verbindung mit Pfeil 8"/>
              <p:cNvCxnSpPr/>
              <p:nvPr/>
            </p:nvCxnSpPr>
            <p:spPr>
              <a:xfrm>
                <a:off x="6220937" y="3403525"/>
                <a:ext cx="0" cy="590309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aphicFrame>
            <p:nvGraphicFramePr>
              <p:cNvPr id="10" name="Objek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41582299"/>
                  </p:ext>
                </p:extLst>
              </p:nvPr>
            </p:nvGraphicFramePr>
            <p:xfrm>
              <a:off x="6124609" y="3547620"/>
              <a:ext cx="192656" cy="302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3" name="CS ChemDraw Drawing" r:id="rId9" imgW="629302" imgH="986040" progId="ChemDraw.Document.6.0">
                      <p:embed/>
                    </p:oleObj>
                  </mc:Choice>
                  <mc:Fallback>
                    <p:oleObj name="CS ChemDraw Drawing" r:id="rId9" imgW="629302" imgH="986040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6124609" y="3547620"/>
                            <a:ext cx="192656" cy="30212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Textfeld 10"/>
              <p:cNvSpPr txBox="1"/>
              <p:nvPr/>
            </p:nvSpPr>
            <p:spPr>
              <a:xfrm>
                <a:off x="153469" y="-9283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a)</a:t>
                </a: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3788209" y="-9244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b)</a:t>
                </a: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153469" y="2673733"/>
                <a:ext cx="352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c)</a:t>
                </a: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3788209" y="2673733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d)</a:t>
                </a: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18768" y="302838"/>
                <a:ext cx="3209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/>
                  <a:t>1.</a:t>
                </a: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219925" y="1636338"/>
                <a:ext cx="3209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/>
                  <a:t>2.</a:t>
                </a:r>
              </a:p>
            </p:txBody>
          </p:sp>
        </p:grpSp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2757" y="-14750"/>
              <a:ext cx="2437123" cy="1240526"/>
            </a:xfrm>
            <a:prstGeom prst="rect">
              <a:avLst/>
            </a:prstGeom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6451" y="1249326"/>
              <a:ext cx="2343429" cy="1416629"/>
            </a:xfrm>
            <a:prstGeom prst="rect">
              <a:avLst/>
            </a:prstGeom>
          </p:spPr>
        </p:pic>
      </p:grpSp>
      <p:sp>
        <p:nvSpPr>
          <p:cNvPr id="17" name="Textfeld 16"/>
          <p:cNvSpPr txBox="1"/>
          <p:nvPr/>
        </p:nvSpPr>
        <p:spPr>
          <a:xfrm>
            <a:off x="240928" y="4438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150340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800263" y="1442961"/>
            <a:ext cx="5583284" cy="4397122"/>
            <a:chOff x="-254573" y="9969500"/>
            <a:chExt cx="4184650" cy="3326635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8311405"/>
                </p:ext>
              </p:extLst>
            </p:nvPr>
          </p:nvGraphicFramePr>
          <p:xfrm>
            <a:off x="-254573" y="10360848"/>
            <a:ext cx="4184650" cy="293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Graph" r:id="rId3" imgW="4184280" imgH="2935800" progId="Origin50.Graph">
                    <p:embed/>
                  </p:oleObj>
                </mc:Choice>
                <mc:Fallback>
                  <p:oleObj name="Graph" r:id="rId3" imgW="4184280" imgH="29358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254573" y="10360848"/>
                          <a:ext cx="4184650" cy="293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5772682"/>
                </p:ext>
              </p:extLst>
            </p:nvPr>
          </p:nvGraphicFramePr>
          <p:xfrm>
            <a:off x="2701238" y="11632726"/>
            <a:ext cx="27622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CS ChemDraw Drawing" r:id="rId5" imgW="275752" imgH="412992" progId="ChemDraw.Document.6.0">
                    <p:embed/>
                  </p:oleObj>
                </mc:Choice>
                <mc:Fallback>
                  <p:oleObj name="CS ChemDraw Drawing" r:id="rId5" imgW="275752" imgH="41299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701238" y="11632726"/>
                          <a:ext cx="276225" cy="412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2126312"/>
                </p:ext>
              </p:extLst>
            </p:nvPr>
          </p:nvGraphicFramePr>
          <p:xfrm>
            <a:off x="1790096" y="11605989"/>
            <a:ext cx="277813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CS ChemDraw Drawing" r:id="rId7" imgW="277481" imgH="412992" progId="ChemDraw.Document.6.0">
                    <p:embed/>
                  </p:oleObj>
                </mc:Choice>
                <mc:Fallback>
                  <p:oleObj name="CS ChemDraw Drawing" r:id="rId7" imgW="277481" imgH="41299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790096" y="11605989"/>
                          <a:ext cx="277813" cy="412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8" t="4176" r="64220" b="8515"/>
            <a:stretch/>
          </p:blipFill>
          <p:spPr>
            <a:xfrm>
              <a:off x="693127" y="9974580"/>
              <a:ext cx="512380" cy="6668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36" t="4176" r="9297" b="8515"/>
            <a:stretch/>
          </p:blipFill>
          <p:spPr>
            <a:xfrm>
              <a:off x="1645413" y="9969500"/>
              <a:ext cx="522152" cy="6719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grpSp>
        <p:nvGrpSpPr>
          <p:cNvPr id="8" name="Gruppieren 7"/>
          <p:cNvGrpSpPr/>
          <p:nvPr/>
        </p:nvGrpSpPr>
        <p:grpSpPr>
          <a:xfrm>
            <a:off x="6309669" y="2434983"/>
            <a:ext cx="5140342" cy="2742859"/>
            <a:chOff x="5214252" y="2078344"/>
            <a:chExt cx="5140342" cy="2770288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53" t="23342" r="10064" b="6366"/>
            <a:stretch/>
          </p:blipFill>
          <p:spPr>
            <a:xfrm>
              <a:off x="7218588" y="3579740"/>
              <a:ext cx="1932355" cy="1268892"/>
            </a:xfrm>
            <a:prstGeom prst="rect">
              <a:avLst/>
            </a:prstGeom>
            <a:ln w="38100">
              <a:solidFill>
                <a:srgbClr val="FF00FF"/>
              </a:solidFill>
            </a:ln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1" t="24286" r="8923" b="4980"/>
            <a:stretch/>
          </p:blipFill>
          <p:spPr>
            <a:xfrm>
              <a:off x="5214252" y="3581400"/>
              <a:ext cx="1889419" cy="1259612"/>
            </a:xfrm>
            <a:prstGeom prst="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</p:pic>
        <p:grpSp>
          <p:nvGrpSpPr>
            <p:cNvPr id="11" name="Gruppieren 10"/>
            <p:cNvGrpSpPr/>
            <p:nvPr/>
          </p:nvGrpSpPr>
          <p:grpSpPr>
            <a:xfrm>
              <a:off x="9364197" y="3763463"/>
              <a:ext cx="343603" cy="1077549"/>
              <a:chOff x="5459096" y="3668894"/>
              <a:chExt cx="343603" cy="1077549"/>
            </a:xfrm>
          </p:grpSpPr>
          <p:cxnSp>
            <p:nvCxnSpPr>
              <p:cNvPr id="19" name="Gerade Verbindung mit Pfeil 18"/>
              <p:cNvCxnSpPr/>
              <p:nvPr/>
            </p:nvCxnSpPr>
            <p:spPr>
              <a:xfrm>
                <a:off x="5622572" y="4289243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/>
              <p:cNvCxnSpPr/>
              <p:nvPr/>
            </p:nvCxnSpPr>
            <p:spPr>
              <a:xfrm>
                <a:off x="5682827" y="4190183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5560863" y="4190183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2" name="Grafik 21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459096" y="3668894"/>
                <a:ext cx="343603" cy="837825"/>
              </a:xfrm>
              <a:prstGeom prst="rect">
                <a:avLst/>
              </a:prstGeom>
            </p:spPr>
          </p:pic>
        </p:grpSp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25" t="18664" r="32667" b="19149"/>
            <a:stretch/>
          </p:blipFill>
          <p:spPr>
            <a:xfrm>
              <a:off x="5214252" y="2078345"/>
              <a:ext cx="1889419" cy="1377616"/>
            </a:xfrm>
            <a:prstGeom prst="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</p:pic>
        <p:grpSp>
          <p:nvGrpSpPr>
            <p:cNvPr id="13" name="Gruppieren 12"/>
            <p:cNvGrpSpPr/>
            <p:nvPr/>
          </p:nvGrpSpPr>
          <p:grpSpPr>
            <a:xfrm>
              <a:off x="9250045" y="2590982"/>
              <a:ext cx="1104549" cy="352341"/>
              <a:chOff x="10915647" y="2573373"/>
              <a:chExt cx="1104549" cy="352341"/>
            </a:xfrm>
          </p:grpSpPr>
          <p:cxnSp>
            <p:nvCxnSpPr>
              <p:cNvPr id="15" name="Gerade Verbindung mit Pfeil 14"/>
              <p:cNvCxnSpPr/>
              <p:nvPr/>
            </p:nvCxnSpPr>
            <p:spPr>
              <a:xfrm rot="5400000">
                <a:off x="11230558" y="2566663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/>
              <p:nvPr/>
            </p:nvCxnSpPr>
            <p:spPr>
              <a:xfrm rot="5400000">
                <a:off x="11144247" y="2504426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/>
              <p:cNvCxnSpPr/>
              <p:nvPr/>
            </p:nvCxnSpPr>
            <p:spPr>
              <a:xfrm rot="5400000">
                <a:off x="11212454" y="2450176"/>
                <a:ext cx="0" cy="457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8" name="Grafik 17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174354" y="2573373"/>
                <a:ext cx="845842" cy="352341"/>
              </a:xfrm>
              <a:prstGeom prst="rect">
                <a:avLst/>
              </a:prstGeom>
            </p:spPr>
          </p:pic>
        </p:grpSp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22" t="19994" r="30000" b="16220"/>
            <a:stretch/>
          </p:blipFill>
          <p:spPr>
            <a:xfrm>
              <a:off x="7222465" y="2078344"/>
              <a:ext cx="1924600" cy="1381373"/>
            </a:xfrm>
            <a:prstGeom prst="rect">
              <a:avLst/>
            </a:prstGeom>
            <a:ln w="38100">
              <a:solidFill>
                <a:srgbClr val="FF00FF"/>
              </a:solidFill>
            </a:ln>
          </p:spPr>
        </p:pic>
      </p:grpSp>
      <p:sp>
        <p:nvSpPr>
          <p:cNvPr id="23" name="Textfeld 22"/>
          <p:cNvSpPr txBox="1"/>
          <p:nvPr/>
        </p:nvSpPr>
        <p:spPr>
          <a:xfrm>
            <a:off x="240928" y="4438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768415" y="206171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a)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6252134" y="206171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913049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3052" y="976144"/>
            <a:ext cx="6834134" cy="4656905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240928" y="4438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2042493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1127" y="1183723"/>
            <a:ext cx="7377598" cy="5148065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240928" y="44384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5</a:t>
            </a:r>
          </a:p>
        </p:txBody>
      </p:sp>
    </p:spTree>
    <p:extLst>
      <p:ext uri="{BB962C8B-B14F-4D97-AF65-F5344CB8AC3E}">
        <p14:creationId xmlns:p14="http://schemas.microsoft.com/office/powerpoint/2010/main" val="2577576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Breitbild</PresentationFormat>
  <Paragraphs>19</Paragraphs>
  <Slides>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CS ChemDraw Drawing</vt:lpstr>
      <vt:lpstr>Graph</vt:lpstr>
      <vt:lpstr>Mesoporous Coatings with Simultaneous Light-Triggered Transition of Water Imbibition and Droplet Coalescence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Adnan Khalil</dc:creator>
  <cp:lastModifiedBy>Dieter Spiehl</cp:lastModifiedBy>
  <cp:revision>7</cp:revision>
  <dcterms:created xsi:type="dcterms:W3CDTF">2021-06-08T11:54:57Z</dcterms:created>
  <dcterms:modified xsi:type="dcterms:W3CDTF">2022-06-03T11:24:13Z</dcterms:modified>
</cp:coreProperties>
</file>